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49"/>
  </p:notesMasterIdLst>
  <p:sldIdLst>
    <p:sldId id="275" r:id="rId5"/>
    <p:sldId id="276" r:id="rId6"/>
    <p:sldId id="277" r:id="rId7"/>
    <p:sldId id="279" r:id="rId8"/>
    <p:sldId id="280" r:id="rId9"/>
    <p:sldId id="281" r:id="rId10"/>
    <p:sldId id="282" r:id="rId11"/>
    <p:sldId id="283" r:id="rId12"/>
    <p:sldId id="299" r:id="rId13"/>
    <p:sldId id="312" r:id="rId14"/>
    <p:sldId id="261" r:id="rId15"/>
    <p:sldId id="285" r:id="rId16"/>
    <p:sldId id="313" r:id="rId17"/>
    <p:sldId id="259" r:id="rId18"/>
    <p:sldId id="263" r:id="rId19"/>
    <p:sldId id="324" r:id="rId20"/>
    <p:sldId id="325" r:id="rId21"/>
    <p:sldId id="326" r:id="rId22"/>
    <p:sldId id="288" r:id="rId23"/>
    <p:sldId id="301" r:id="rId24"/>
    <p:sldId id="305" r:id="rId25"/>
    <p:sldId id="329" r:id="rId26"/>
    <p:sldId id="292" r:id="rId27"/>
    <p:sldId id="293" r:id="rId28"/>
    <p:sldId id="294" r:id="rId29"/>
    <p:sldId id="344" r:id="rId30"/>
    <p:sldId id="345" r:id="rId31"/>
    <p:sldId id="346" r:id="rId32"/>
    <p:sldId id="347" r:id="rId33"/>
    <p:sldId id="348" r:id="rId34"/>
    <p:sldId id="327" r:id="rId35"/>
    <p:sldId id="269" r:id="rId36"/>
    <p:sldId id="271" r:id="rId37"/>
    <p:sldId id="315" r:id="rId38"/>
    <p:sldId id="335" r:id="rId39"/>
    <p:sldId id="342" r:id="rId40"/>
    <p:sldId id="349" r:id="rId41"/>
    <p:sldId id="350" r:id="rId42"/>
    <p:sldId id="343" r:id="rId43"/>
    <p:sldId id="318" r:id="rId44"/>
    <p:sldId id="340" r:id="rId45"/>
    <p:sldId id="341" r:id="rId46"/>
    <p:sldId id="268" r:id="rId47"/>
    <p:sldId id="320" r:id="rId4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74614" autoAdjust="0"/>
  </p:normalViewPr>
  <p:slideViewPr>
    <p:cSldViewPr>
      <p:cViewPr varScale="1">
        <p:scale>
          <a:sx n="149" d="100"/>
          <a:sy n="149" d="100"/>
        </p:scale>
        <p:origin x="-4256" y="-96"/>
      </p:cViewPr>
      <p:guideLst>
        <p:guide orient="horz" pos="2160"/>
        <p:guide pos="2880"/>
      </p:guideLst>
    </p:cSldViewPr>
  </p:slideViewPr>
  <p:outlineViewPr>
    <p:cViewPr>
      <p:scale>
        <a:sx n="33" d="100"/>
        <a:sy n="33" d="100"/>
      </p:scale>
      <p:origin x="0" y="1548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C5E48F9B-BD57-4E5C-AAEB-45DFA9DFEA14}" type="datetimeFigureOut">
              <a:rPr lang="en-CA" smtClean="0"/>
              <a:t>2015-02-05</a:t>
            </a:fld>
            <a:endParaRPr lang="en-CA"/>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C1F74CD-20AB-450F-A557-7A1DCC0C7CF1}" type="slidenum">
              <a:rPr lang="en-CA" smtClean="0"/>
              <a:t>‹#›</a:t>
            </a:fld>
            <a:endParaRPr lang="en-CA"/>
          </a:p>
        </p:txBody>
      </p:sp>
    </p:spTree>
    <p:extLst>
      <p:ext uri="{BB962C8B-B14F-4D97-AF65-F5344CB8AC3E}">
        <p14:creationId xmlns:p14="http://schemas.microsoft.com/office/powerpoint/2010/main" val="300000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www.education.umd.edu/EDHD/faculty/Guthrie/index.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education.umd.edu/EDHD/faculty/Guthrie/index.htm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8:30 am</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1</a:t>
            </a:fld>
            <a:endParaRPr lang="en-CA"/>
          </a:p>
        </p:txBody>
      </p:sp>
    </p:spTree>
    <p:extLst>
      <p:ext uri="{BB962C8B-B14F-4D97-AF65-F5344CB8AC3E}">
        <p14:creationId xmlns:p14="http://schemas.microsoft.com/office/powerpoint/2010/main" val="421611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8:45 -8:47 Big</a:t>
            </a:r>
            <a:r>
              <a:rPr lang="en-CA" baseline="0" dirty="0"/>
              <a:t> Ideas as c</a:t>
            </a:r>
            <a:r>
              <a:rPr lang="en-CA" dirty="0"/>
              <a:t>ore understandings  </a:t>
            </a:r>
            <a:r>
              <a:rPr lang="en-CA" baseline="0" dirty="0"/>
              <a:t>- A conceptual Framework (</a:t>
            </a:r>
            <a:r>
              <a:rPr lang="en-CA" dirty="0"/>
              <a:t> Grant Wiggins)  Authentic Education</a:t>
            </a:r>
          </a:p>
          <a:p>
            <a:endParaRPr lang="en-CA" dirty="0"/>
          </a:p>
          <a:p>
            <a:r>
              <a:rPr lang="en-US" dirty="0"/>
              <a:t>My undergrad work was with Selma Wasserman at SFU in 1990.  Teaching for Thinking  was and still is a guided by Big Ideas or conceptual frameworks.  Big Ideas take time to unpack and need to be revisited often in the course of study.   Today will be a starting place to examine our own teaching practice as individuals and as collaborative teams</a:t>
            </a:r>
            <a:endParaRPr lang="en-CA" dirty="0"/>
          </a:p>
          <a:p>
            <a:r>
              <a:rPr lang="en-US" dirty="0"/>
              <a:t/>
            </a:r>
            <a:br>
              <a:rPr lang="en-US" dirty="0"/>
            </a:br>
            <a:endParaRPr lang="en-CA" dirty="0"/>
          </a:p>
          <a:p>
            <a:r>
              <a:rPr lang="en-CA" dirty="0"/>
              <a:t>Plan with the end in mind</a:t>
            </a:r>
            <a:r>
              <a:rPr lang="en-US" dirty="0"/>
              <a:t>.  At the end of this session you will have a taste of the research as well as multiple places  and resources to support your own inquiry/learning/development</a:t>
            </a:r>
            <a:endParaRPr lang="en-CA" dirty="0"/>
          </a:p>
          <a:p>
            <a:r>
              <a:rPr lang="en-CA" dirty="0"/>
              <a:t>Understanding by Design</a:t>
            </a:r>
            <a:r>
              <a:rPr lang="en-CA" baseline="0" dirty="0"/>
              <a:t> </a:t>
            </a:r>
            <a:r>
              <a:rPr lang="en-CA" baseline="0" dirty="0" err="1"/>
              <a:t>UbD</a:t>
            </a:r>
            <a:r>
              <a:rPr lang="en-CA" baseline="0" dirty="0"/>
              <a:t>…  Backwards design</a:t>
            </a:r>
            <a:endParaRPr lang="en-CA" dirty="0"/>
          </a:p>
          <a:p>
            <a:r>
              <a:rPr lang="en-CA" dirty="0"/>
              <a:t/>
            </a:r>
            <a:br>
              <a:rPr lang="en-CA" dirty="0"/>
            </a:br>
            <a:endParaRPr lang="en-CA" dirty="0"/>
          </a:p>
          <a:p>
            <a:r>
              <a:rPr lang="en-CA" b="1" dirty="0"/>
              <a:t>Big Ideas take time to unpack – not all in this session but through examination of practice,</a:t>
            </a:r>
            <a:r>
              <a:rPr lang="en-CA" b="1" baseline="0" dirty="0"/>
              <a:t> embracing the research, getting to know self and learners</a:t>
            </a:r>
            <a:endParaRPr lang="en-CA" b="1" dirty="0"/>
          </a:p>
        </p:txBody>
      </p:sp>
      <p:sp>
        <p:nvSpPr>
          <p:cNvPr id="4" name="Slide Number Placeholder 3"/>
          <p:cNvSpPr>
            <a:spLocks noGrp="1"/>
          </p:cNvSpPr>
          <p:nvPr>
            <p:ph type="sldNum" sz="quarter" idx="10"/>
          </p:nvPr>
        </p:nvSpPr>
        <p:spPr/>
        <p:txBody>
          <a:bodyPr/>
          <a:lstStyle/>
          <a:p>
            <a:fld id="{CC1F74CD-20AB-450F-A557-7A1DCC0C7CF1}" type="slidenum">
              <a:rPr lang="en-CA" smtClean="0"/>
              <a:t>10</a:t>
            </a:fld>
            <a:endParaRPr lang="en-CA"/>
          </a:p>
        </p:txBody>
      </p:sp>
    </p:spTree>
    <p:extLst>
      <p:ext uri="{BB962C8B-B14F-4D97-AF65-F5344CB8AC3E}">
        <p14:creationId xmlns:p14="http://schemas.microsoft.com/office/powerpoint/2010/main" val="88582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8:47- 8:49 </a:t>
            </a:r>
            <a:r>
              <a:rPr lang="en-CA" baseline="0" dirty="0" smtClean="0"/>
              <a:t> am – clearly stated learning intentions / targets</a:t>
            </a:r>
          </a:p>
          <a:p>
            <a:r>
              <a:rPr lang="en-CA" baseline="0" dirty="0" smtClean="0"/>
              <a:t>                 Beginning with the end in mind.   Some of what is presented today may already be part of your daily practice and some ideas will be new.  Some practices and strategies may need to be dusted off, revisited, and refined.   We have educators in this room with anywhere from 1 – 21+ years of experience.</a:t>
            </a:r>
          </a:p>
          <a:p>
            <a:r>
              <a:rPr lang="en-CA" baseline="0" dirty="0" smtClean="0"/>
              <a:t>               </a:t>
            </a:r>
          </a:p>
          <a:p>
            <a:endParaRPr lang="en-CA" baseline="0" dirty="0" smtClean="0"/>
          </a:p>
          <a:p>
            <a:r>
              <a:rPr lang="en-CA" baseline="0" dirty="0" smtClean="0"/>
              <a:t>5 targets – animate</a:t>
            </a:r>
          </a:p>
          <a:p>
            <a:endParaRPr lang="en-CA" baseline="0" dirty="0" smtClean="0"/>
          </a:p>
          <a:p>
            <a:r>
              <a:rPr lang="en-CA" baseline="0" dirty="0" smtClean="0"/>
              <a:t>Throughout the 4 sessions we will be presenting information from current research and exemplars from real teachers and classroom practice.  We will also direct you to </a:t>
            </a:r>
            <a:r>
              <a:rPr lang="en-CA" b="1" baseline="0" dirty="0" smtClean="0"/>
              <a:t>multiple resources </a:t>
            </a:r>
            <a:r>
              <a:rPr lang="en-CA" baseline="0" dirty="0" smtClean="0"/>
              <a:t> both online and in book form.  Some will be familiar to you, some may be new. </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11</a:t>
            </a:fld>
            <a:endParaRPr lang="en-CA"/>
          </a:p>
        </p:txBody>
      </p:sp>
    </p:spTree>
    <p:extLst>
      <p:ext uri="{BB962C8B-B14F-4D97-AF65-F5344CB8AC3E}">
        <p14:creationId xmlns:p14="http://schemas.microsoft.com/office/powerpoint/2010/main" val="189025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ceholder 2"/>
          <p:cNvSpPr>
            <a:spLocks noGrp="1" noRot="1" noChangeAspec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8:49 – 9:00   Pyramid </a:t>
            </a:r>
            <a:r>
              <a:rPr lang="en-US" dirty="0"/>
              <a:t>graphic courtesy of U of </a:t>
            </a:r>
            <a:r>
              <a:rPr lang="en-US" dirty="0" smtClean="0"/>
              <a:t>Toronto – GREAT graphic  - Let’s hang out in this GREY ZONE for the session. </a:t>
            </a:r>
            <a:r>
              <a:rPr lang="en-US" dirty="0"/>
              <a:t>http://</a:t>
            </a:r>
            <a:r>
              <a:rPr lang="en-US" dirty="0" smtClean="0"/>
              <a:t>www.oise.utoronto.ca/balancedliteracydiet/Motivation_for_Literacy/index.html</a:t>
            </a:r>
          </a:p>
          <a:p>
            <a:r>
              <a:rPr lang="en-US" dirty="0" smtClean="0"/>
              <a:t>Attention</a:t>
            </a:r>
            <a:r>
              <a:rPr lang="en-US" baseline="0" dirty="0" smtClean="0"/>
              <a:t> to e</a:t>
            </a:r>
            <a:r>
              <a:rPr lang="en-US" dirty="0" smtClean="0"/>
              <a:t>very component</a:t>
            </a:r>
            <a:r>
              <a:rPr lang="en-US" baseline="0" dirty="0" smtClean="0"/>
              <a:t> is necessary in supporting students on their journey to becoming Engaged Skilled readers.</a:t>
            </a:r>
            <a:r>
              <a:rPr lang="en-US" dirty="0" smtClean="0"/>
              <a:t>   </a:t>
            </a:r>
            <a:r>
              <a:rPr lang="en-US" b="1" dirty="0" smtClean="0"/>
              <a:t>LEARNERS</a:t>
            </a:r>
            <a:r>
              <a:rPr lang="en-US" b="1" baseline="0" dirty="0" smtClean="0"/>
              <a:t> NEED SKILL and WILL p 223 Reading 44 Core understandings about learning to read. NEXT SLIDE</a:t>
            </a:r>
            <a:endParaRPr lang="en-US" b="1" dirty="0" smtClean="0"/>
          </a:p>
          <a:p>
            <a:endParaRPr lang="en-US" dirty="0" smtClean="0"/>
          </a:p>
          <a:p>
            <a:r>
              <a:rPr lang="en-US" dirty="0" smtClean="0"/>
              <a:t>Assessmen</a:t>
            </a:r>
            <a:r>
              <a:rPr lang="en-US" baseline="0" dirty="0" smtClean="0"/>
              <a:t>t for instruction will be embedded throughout the exemplars.</a:t>
            </a:r>
          </a:p>
          <a:p>
            <a:r>
              <a:rPr lang="en-US" baseline="0" dirty="0" smtClean="0"/>
              <a:t>We will look more deeply at assessment and feedback in the 4</a:t>
            </a:r>
            <a:r>
              <a:rPr lang="en-US" baseline="30000" dirty="0" smtClean="0"/>
              <a:t>th</a:t>
            </a:r>
            <a:r>
              <a:rPr lang="en-US" baseline="0" dirty="0" smtClean="0"/>
              <a:t> session.</a:t>
            </a:r>
            <a:endParaRPr lang="en-US" dirty="0" smtClean="0"/>
          </a:p>
          <a:p>
            <a:endParaRPr lang="en-US" dirty="0" smtClean="0"/>
          </a:p>
          <a:p>
            <a:r>
              <a:rPr lang="en-US" dirty="0" smtClean="0"/>
              <a:t>Click on link to University</a:t>
            </a:r>
            <a:r>
              <a:rPr lang="en-US" baseline="0" dirty="0" smtClean="0"/>
              <a:t> of Toronto BALANCED LITERACY </a:t>
            </a:r>
          </a:p>
          <a:p>
            <a:r>
              <a:rPr lang="en-US" baseline="0" dirty="0" smtClean="0"/>
              <a:t>Video #56  1:53 </a:t>
            </a:r>
            <a:endParaRPr lang="en-US" dirty="0"/>
          </a:p>
        </p:txBody>
      </p:sp>
    </p:spTree>
    <p:extLst>
      <p:ext uri="{BB962C8B-B14F-4D97-AF65-F5344CB8AC3E}">
        <p14:creationId xmlns:p14="http://schemas.microsoft.com/office/powerpoint/2010/main" val="175302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9:05 </a:t>
            </a:r>
            <a:r>
              <a:rPr lang="en-CA" dirty="0"/>
              <a:t>  Refocus (Learning stage</a:t>
            </a:r>
            <a:r>
              <a:rPr lang="en-CA" baseline="0" dirty="0"/>
              <a:t> of Spiral) on</a:t>
            </a:r>
            <a:r>
              <a:rPr lang="en-CA" dirty="0"/>
              <a:t> the</a:t>
            </a:r>
            <a:r>
              <a:rPr lang="en-CA" baseline="0" dirty="0"/>
              <a:t> NVSD 44 document compiling research and practice.</a:t>
            </a:r>
          </a:p>
          <a:p>
            <a:r>
              <a:rPr lang="en-CA" baseline="0" dirty="0"/>
              <a:t>Session #1 will focus on </a:t>
            </a:r>
            <a:r>
              <a:rPr lang="en-CA" b="1" baseline="0" dirty="0"/>
              <a:t>the “will” </a:t>
            </a:r>
            <a:r>
              <a:rPr lang="en-CA" baseline="0" dirty="0"/>
              <a:t>… and the role teachers play in helping students recognize their strengths and view themselves as Literacy Learners at whatever stage in the process they present.  ENGAGEMENT, MOTIVATION, SELF-REGULATED</a:t>
            </a:r>
          </a:p>
          <a:p>
            <a:r>
              <a:rPr lang="en-CA" baseline="0" dirty="0"/>
              <a:t/>
            </a:r>
            <a:br>
              <a:rPr lang="en-CA" baseline="0" dirty="0"/>
            </a:br>
            <a:endParaRPr lang="en-CA" baseline="0" dirty="0"/>
          </a:p>
          <a:p>
            <a:r>
              <a:rPr lang="en-CA" baseline="0" dirty="0"/>
              <a:t>Strategies used throughout the sessions will come from this resource as well as others.  </a:t>
            </a:r>
          </a:p>
          <a:p>
            <a:r>
              <a:rPr lang="en-CA" baseline="0" dirty="0"/>
              <a:t>Dust it off.  Re-read.  Whatever your stage of practice. Try new things</a:t>
            </a:r>
            <a:r>
              <a:rPr lang="en-US" baseline="0" dirty="0"/>
              <a:t>- visit and contribute to the eBOOK</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13</a:t>
            </a:fld>
            <a:endParaRPr lang="en-CA"/>
          </a:p>
        </p:txBody>
      </p:sp>
    </p:spTree>
    <p:extLst>
      <p:ext uri="{BB962C8B-B14F-4D97-AF65-F5344CB8AC3E}">
        <p14:creationId xmlns:p14="http://schemas.microsoft.com/office/powerpoint/2010/main" val="411974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9:05-9:10 Teachers and teams will have graphic organizers to begin reflections</a:t>
            </a:r>
            <a:r>
              <a:rPr lang="en-CA" baseline="0" dirty="0" smtClean="0"/>
              <a:t> and inquiry question – What’s going on in our province?  Some of the research that has gone into the exciting, provocative  New Provincial Curriculum - spiral is borrowed from document (show) Handouts   JUDY HALBERT &amp; LINDA KASER  As much as possible we will provide sources, resources as this is just the starting point.  </a:t>
            </a:r>
            <a:r>
              <a:rPr lang="en-CA" b="1" baseline="0" dirty="0" smtClean="0"/>
              <a:t>We will use this graphic/process as much as possible to reflect upon and refine our own practice. An example of “metacognition” in professional practice.</a:t>
            </a:r>
            <a:endParaRPr lang="en-CA" b="1" dirty="0"/>
          </a:p>
        </p:txBody>
      </p:sp>
      <p:sp>
        <p:nvSpPr>
          <p:cNvPr id="4" name="Slide Number Placeholder 3"/>
          <p:cNvSpPr>
            <a:spLocks noGrp="1"/>
          </p:cNvSpPr>
          <p:nvPr>
            <p:ph type="sldNum" sz="quarter" idx="10"/>
          </p:nvPr>
        </p:nvSpPr>
        <p:spPr/>
        <p:txBody>
          <a:bodyPr/>
          <a:lstStyle/>
          <a:p>
            <a:fld id="{CC1F74CD-20AB-450F-A557-7A1DCC0C7CF1}" type="slidenum">
              <a:rPr lang="en-CA" smtClean="0"/>
              <a:t>14</a:t>
            </a:fld>
            <a:endParaRPr lang="en-CA"/>
          </a:p>
        </p:txBody>
      </p:sp>
    </p:spTree>
    <p:extLst>
      <p:ext uri="{BB962C8B-B14F-4D97-AF65-F5344CB8AC3E}">
        <p14:creationId xmlns:p14="http://schemas.microsoft.com/office/powerpoint/2010/main" val="332626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9:10 </a:t>
            </a:r>
            <a:r>
              <a:rPr lang="en-CA" dirty="0"/>
              <a:t>   Keep</a:t>
            </a:r>
            <a:r>
              <a:rPr lang="en-CA" baseline="0" dirty="0"/>
              <a:t> this for yourself.  Share and discuss with a colleague</a:t>
            </a:r>
            <a:r>
              <a:rPr lang="en-CA" baseline="0" dirty="0" smtClean="0"/>
              <a:t>.</a:t>
            </a:r>
          </a:p>
          <a:p>
            <a:endParaRPr lang="en-CA" baseline="0" dirty="0"/>
          </a:p>
          <a:p>
            <a:r>
              <a:rPr lang="en-CA" baseline="0" dirty="0"/>
              <a:t>We will revisit this self assessment during the final session.</a:t>
            </a:r>
            <a:r>
              <a:rPr lang="en-US" baseline="0" dirty="0"/>
              <a:t>Show HATTIE book from which it was adapted.  </a:t>
            </a:r>
            <a:endParaRPr lang="en-CA" baseline="0" dirty="0"/>
          </a:p>
          <a:p>
            <a:r>
              <a:rPr lang="en-CA" baseline="0" dirty="0"/>
              <a:t/>
            </a:r>
            <a:br>
              <a:rPr lang="en-CA" baseline="0" dirty="0"/>
            </a:br>
            <a:endParaRPr lang="en-CA" baseline="0" dirty="0"/>
          </a:p>
          <a:p>
            <a:r>
              <a:rPr lang="en-CA" baseline="0" dirty="0"/>
              <a:t>Adapted from John Hattie’s recent work “Visible Learning For Teachers  Maximizing Impact on Learning (2012).   We will hear more from Hattie’s fascinating work in the area of Learning and Teaching later on in today’s session.</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15</a:t>
            </a:fld>
            <a:endParaRPr lang="en-CA"/>
          </a:p>
        </p:txBody>
      </p:sp>
    </p:spTree>
    <p:extLst>
      <p:ext uri="{BB962C8B-B14F-4D97-AF65-F5344CB8AC3E}">
        <p14:creationId xmlns:p14="http://schemas.microsoft.com/office/powerpoint/2010/main" val="386089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9:15 – 9:25  </a:t>
            </a:r>
            <a:r>
              <a:rPr lang="en-CA" dirty="0" smtClean="0"/>
              <a:t>15 years of research.</a:t>
            </a:r>
            <a:r>
              <a:rPr lang="en-CA" baseline="0" dirty="0" smtClean="0"/>
              <a:t>  3 books.    Millions of learners, meta-analysis of over 900 research papers looking at what actually works in schools to raise the achievement of students.  Including motivation , curriculum, meta-cognitive strategies, behavior, teaching strategies, classroom management     </a:t>
            </a:r>
          </a:p>
          <a:p>
            <a:endParaRPr lang="en-CA" baseline="0" dirty="0" smtClean="0"/>
          </a:p>
          <a:p>
            <a:r>
              <a:rPr lang="en-CA" baseline="0" dirty="0" smtClean="0"/>
              <a:t>GO TO NEXT SLIDE to discuss EFFECT SIZE </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16</a:t>
            </a:fld>
            <a:endParaRPr lang="en-CA"/>
          </a:p>
        </p:txBody>
      </p:sp>
    </p:spTree>
    <p:extLst>
      <p:ext uri="{BB962C8B-B14F-4D97-AF65-F5344CB8AC3E}">
        <p14:creationId xmlns:p14="http://schemas.microsoft.com/office/powerpoint/2010/main" val="1844894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9:20 – 9:30</a:t>
            </a:r>
            <a:r>
              <a:rPr lang="en-US" baseline="0" dirty="0" smtClean="0"/>
              <a:t>  </a:t>
            </a:r>
            <a:r>
              <a:rPr lang="en-US" dirty="0" smtClean="0"/>
              <a:t>John </a:t>
            </a:r>
            <a:r>
              <a:rPr lang="en-US" dirty="0"/>
              <a:t>Hattie looked ranked 150 different influences  see page </a:t>
            </a:r>
            <a:r>
              <a:rPr lang="en-US" dirty="0" smtClean="0"/>
              <a:t>267  SO NOT ADVANCE </a:t>
            </a:r>
            <a:r>
              <a:rPr lang="en-US" dirty="0" err="1" smtClean="0"/>
              <a:t>til</a:t>
            </a:r>
            <a:r>
              <a:rPr lang="en-US" baseline="0" dirty="0" smtClean="0"/>
              <a:t> after ranking ladder task</a:t>
            </a:r>
            <a:endParaRPr lang="en-US" dirty="0"/>
          </a:p>
        </p:txBody>
      </p:sp>
      <p:sp>
        <p:nvSpPr>
          <p:cNvPr id="4" name="Slide Number Placeholder 3"/>
          <p:cNvSpPr>
            <a:spLocks noGrp="1"/>
          </p:cNvSpPr>
          <p:nvPr>
            <p:ph type="sldNum" sz="quarter" idx="10"/>
          </p:nvPr>
        </p:nvSpPr>
        <p:spPr/>
        <p:txBody>
          <a:bodyPr/>
          <a:lstStyle/>
          <a:p>
            <a:fld id="{CC1F74CD-20AB-450F-A557-7A1DCC0C7CF1}" type="slidenum">
              <a:rPr lang="en-CA" smtClean="0"/>
              <a:t>17</a:t>
            </a:fld>
            <a:endParaRPr lang="en-CA"/>
          </a:p>
        </p:txBody>
      </p:sp>
    </p:spTree>
    <p:extLst>
      <p:ext uri="{BB962C8B-B14F-4D97-AF65-F5344CB8AC3E}">
        <p14:creationId xmlns:p14="http://schemas.microsoft.com/office/powerpoint/2010/main" val="135363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9:35 </a:t>
            </a:r>
            <a:r>
              <a:rPr lang="en-CA" dirty="0" smtClean="0"/>
              <a:t>This leads into the Inquiry Process.       What</a:t>
            </a:r>
            <a:r>
              <a:rPr lang="en-CA" baseline="0" dirty="0" smtClean="0"/>
              <a:t> process can we follow to examine our TEACHER EFFECTS on students and make room for change.</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18</a:t>
            </a:fld>
            <a:endParaRPr lang="en-CA"/>
          </a:p>
        </p:txBody>
      </p:sp>
    </p:spTree>
    <p:extLst>
      <p:ext uri="{BB962C8B-B14F-4D97-AF65-F5344CB8AC3E}">
        <p14:creationId xmlns:p14="http://schemas.microsoft.com/office/powerpoint/2010/main" val="394329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9:50  An awareness</a:t>
            </a:r>
            <a:r>
              <a:rPr lang="en-CA" baseline="0" dirty="0" smtClean="0"/>
              <a:t> of WHERE students are in their Literacy development  refer to </a:t>
            </a:r>
            <a:r>
              <a:rPr lang="en-CA" b="1" baseline="0" dirty="0" smtClean="0"/>
              <a:t>Vygotsky ZPD</a:t>
            </a:r>
          </a:p>
          <a:p>
            <a:endParaRPr lang="en-CA" b="1" baseline="0" dirty="0" smtClean="0"/>
          </a:p>
          <a:p>
            <a:r>
              <a:rPr lang="en-CA" b="0" baseline="0" dirty="0" smtClean="0"/>
              <a:t>Introduce </a:t>
            </a:r>
            <a:r>
              <a:rPr lang="en-CA" b="1" baseline="0" dirty="0" smtClean="0"/>
              <a:t>Catching Readers Before they fall   </a:t>
            </a:r>
            <a:r>
              <a:rPr lang="en-CA" b="0" baseline="0" dirty="0" smtClean="0"/>
              <a:t>Pat Johnson and Katie </a:t>
            </a:r>
            <a:r>
              <a:rPr lang="en-CA" b="0" baseline="0" dirty="0" err="1" smtClean="0"/>
              <a:t>Keier</a:t>
            </a:r>
            <a:r>
              <a:rPr lang="en-CA" b="0" baseline="0" dirty="0" smtClean="0"/>
              <a:t> (2010)</a:t>
            </a:r>
          </a:p>
          <a:p>
            <a:endParaRPr lang="en-CA" b="0" baseline="0" dirty="0" smtClean="0"/>
          </a:p>
          <a:p>
            <a:r>
              <a:rPr lang="en-CA" b="0" baseline="0" dirty="0" smtClean="0"/>
              <a:t>TELL BRAEDEN story about “sabotage”.  I was aware of </a:t>
            </a:r>
            <a:r>
              <a:rPr lang="en-CA" b="1" baseline="0" dirty="0" err="1" smtClean="0"/>
              <a:t>Brandons</a:t>
            </a:r>
            <a:r>
              <a:rPr lang="en-CA" b="0" baseline="0" dirty="0" smtClean="0"/>
              <a:t> story   </a:t>
            </a:r>
            <a:r>
              <a:rPr lang="en-CA" b="1" baseline="0" dirty="0" smtClean="0"/>
              <a:t>Inquiry</a:t>
            </a:r>
          </a:p>
          <a:p>
            <a:endParaRPr lang="en-CA" b="0" baseline="0" dirty="0" smtClean="0"/>
          </a:p>
          <a:p>
            <a:r>
              <a:rPr lang="en-CA" b="0" baseline="0" dirty="0" smtClean="0"/>
              <a:t>When we talk about motivation and engagement we see all kinds of behaviors in our classrooms… because we have all kinds of learners at different places in their development.   </a:t>
            </a:r>
            <a:r>
              <a:rPr lang="en-CA" b="1" baseline="0" dirty="0" smtClean="0"/>
              <a:t>We can do something about this</a:t>
            </a:r>
          </a:p>
          <a:p>
            <a:endParaRPr lang="en-CA" b="1" baseline="0" dirty="0" smtClean="0"/>
          </a:p>
          <a:p>
            <a:r>
              <a:rPr lang="en-CA" b="1" baseline="0" dirty="0" smtClean="0"/>
              <a:t>Advanced reading   Guthrie identifies 8 “contexts” or environments or practices that influence a student’s motivation and engagement.    </a:t>
            </a:r>
            <a:endParaRPr lang="en-CA" b="1" dirty="0"/>
          </a:p>
        </p:txBody>
      </p:sp>
      <p:sp>
        <p:nvSpPr>
          <p:cNvPr id="4" name="Slide Number Placeholder 3"/>
          <p:cNvSpPr>
            <a:spLocks noGrp="1"/>
          </p:cNvSpPr>
          <p:nvPr>
            <p:ph type="sldNum" sz="quarter" idx="10"/>
          </p:nvPr>
        </p:nvSpPr>
        <p:spPr/>
        <p:txBody>
          <a:bodyPr/>
          <a:lstStyle/>
          <a:p>
            <a:fld id="{CC1F74CD-20AB-450F-A557-7A1DCC0C7CF1}" type="slidenum">
              <a:rPr lang="en-CA" smtClean="0"/>
              <a:t>19</a:t>
            </a:fld>
            <a:endParaRPr lang="en-CA"/>
          </a:p>
        </p:txBody>
      </p:sp>
    </p:spTree>
    <p:extLst>
      <p:ext uri="{BB962C8B-B14F-4D97-AF65-F5344CB8AC3E}">
        <p14:creationId xmlns:p14="http://schemas.microsoft.com/office/powerpoint/2010/main" val="394978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63233" indent="-293551">
              <a:defRPr sz="2500">
                <a:solidFill>
                  <a:schemeClr val="tx1"/>
                </a:solidFill>
                <a:latin typeface="Arial" pitchFamily="34" charset="0"/>
                <a:ea typeface="ＭＳ Ｐゴシック" pitchFamily="34" charset="-128"/>
              </a:defRPr>
            </a:lvl2pPr>
            <a:lvl3pPr marL="1174204" indent="-234841">
              <a:defRPr sz="2500">
                <a:solidFill>
                  <a:schemeClr val="tx1"/>
                </a:solidFill>
                <a:latin typeface="Arial" pitchFamily="34" charset="0"/>
                <a:ea typeface="ＭＳ Ｐゴシック" pitchFamily="34" charset="-128"/>
              </a:defRPr>
            </a:lvl3pPr>
            <a:lvl4pPr marL="1643885" indent="-234841">
              <a:defRPr sz="2500">
                <a:solidFill>
                  <a:schemeClr val="tx1"/>
                </a:solidFill>
                <a:latin typeface="Arial" pitchFamily="34" charset="0"/>
                <a:ea typeface="ＭＳ Ｐゴシック" pitchFamily="34" charset="-128"/>
              </a:defRPr>
            </a:lvl4pPr>
            <a:lvl5pPr marL="2113567" indent="-234841">
              <a:defRPr sz="2500">
                <a:solidFill>
                  <a:schemeClr val="tx1"/>
                </a:solidFill>
                <a:latin typeface="Arial" pitchFamily="34" charset="0"/>
                <a:ea typeface="ＭＳ Ｐゴシック" pitchFamily="34" charset="-128"/>
              </a:defRPr>
            </a:lvl5pPr>
            <a:lvl6pPr marL="2583249" indent="-234841"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52930" indent="-234841"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22612" indent="-234841"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92293" indent="-234841"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FCB49B53-7E29-477A-9274-1BBC68129AA4}" type="slidenum">
              <a:rPr lang="en-US" altLang="en-US" sz="1200"/>
              <a:pPr/>
              <a:t>2</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131" indent="-176131">
              <a:buFontTx/>
              <a:buChar char="-"/>
            </a:pPr>
            <a:r>
              <a:rPr lang="en-US" altLang="en-US" dirty="0" smtClean="0">
                <a:latin typeface="Arial" pitchFamily="34" charset="0"/>
                <a:ea typeface="ＭＳ Ｐゴシック" pitchFamily="34" charset="-128"/>
              </a:rPr>
              <a:t>8:30 am a provincial initiative launched in 2012 that provides funding to districts to release teachers in order to meet the goal of </a:t>
            </a:r>
          </a:p>
          <a:p>
            <a:pPr marL="176131" indent="-176131">
              <a:buFontTx/>
              <a:buChar char="-"/>
            </a:pPr>
            <a:r>
              <a:rPr lang="en-US" altLang="en-US" dirty="0" smtClean="0">
                <a:latin typeface="Museo 300" charset="0"/>
                <a:ea typeface="ＭＳ Ｐゴシック" pitchFamily="34" charset="-128"/>
              </a:rPr>
              <a:t>Three years later we are still working towards the same key goal but in North Vancouver we have introduced some changes to the structure and focus for CR4YR this year, which I will present this morning.</a:t>
            </a:r>
          </a:p>
        </p:txBody>
      </p:sp>
    </p:spTree>
    <p:extLst>
      <p:ext uri="{BB962C8B-B14F-4D97-AF65-F5344CB8AC3E}">
        <p14:creationId xmlns:p14="http://schemas.microsoft.com/office/powerpoint/2010/main" val="148823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9:15-9:17   </a:t>
            </a:r>
            <a:r>
              <a:rPr lang="en-CA" baseline="0" dirty="0"/>
              <a:t> </a:t>
            </a:r>
            <a:r>
              <a:rPr lang="en-CA" dirty="0"/>
              <a:t>John T.</a:t>
            </a:r>
            <a:r>
              <a:rPr lang="en-CA" baseline="0" dirty="0"/>
              <a:t> Guthrie  8 key points.  Some of you may have read this </a:t>
            </a:r>
            <a:endParaRPr lang="en-CA" dirty="0"/>
          </a:p>
          <a:p>
            <a:r>
              <a:rPr lang="en-CA" dirty="0"/>
              <a:t/>
            </a:r>
            <a:br>
              <a:rPr lang="en-CA" dirty="0"/>
            </a:br>
            <a:endParaRPr lang="en-CA" dirty="0"/>
          </a:p>
          <a:p>
            <a:r>
              <a:rPr lang="en-CA" dirty="0"/>
              <a:t>This article was emailed</a:t>
            </a:r>
            <a:r>
              <a:rPr lang="en-CA" baseline="0" dirty="0"/>
              <a:t> and posted on our new CR4YR website</a:t>
            </a:r>
          </a:p>
          <a:p>
            <a:r>
              <a:rPr lang="en-US" u="sng" dirty="0">
                <a:hlinkClick r:id="rId3"/>
              </a:rPr>
              <a:t>John Guthrie is a professor in the Department of Human Development, University of Maryland (3304C Benjamin Building, College Park MD 20742, USA) and director of the Maryland Literacy Research Center.</a:t>
            </a:r>
            <a:endParaRPr lang="en-US" u="sng" dirty="0"/>
          </a:p>
          <a:p>
            <a:r>
              <a:rPr lang="en-US" b="1" dirty="0"/>
              <a:t>Teachers Create the context</a:t>
            </a:r>
          </a:p>
          <a:p>
            <a:r>
              <a:rPr lang="en-US" dirty="0"/>
              <a:t>• Identify a knowledge goal, a purpose, and announce it (SHOW LEARNING TARGET.. use in LAC)</a:t>
            </a:r>
          </a:p>
          <a:p>
            <a:r>
              <a:rPr lang="en-US" dirty="0"/>
              <a:t>• Provide a brief real-world experience related to the goal</a:t>
            </a:r>
          </a:p>
          <a:p>
            <a:r>
              <a:rPr lang="en-US" dirty="0"/>
              <a:t>• Teach cognitive strategies that empower students to succeed in reading the text</a:t>
            </a:r>
          </a:p>
          <a:p>
            <a:r>
              <a:rPr lang="en-US" dirty="0"/>
              <a:t>• Assure social collaboration for learning</a:t>
            </a:r>
          </a:p>
          <a:p>
            <a:r>
              <a:rPr lang="en-US" dirty="0"/>
              <a:t>• Align evaluation of student work with the instructional context</a:t>
            </a:r>
          </a:p>
          <a:p>
            <a:r>
              <a:rPr lang="en-CA" dirty="0"/>
              <a:t/>
            </a:r>
            <a:br>
              <a:rPr lang="en-CA" dirty="0"/>
            </a:b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20</a:t>
            </a:fld>
            <a:endParaRPr lang="en-CA"/>
          </a:p>
        </p:txBody>
      </p:sp>
    </p:spTree>
    <p:extLst>
      <p:ext uri="{BB962C8B-B14F-4D97-AF65-F5344CB8AC3E}">
        <p14:creationId xmlns:p14="http://schemas.microsoft.com/office/powerpoint/2010/main" val="2625849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9:55     Table group task:   each table discusses one of the descriptors.    </a:t>
            </a:r>
          </a:p>
          <a:p>
            <a:endParaRPr lang="en-US" dirty="0">
              <a:hlinkClick r:id="rId3"/>
            </a:endParaRPr>
          </a:p>
          <a:p>
            <a:r>
              <a:rPr lang="en-US" dirty="0">
                <a:hlinkClick r:id="rId3"/>
              </a:rPr>
              <a:t>John Guthrie is a professor in the Department of Human Development, University of Maryland (3304C Benjamin Building, College Park MD 20742, USA) and director of the Maryland Literacy Research Center.</a:t>
            </a:r>
            <a:endParaRPr lang="en-US" dirty="0"/>
          </a:p>
          <a:p>
            <a:r>
              <a:rPr lang="en-US" dirty="0"/>
              <a:t>Create a context.. An environment, a way of doing things</a:t>
            </a:r>
          </a:p>
          <a:p>
            <a:endParaRPr lang="en-US" dirty="0"/>
          </a:p>
          <a:p>
            <a:r>
              <a:rPr lang="en-US" dirty="0"/>
              <a:t>• Identify a knowledge goal, a purpose, and announce it… </a:t>
            </a:r>
            <a:r>
              <a:rPr lang="en-US" b="1" dirty="0"/>
              <a:t>ensure the target matches the learning place of the student.</a:t>
            </a:r>
          </a:p>
          <a:p>
            <a:r>
              <a:rPr lang="en-US" dirty="0"/>
              <a:t>• Provide a brief real-world experience related to the goal</a:t>
            </a:r>
          </a:p>
          <a:p>
            <a:r>
              <a:rPr lang="en-US" dirty="0"/>
              <a:t>• Teach cognitive strategies that empower students to succeed in reading the text</a:t>
            </a:r>
          </a:p>
          <a:p>
            <a:r>
              <a:rPr lang="en-US" dirty="0"/>
              <a:t>• Assure social collaboration for learning  STUDENT and TEACHER</a:t>
            </a:r>
          </a:p>
          <a:p>
            <a:r>
              <a:rPr lang="en-US" dirty="0"/>
              <a:t>• Align evaluation of student work with the instructional context</a:t>
            </a:r>
          </a:p>
          <a:p>
            <a:endParaRPr lang="en-US" dirty="0"/>
          </a:p>
          <a:p>
            <a:r>
              <a:rPr lang="en-US" dirty="0"/>
              <a:t>Many of these key features will reappear in our discussion of the Self-Regulated Learner</a:t>
            </a:r>
          </a:p>
        </p:txBody>
      </p:sp>
      <p:sp>
        <p:nvSpPr>
          <p:cNvPr id="4" name="Slide Number Placeholder 3"/>
          <p:cNvSpPr>
            <a:spLocks noGrp="1"/>
          </p:cNvSpPr>
          <p:nvPr>
            <p:ph type="sldNum" sz="quarter" idx="10"/>
          </p:nvPr>
        </p:nvSpPr>
        <p:spPr/>
        <p:txBody>
          <a:bodyPr/>
          <a:lstStyle/>
          <a:p>
            <a:fld id="{FA3E932A-7F41-604E-B67E-E61930BA09F3}" type="slidenum">
              <a:rPr lang="en-US" smtClean="0"/>
              <a:t>21</a:t>
            </a:fld>
            <a:endParaRPr lang="en-US"/>
          </a:p>
        </p:txBody>
      </p:sp>
    </p:spTree>
    <p:extLst>
      <p:ext uri="{BB962C8B-B14F-4D97-AF65-F5344CB8AC3E}">
        <p14:creationId xmlns:p14="http://schemas.microsoft.com/office/powerpoint/2010/main" val="899805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can we do in our classrooms and practice that support engagement with a variety of learners.</a:t>
            </a:r>
            <a:r>
              <a:rPr lang="en-CA" baseline="0" dirty="0" smtClean="0"/>
              <a:t>  DIVERSITY.  Differentiated instruction.. 2</a:t>
            </a:r>
            <a:r>
              <a:rPr lang="en-CA" baseline="30000" dirty="0" smtClean="0"/>
              <a:t>nd</a:t>
            </a:r>
            <a:r>
              <a:rPr lang="en-CA" baseline="0" dirty="0" smtClean="0"/>
              <a:t> half of session</a:t>
            </a:r>
            <a:endParaRPr lang="en-CA" dirty="0" smtClean="0"/>
          </a:p>
          <a:p>
            <a:endParaRPr lang="en-CA" dirty="0" smtClean="0"/>
          </a:p>
          <a:p>
            <a:r>
              <a:rPr lang="en-CA" dirty="0" smtClean="0"/>
              <a:t>An awareness</a:t>
            </a:r>
            <a:r>
              <a:rPr lang="en-CA" baseline="0" dirty="0" smtClean="0"/>
              <a:t> of WHERE students are in their Literacy development  refer to </a:t>
            </a:r>
            <a:r>
              <a:rPr lang="en-CA" b="1" baseline="0" dirty="0" smtClean="0"/>
              <a:t>Vygotsky ZPD</a:t>
            </a:r>
          </a:p>
          <a:p>
            <a:endParaRPr lang="en-CA" b="1" baseline="0" dirty="0" smtClean="0"/>
          </a:p>
          <a:p>
            <a:r>
              <a:rPr lang="en-CA" b="0" baseline="0" dirty="0" smtClean="0"/>
              <a:t>Introduce </a:t>
            </a:r>
            <a:r>
              <a:rPr lang="en-CA" b="1" baseline="0" dirty="0" smtClean="0"/>
              <a:t>Catching Readers Before they fall   </a:t>
            </a:r>
            <a:r>
              <a:rPr lang="en-CA" b="0" baseline="0" dirty="0" smtClean="0"/>
              <a:t>Pat Johnson and Katie </a:t>
            </a:r>
            <a:r>
              <a:rPr lang="en-CA" b="0" baseline="0" dirty="0" err="1" smtClean="0"/>
              <a:t>Keier</a:t>
            </a:r>
            <a:r>
              <a:rPr lang="en-CA" b="0" baseline="0" dirty="0" smtClean="0"/>
              <a:t> (2010)</a:t>
            </a:r>
          </a:p>
          <a:p>
            <a:endParaRPr lang="en-CA" b="0" baseline="0" dirty="0" smtClean="0"/>
          </a:p>
          <a:p>
            <a:r>
              <a:rPr lang="en-CA" b="0" baseline="0" dirty="0" smtClean="0"/>
              <a:t>When we talk about motivation and engagement we see all kinds of behaviors in our classrooms… because we have all kinds of learners at different places in their development.   </a:t>
            </a:r>
            <a:r>
              <a:rPr lang="en-CA" b="1" baseline="0" dirty="0" smtClean="0"/>
              <a:t>We can do something about this</a:t>
            </a:r>
          </a:p>
          <a:p>
            <a:endParaRPr lang="en-CA" b="1" baseline="0" dirty="0" smtClean="0"/>
          </a:p>
        </p:txBody>
      </p:sp>
      <p:sp>
        <p:nvSpPr>
          <p:cNvPr id="4" name="Slide Number Placeholder 3"/>
          <p:cNvSpPr>
            <a:spLocks noGrp="1"/>
          </p:cNvSpPr>
          <p:nvPr>
            <p:ph type="sldNum" sz="quarter" idx="10"/>
          </p:nvPr>
        </p:nvSpPr>
        <p:spPr/>
        <p:txBody>
          <a:bodyPr/>
          <a:lstStyle/>
          <a:p>
            <a:fld id="{CC1F74CD-20AB-450F-A557-7A1DCC0C7CF1}" type="slidenum">
              <a:rPr lang="en-CA" smtClean="0"/>
              <a:t>22</a:t>
            </a:fld>
            <a:endParaRPr lang="en-CA"/>
          </a:p>
        </p:txBody>
      </p:sp>
    </p:spTree>
    <p:extLst>
      <p:ext uri="{BB962C8B-B14F-4D97-AF65-F5344CB8AC3E}">
        <p14:creationId xmlns:p14="http://schemas.microsoft.com/office/powerpoint/2010/main" val="394978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9:40 Heather and Jessica – First</a:t>
            </a:r>
            <a:r>
              <a:rPr lang="en-CA" baseline="0" dirty="0" smtClean="0"/>
              <a:t> Nations Principles of Learning. </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23</a:t>
            </a:fld>
            <a:endParaRPr lang="en-CA"/>
          </a:p>
        </p:txBody>
      </p:sp>
    </p:spTree>
    <p:extLst>
      <p:ext uri="{BB962C8B-B14F-4D97-AF65-F5344CB8AC3E}">
        <p14:creationId xmlns:p14="http://schemas.microsoft.com/office/powerpoint/2010/main" val="613142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CA" dirty="0" smtClean="0"/>
              <a:t>10: 40  Heather 3 – 4 </a:t>
            </a:r>
            <a:r>
              <a:rPr lang="en-CA" dirty="0" err="1" smtClean="0"/>
              <a:t>mins</a:t>
            </a:r>
            <a:r>
              <a:rPr lang="en-CA" baseline="0" dirty="0" smtClean="0"/>
              <a:t> conversation at table group.   Come together</a:t>
            </a:r>
            <a:endParaRPr lang="en-CA" dirty="0" smtClean="0"/>
          </a:p>
          <a:p>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24</a:t>
            </a:fld>
            <a:endParaRPr lang="en-CA"/>
          </a:p>
        </p:txBody>
      </p:sp>
    </p:spTree>
    <p:extLst>
      <p:ext uri="{BB962C8B-B14F-4D97-AF65-F5344CB8AC3E}">
        <p14:creationId xmlns:p14="http://schemas.microsoft.com/office/powerpoint/2010/main" val="862347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25</a:t>
            </a:fld>
            <a:endParaRPr lang="en-CA"/>
          </a:p>
        </p:txBody>
      </p:sp>
    </p:spTree>
    <p:extLst>
      <p:ext uri="{BB962C8B-B14F-4D97-AF65-F5344CB8AC3E}">
        <p14:creationId xmlns:p14="http://schemas.microsoft.com/office/powerpoint/2010/main" val="366971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10:15 break     3:30 sec run through video</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31</a:t>
            </a:fld>
            <a:endParaRPr lang="en-CA"/>
          </a:p>
        </p:txBody>
      </p:sp>
    </p:spTree>
    <p:extLst>
      <p:ext uri="{BB962C8B-B14F-4D97-AF65-F5344CB8AC3E}">
        <p14:creationId xmlns:p14="http://schemas.microsoft.com/office/powerpoint/2010/main" val="1675577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10:05 </a:t>
            </a:r>
            <a:r>
              <a:rPr lang="en-CA" dirty="0"/>
              <a:t>  Deb Butler’s presentation is an hour long.  October 2013 </a:t>
            </a:r>
            <a:r>
              <a:rPr lang="en-CA" baseline="0" dirty="0"/>
              <a:t> </a:t>
            </a:r>
            <a:r>
              <a:rPr lang="en-CA" dirty="0"/>
              <a:t>CR4YR in-service.</a:t>
            </a:r>
            <a:r>
              <a:rPr lang="en-US" dirty="0"/>
              <a:t>Play first minute with Maureen Dockendorf BC Superintendent of </a:t>
            </a:r>
            <a:r>
              <a:rPr lang="en-US" dirty="0" smtClean="0"/>
              <a:t>Reading begin at   </a:t>
            </a:r>
            <a:r>
              <a:rPr lang="en-US" dirty="0"/>
              <a:t> </a:t>
            </a:r>
            <a:r>
              <a:rPr lang="en-CA" dirty="0" smtClean="0"/>
              <a:t>3:54 -  </a:t>
            </a:r>
            <a:r>
              <a:rPr lang="en-CA" baseline="0" dirty="0" smtClean="0"/>
              <a:t>(5 </a:t>
            </a:r>
            <a:r>
              <a:rPr lang="en-CA" baseline="0" dirty="0"/>
              <a:t>minutes)</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32</a:t>
            </a:fld>
            <a:endParaRPr lang="en-CA"/>
          </a:p>
        </p:txBody>
      </p:sp>
    </p:spTree>
    <p:extLst>
      <p:ext uri="{BB962C8B-B14F-4D97-AF65-F5344CB8AC3E}">
        <p14:creationId xmlns:p14="http://schemas.microsoft.com/office/powerpoint/2010/main" val="3253581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10:02- 10:05      </a:t>
            </a:r>
            <a:r>
              <a:rPr lang="en-CA" baseline="0" dirty="0"/>
              <a:t>HANDOUT notes from UBC  also online at the UBC   Now return to that struggling reader.  Throughout the session you have no doubt had thoughts, questions about a particular student.  </a:t>
            </a:r>
            <a:r>
              <a:rPr lang="en-CA" b="1" baseline="0" dirty="0"/>
              <a:t>Think about the student who is NOT regulating their learning… what does that look like?</a:t>
            </a:r>
            <a:r>
              <a:rPr lang="en-US" b="1" baseline="0" dirty="0"/>
              <a:t>UBC is currently offering a Masters Degree Program in self regulated learning</a:t>
            </a:r>
            <a:endParaRPr lang="en-CA" b="1" dirty="0"/>
          </a:p>
        </p:txBody>
      </p:sp>
      <p:sp>
        <p:nvSpPr>
          <p:cNvPr id="4" name="Slide Number Placeholder 3"/>
          <p:cNvSpPr>
            <a:spLocks noGrp="1"/>
          </p:cNvSpPr>
          <p:nvPr>
            <p:ph type="sldNum" sz="quarter" idx="10"/>
          </p:nvPr>
        </p:nvSpPr>
        <p:spPr/>
        <p:txBody>
          <a:bodyPr/>
          <a:lstStyle/>
          <a:p>
            <a:fld id="{CC1F74CD-20AB-450F-A557-7A1DCC0C7CF1}" type="slidenum">
              <a:rPr lang="en-CA" smtClean="0"/>
              <a:t>33</a:t>
            </a:fld>
            <a:endParaRPr lang="en-CA"/>
          </a:p>
        </p:txBody>
      </p:sp>
    </p:spTree>
    <p:extLst>
      <p:ext uri="{BB962C8B-B14F-4D97-AF65-F5344CB8AC3E}">
        <p14:creationId xmlns:p14="http://schemas.microsoft.com/office/powerpoint/2010/main" val="205223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r>
              <a:rPr lang="en-CA" baseline="0" dirty="0" smtClean="0"/>
              <a:t>BRIDGE – have a discussion with your group on ways your thoughts may shifted or changed.  Discuss with your table group.  This will offer students an opportunity to be “metacognitive”.  It is not uncommon for first words to be nouns then shift to more verbs or adjectives</a:t>
            </a:r>
          </a:p>
          <a:p>
            <a:endParaRPr lang="en-CA" baseline="0" dirty="0" smtClean="0"/>
          </a:p>
          <a:p>
            <a:r>
              <a:rPr lang="en-CA" baseline="0" dirty="0" smtClean="0"/>
              <a:t>Has thinking shifted from “what do students do?” to “what can I do?” </a:t>
            </a:r>
          </a:p>
          <a:p>
            <a:endParaRPr lang="en-CA" baseline="0" dirty="0" smtClean="0"/>
          </a:p>
          <a:p>
            <a:r>
              <a:rPr lang="en-CA" dirty="0" smtClean="0"/>
              <a:t>Blank paper… 3 words (quick associations),</a:t>
            </a:r>
            <a:r>
              <a:rPr lang="en-CA" baseline="0" dirty="0" smtClean="0"/>
              <a:t> 2 questions (not too deep uncovering surface ideas at this point), 1 metaphor or Simile  “self regulated learning is…” or “self regulated learning is like…</a:t>
            </a:r>
          </a:p>
          <a:p>
            <a:endParaRPr lang="en-CA" baseline="0" dirty="0" smtClean="0"/>
          </a:p>
          <a:p>
            <a:r>
              <a:rPr lang="en-CA" baseline="0" dirty="0" smtClean="0"/>
              <a:t>AFTER THE BREAK…    Introduce HEATHER MYRE…   another element to ‘getting to know your learners’ and </a:t>
            </a:r>
            <a:r>
              <a:rPr lang="en-CA" baseline="0" dirty="0" err="1" smtClean="0"/>
              <a:t>çontexts</a:t>
            </a:r>
            <a:r>
              <a:rPr lang="en-CA" baseline="0" dirty="0" smtClean="0"/>
              <a:t> for learning.</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34</a:t>
            </a:fld>
            <a:endParaRPr lang="en-CA"/>
          </a:p>
        </p:txBody>
      </p:sp>
    </p:spTree>
    <p:extLst>
      <p:ext uri="{BB962C8B-B14F-4D97-AF65-F5344CB8AC3E}">
        <p14:creationId xmlns:p14="http://schemas.microsoft.com/office/powerpoint/2010/main" val="232057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63233" indent="-293551">
              <a:defRPr sz="2500">
                <a:solidFill>
                  <a:schemeClr val="tx1"/>
                </a:solidFill>
                <a:latin typeface="Arial" pitchFamily="34" charset="0"/>
                <a:ea typeface="ＭＳ Ｐゴシック" pitchFamily="34" charset="-128"/>
              </a:defRPr>
            </a:lvl2pPr>
            <a:lvl3pPr marL="1174204" indent="-234841">
              <a:defRPr sz="2500">
                <a:solidFill>
                  <a:schemeClr val="tx1"/>
                </a:solidFill>
                <a:latin typeface="Arial" pitchFamily="34" charset="0"/>
                <a:ea typeface="ＭＳ Ｐゴシック" pitchFamily="34" charset="-128"/>
              </a:defRPr>
            </a:lvl3pPr>
            <a:lvl4pPr marL="1643885" indent="-234841">
              <a:defRPr sz="2500">
                <a:solidFill>
                  <a:schemeClr val="tx1"/>
                </a:solidFill>
                <a:latin typeface="Arial" pitchFamily="34" charset="0"/>
                <a:ea typeface="ＭＳ Ｐゴシック" pitchFamily="34" charset="-128"/>
              </a:defRPr>
            </a:lvl4pPr>
            <a:lvl5pPr marL="2113567" indent="-234841">
              <a:defRPr sz="2500">
                <a:solidFill>
                  <a:schemeClr val="tx1"/>
                </a:solidFill>
                <a:latin typeface="Arial" pitchFamily="34" charset="0"/>
                <a:ea typeface="ＭＳ Ｐゴシック" pitchFamily="34" charset="-128"/>
              </a:defRPr>
            </a:lvl5pPr>
            <a:lvl6pPr marL="2583249" indent="-234841"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52930" indent="-234841"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22612" indent="-234841"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92293" indent="-234841"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A7B1BC91-118A-45F5-B6E6-A8AD7A23B8FD}" type="slidenum">
              <a:rPr lang="en-US" altLang="en-US" sz="1200"/>
              <a:pPr/>
              <a:t>3</a:t>
            </a:fld>
            <a:endParaRPr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131" indent="-176131">
              <a:buFontTx/>
              <a:buChar char="•"/>
            </a:pPr>
            <a:r>
              <a:rPr lang="en-US" altLang="en-US" smtClean="0">
                <a:latin typeface="Museo 300" charset="0"/>
                <a:ea typeface="ＭＳ Ｐゴシック" pitchFamily="34" charset="-128"/>
              </a:rPr>
              <a:t>What works for one child will certainly be helpful or enlightening in terms of </a:t>
            </a:r>
          </a:p>
          <a:p>
            <a:pPr marL="176131" indent="-176131">
              <a:buFontTx/>
              <a:buChar char="•"/>
            </a:pPr>
            <a:r>
              <a:rPr lang="en-US" altLang="en-US" smtClean="0">
                <a:latin typeface="Museo 300" charset="0"/>
                <a:ea typeface="ＭＳ Ｐゴシック" pitchFamily="34" charset="-128"/>
              </a:rPr>
              <a:t>60 districts participated in the first two years</a:t>
            </a:r>
          </a:p>
          <a:p>
            <a:pPr marL="176131" indent="-176131">
              <a:buFontTx/>
              <a:buChar char="•"/>
            </a:pPr>
            <a:r>
              <a:rPr lang="en-US" altLang="en-US" smtClean="0">
                <a:latin typeface="Museo 300" charset="0"/>
                <a:ea typeface="ＭＳ Ｐゴシック" pitchFamily="34" charset="-128"/>
              </a:rPr>
              <a:t>Used a framework of inquiry – encouraging teachers to develop hunches and experiment collaboratively with school teams to develop strategies and interventions for struggling readers </a:t>
            </a:r>
          </a:p>
          <a:p>
            <a:pPr marL="176131" indent="-176131">
              <a:buFontTx/>
              <a:buChar char="•"/>
            </a:pPr>
            <a:r>
              <a:rPr lang="en-US" altLang="en-US" smtClean="0">
                <a:latin typeface="Museo 300" charset="0"/>
                <a:ea typeface="ＭＳ Ｐゴシック" pitchFamily="34" charset="-128"/>
              </a:rPr>
              <a:t>Data collected by the Ministry has been shared and provides some interesting insights into the types of strategies that work for vulnerable students </a:t>
            </a:r>
          </a:p>
        </p:txBody>
      </p:sp>
    </p:spTree>
    <p:extLst>
      <p:ext uri="{BB962C8B-B14F-4D97-AF65-F5344CB8AC3E}">
        <p14:creationId xmlns:p14="http://schemas.microsoft.com/office/powerpoint/2010/main" val="641301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Originated in the field of architecture</a:t>
            </a:r>
            <a:r>
              <a:rPr lang="en-CA" baseline="0" dirty="0" smtClean="0"/>
              <a:t> </a:t>
            </a:r>
            <a:r>
              <a:rPr lang="en-CA" dirty="0" smtClean="0"/>
              <a:t>Architect</a:t>
            </a:r>
            <a:r>
              <a:rPr lang="en-CA" baseline="0" dirty="0" smtClean="0"/>
              <a:t> Ronald L. Mace </a:t>
            </a:r>
          </a:p>
          <a:p>
            <a:endParaRPr lang="en-CA" baseline="0" dirty="0" smtClean="0"/>
          </a:p>
          <a:p>
            <a:r>
              <a:rPr lang="en-CA" baseline="0" dirty="0" smtClean="0"/>
              <a:t>Creation of structures to make access easier for disabled people – benefits more than just disabled and less costly/time-consuming than retrofitting –curb ramps, automatic doors, </a:t>
            </a:r>
          </a:p>
          <a:p>
            <a:r>
              <a:rPr lang="en-CA" baseline="0" dirty="0" smtClean="0"/>
              <a:t>When we apply this to education....</a:t>
            </a:r>
          </a:p>
          <a:p>
            <a:r>
              <a:rPr lang="en-CA" dirty="0" smtClean="0"/>
              <a:t>Consider the needs of</a:t>
            </a:r>
            <a:r>
              <a:rPr lang="en-CA" baseline="0" dirty="0" smtClean="0"/>
              <a:t> the broadest range of learners in the initial design of a lesson or unit</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35</a:t>
            </a:fld>
            <a:endParaRPr lang="en-CA"/>
          </a:p>
        </p:txBody>
      </p:sp>
    </p:spTree>
    <p:extLst>
      <p:ext uri="{BB962C8B-B14F-4D97-AF65-F5344CB8AC3E}">
        <p14:creationId xmlns:p14="http://schemas.microsoft.com/office/powerpoint/2010/main" val="1480095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9303C0-8001-49BC-8CC1-97C991FB0B55}" type="slidenum">
              <a:rPr lang="en-CA" smtClean="0"/>
              <a:t>36</a:t>
            </a:fld>
            <a:endParaRPr lang="en-CA"/>
          </a:p>
        </p:txBody>
      </p:sp>
    </p:spTree>
    <p:extLst>
      <p:ext uri="{BB962C8B-B14F-4D97-AF65-F5344CB8AC3E}">
        <p14:creationId xmlns:p14="http://schemas.microsoft.com/office/powerpoint/2010/main" val="2022404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9303C0-8001-49BC-8CC1-97C991FB0B55}" type="slidenum">
              <a:rPr lang="en-CA" smtClean="0"/>
              <a:t>37</a:t>
            </a:fld>
            <a:endParaRPr lang="en-CA"/>
          </a:p>
        </p:txBody>
      </p:sp>
    </p:spTree>
    <p:extLst>
      <p:ext uri="{BB962C8B-B14F-4D97-AF65-F5344CB8AC3E}">
        <p14:creationId xmlns:p14="http://schemas.microsoft.com/office/powerpoint/2010/main" val="2022404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Proactive vs. Reactive differentiation</a:t>
            </a:r>
            <a:r>
              <a:rPr lang="en-CA" baseline="0" dirty="0" smtClean="0"/>
              <a:t> starts with a common learning goal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a:cs typeface="Cambria"/>
              </a:rPr>
              <a:t>All students need to work towards the same learning goals.</a:t>
            </a:r>
          </a:p>
          <a:p>
            <a:endParaRPr lang="en-CA" dirty="0"/>
          </a:p>
        </p:txBody>
      </p:sp>
      <p:sp>
        <p:nvSpPr>
          <p:cNvPr id="4" name="Slide Number Placeholder 3"/>
          <p:cNvSpPr>
            <a:spLocks noGrp="1"/>
          </p:cNvSpPr>
          <p:nvPr>
            <p:ph type="sldNum" sz="quarter" idx="10"/>
          </p:nvPr>
        </p:nvSpPr>
        <p:spPr/>
        <p:txBody>
          <a:bodyPr/>
          <a:lstStyle/>
          <a:p>
            <a:fld id="{0D9303C0-8001-49BC-8CC1-97C991FB0B55}" type="slidenum">
              <a:rPr lang="en-CA" smtClean="0"/>
              <a:t>38</a:t>
            </a:fld>
            <a:endParaRPr lang="en-CA"/>
          </a:p>
        </p:txBody>
      </p:sp>
    </p:spTree>
    <p:extLst>
      <p:ext uri="{BB962C8B-B14F-4D97-AF65-F5344CB8AC3E}">
        <p14:creationId xmlns:p14="http://schemas.microsoft.com/office/powerpoint/2010/main" val="2022404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Differentiation is not individualized learning.  Most</a:t>
            </a:r>
            <a:r>
              <a:rPr lang="en-US" baseline="0" dirty="0" smtClean="0"/>
              <a:t> students will be able to do the anchor task</a:t>
            </a:r>
          </a:p>
          <a:p>
            <a:r>
              <a:rPr lang="en-US" baseline="0" dirty="0" smtClean="0"/>
              <a:t>Limited range of choices</a:t>
            </a:r>
            <a:endParaRPr lang="en-US" dirty="0"/>
          </a:p>
        </p:txBody>
      </p:sp>
      <p:sp>
        <p:nvSpPr>
          <p:cNvPr id="4" name="Slide Number Placeholder 3"/>
          <p:cNvSpPr>
            <a:spLocks noGrp="1"/>
          </p:cNvSpPr>
          <p:nvPr>
            <p:ph type="sldNum" sz="quarter" idx="10"/>
          </p:nvPr>
        </p:nvSpPr>
        <p:spPr/>
        <p:txBody>
          <a:bodyPr/>
          <a:lstStyle/>
          <a:p>
            <a:fld id="{CC1F74CD-20AB-450F-A557-7A1DCC0C7CF1}" type="slidenum">
              <a:rPr lang="en-CA" smtClean="0"/>
              <a:t>39</a:t>
            </a:fld>
            <a:endParaRPr lang="en-CA"/>
          </a:p>
        </p:txBody>
      </p:sp>
    </p:spTree>
    <p:extLst>
      <p:ext uri="{BB962C8B-B14F-4D97-AF65-F5344CB8AC3E}">
        <p14:creationId xmlns:p14="http://schemas.microsoft.com/office/powerpoint/2010/main" val="1618616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11:05 – 11:15</a:t>
            </a:r>
            <a:r>
              <a:rPr lang="en-CA" baseline="0" dirty="0" smtClean="0"/>
              <a:t>    discuss balance of thirds  - focus on one student – may not have all the answers today (</a:t>
            </a:r>
            <a:r>
              <a:rPr lang="en-CA" baseline="0" dirty="0" err="1" smtClean="0"/>
              <a:t>ie</a:t>
            </a:r>
            <a:r>
              <a:rPr lang="en-CA" baseline="0" dirty="0" smtClean="0"/>
              <a:t>: student self assessment)   Examples of professional questions.</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40</a:t>
            </a:fld>
            <a:endParaRPr lang="en-CA"/>
          </a:p>
        </p:txBody>
      </p:sp>
    </p:spTree>
    <p:extLst>
      <p:ext uri="{BB962C8B-B14F-4D97-AF65-F5344CB8AC3E}">
        <p14:creationId xmlns:p14="http://schemas.microsoft.com/office/powerpoint/2010/main" val="715211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11:25  Handout with explanations</a:t>
            </a: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41</a:t>
            </a:fld>
            <a:endParaRPr lang="en-CA"/>
          </a:p>
        </p:txBody>
      </p:sp>
    </p:spTree>
    <p:extLst>
      <p:ext uri="{BB962C8B-B14F-4D97-AF65-F5344CB8AC3E}">
        <p14:creationId xmlns:p14="http://schemas.microsoft.com/office/powerpoint/2010/main" val="877069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teachers, students, and society in general, may be heard repeating myths they have encountered related to the acquisition of reading skills such as those listed below. Many of these myths, which are not based on scientific research, have been passed on and continue to be prevalent in homes and classrooms. No matter what the source of the myths, students deserve research-based teaching practices that have been proven to work. Included below are research findings that explode some common myths.</a:t>
            </a:r>
          </a:p>
        </p:txBody>
      </p:sp>
      <p:sp>
        <p:nvSpPr>
          <p:cNvPr id="4" name="Slide Number Placeholder 3"/>
          <p:cNvSpPr>
            <a:spLocks noGrp="1"/>
          </p:cNvSpPr>
          <p:nvPr>
            <p:ph type="sldNum" sz="quarter" idx="10"/>
          </p:nvPr>
        </p:nvSpPr>
        <p:spPr/>
        <p:txBody>
          <a:bodyPr/>
          <a:lstStyle/>
          <a:p>
            <a:fld id="{FA3E932A-7F41-604E-B67E-E61930BA09F3}" type="slidenum">
              <a:rPr lang="en-US" smtClean="0"/>
              <a:t>42</a:t>
            </a:fld>
            <a:endParaRPr lang="en-US"/>
          </a:p>
        </p:txBody>
      </p:sp>
    </p:spTree>
    <p:extLst>
      <p:ext uri="{BB962C8B-B14F-4D97-AF65-F5344CB8AC3E}">
        <p14:creationId xmlns:p14="http://schemas.microsoft.com/office/powerpoint/2010/main" val="3996658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1F74CD-20AB-450F-A557-7A1DCC0C7CF1}" type="slidenum">
              <a:rPr lang="en-CA" smtClean="0"/>
              <a:t>43</a:t>
            </a:fld>
            <a:endParaRPr lang="en-CA"/>
          </a:p>
        </p:txBody>
      </p:sp>
    </p:spTree>
    <p:extLst>
      <p:ext uri="{BB962C8B-B14F-4D97-AF65-F5344CB8AC3E}">
        <p14:creationId xmlns:p14="http://schemas.microsoft.com/office/powerpoint/2010/main" val="977932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C1F74CD-20AB-450F-A557-7A1DCC0C7CF1}" type="slidenum">
              <a:rPr lang="en-CA" smtClean="0"/>
              <a:t>44</a:t>
            </a:fld>
            <a:endParaRPr lang="en-CA"/>
          </a:p>
        </p:txBody>
      </p:sp>
    </p:spTree>
    <p:extLst>
      <p:ext uri="{BB962C8B-B14F-4D97-AF65-F5344CB8AC3E}">
        <p14:creationId xmlns:p14="http://schemas.microsoft.com/office/powerpoint/2010/main" val="116471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63233" indent="-293551">
              <a:defRPr sz="2500">
                <a:solidFill>
                  <a:schemeClr val="tx1"/>
                </a:solidFill>
                <a:latin typeface="Arial" pitchFamily="34" charset="0"/>
                <a:ea typeface="ＭＳ Ｐゴシック" pitchFamily="34" charset="-128"/>
              </a:defRPr>
            </a:lvl2pPr>
            <a:lvl3pPr marL="1174204" indent="-234841">
              <a:defRPr sz="2500">
                <a:solidFill>
                  <a:schemeClr val="tx1"/>
                </a:solidFill>
                <a:latin typeface="Arial" pitchFamily="34" charset="0"/>
                <a:ea typeface="ＭＳ Ｐゴシック" pitchFamily="34" charset="-128"/>
              </a:defRPr>
            </a:lvl3pPr>
            <a:lvl4pPr marL="1643885" indent="-234841">
              <a:defRPr sz="2500">
                <a:solidFill>
                  <a:schemeClr val="tx1"/>
                </a:solidFill>
                <a:latin typeface="Arial" pitchFamily="34" charset="0"/>
                <a:ea typeface="ＭＳ Ｐゴシック" pitchFamily="34" charset="-128"/>
              </a:defRPr>
            </a:lvl4pPr>
            <a:lvl5pPr marL="2113567" indent="-234841">
              <a:defRPr sz="2500">
                <a:solidFill>
                  <a:schemeClr val="tx1"/>
                </a:solidFill>
                <a:latin typeface="Arial" pitchFamily="34" charset="0"/>
                <a:ea typeface="ＭＳ Ｐゴシック" pitchFamily="34" charset="-128"/>
              </a:defRPr>
            </a:lvl5pPr>
            <a:lvl6pPr marL="2583249" indent="-234841"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52930" indent="-234841"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22612" indent="-234841"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92293" indent="-234841"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72DF2F6D-1767-461D-A5FB-A9C6AC106F27}" type="slidenum">
              <a:rPr lang="en-US" altLang="en-US" sz="1200"/>
              <a:pPr/>
              <a:t>4</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Museo 300" charset="0"/>
                <a:ea typeface="ＭＳ Ｐゴシック" pitchFamily="34" charset="-128"/>
              </a:rPr>
              <a:t>Year 1 – Teachers and LATs from Norgate, Westview, Q Mary, Lynnmour and S Hts</a:t>
            </a:r>
          </a:p>
          <a:p>
            <a:pPr eaLnBrk="1" hangingPunct="1"/>
            <a:r>
              <a:rPr lang="en-US" altLang="en-US" smtClean="0">
                <a:latin typeface="Museo 300" charset="0"/>
                <a:ea typeface="ＭＳ Ｐゴシック" pitchFamily="34" charset="-128"/>
              </a:rPr>
              <a:t>Year 2 – Teachers and SLPs from Brooksbank, Lynnmour, CC,  S Park, Windsor and Carson – pilot “adolescent literacy” project </a:t>
            </a:r>
          </a:p>
          <a:p>
            <a:pPr eaLnBrk="1" hangingPunct="1"/>
            <a:r>
              <a:rPr lang="en-US" altLang="en-US" smtClean="0">
                <a:latin typeface="Museo 300" charset="0"/>
                <a:ea typeface="ＭＳ Ｐゴシック" pitchFamily="34" charset="-128"/>
              </a:rPr>
              <a:t>Self-Regulation – work of Nancy Perry, Deborah Butler, Kimberley Schonert-Reichl </a:t>
            </a:r>
          </a:p>
          <a:p>
            <a:pPr eaLnBrk="1" hangingPunct="1"/>
            <a:r>
              <a:rPr lang="en-US" altLang="en-US" smtClean="0">
                <a:latin typeface="Museo 300" charset="0"/>
                <a:ea typeface="ＭＳ Ｐゴシック" pitchFamily="34" charset="-128"/>
              </a:rPr>
              <a:t>Aboriginal Worldviews presented by leaders in BC - </a:t>
            </a:r>
            <a:r>
              <a:rPr lang="en-US" altLang="en-US" smtClean="0">
                <a:latin typeface="Arial" pitchFamily="34" charset="0"/>
                <a:ea typeface="ＭＳ Ｐゴシック" pitchFamily="34" charset="-128"/>
              </a:rPr>
              <a:t>Trish Rosborough, Laura Tait, Paige Fisher</a:t>
            </a:r>
            <a:endParaRPr lang="en-US" altLang="en-US" smtClean="0">
              <a:latin typeface="Museo 300" charset="0"/>
              <a:ea typeface="ＭＳ Ｐゴシック" pitchFamily="34" charset="-128"/>
            </a:endParaRPr>
          </a:p>
        </p:txBody>
      </p:sp>
    </p:spTree>
    <p:extLst>
      <p:ext uri="{BB962C8B-B14F-4D97-AF65-F5344CB8AC3E}">
        <p14:creationId xmlns:p14="http://schemas.microsoft.com/office/powerpoint/2010/main" val="264353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63233" indent="-293551">
              <a:defRPr sz="2500">
                <a:solidFill>
                  <a:schemeClr val="tx1"/>
                </a:solidFill>
                <a:latin typeface="Arial" pitchFamily="34" charset="0"/>
                <a:ea typeface="ＭＳ Ｐゴシック" pitchFamily="34" charset="-128"/>
              </a:defRPr>
            </a:lvl2pPr>
            <a:lvl3pPr marL="1174204" indent="-234841">
              <a:defRPr sz="2500">
                <a:solidFill>
                  <a:schemeClr val="tx1"/>
                </a:solidFill>
                <a:latin typeface="Arial" pitchFamily="34" charset="0"/>
                <a:ea typeface="ＭＳ Ｐゴシック" pitchFamily="34" charset="-128"/>
              </a:defRPr>
            </a:lvl3pPr>
            <a:lvl4pPr marL="1643885" indent="-234841">
              <a:defRPr sz="2500">
                <a:solidFill>
                  <a:schemeClr val="tx1"/>
                </a:solidFill>
                <a:latin typeface="Arial" pitchFamily="34" charset="0"/>
                <a:ea typeface="ＭＳ Ｐゴシック" pitchFamily="34" charset="-128"/>
              </a:defRPr>
            </a:lvl4pPr>
            <a:lvl5pPr marL="2113567" indent="-234841">
              <a:defRPr sz="2500">
                <a:solidFill>
                  <a:schemeClr val="tx1"/>
                </a:solidFill>
                <a:latin typeface="Arial" pitchFamily="34" charset="0"/>
                <a:ea typeface="ＭＳ Ｐゴシック" pitchFamily="34" charset="-128"/>
              </a:defRPr>
            </a:lvl5pPr>
            <a:lvl6pPr marL="2583249" indent="-234841"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52930" indent="-234841"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22612" indent="-234841"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92293" indent="-234841"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3EC2D661-F8C3-4BB8-A93C-A84850DBD7E1}" type="slidenum">
              <a:rPr lang="en-US" altLang="en-US" sz="1200"/>
              <a:pPr/>
              <a:t>5</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Museo 300" charset="0"/>
              <a:ea typeface="ＭＳ Ｐゴシック" pitchFamily="34" charset="-128"/>
            </a:endParaRPr>
          </a:p>
        </p:txBody>
      </p:sp>
    </p:spTree>
    <p:extLst>
      <p:ext uri="{BB962C8B-B14F-4D97-AF65-F5344CB8AC3E}">
        <p14:creationId xmlns:p14="http://schemas.microsoft.com/office/powerpoint/2010/main" val="302649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63233" indent="-293551">
              <a:defRPr sz="2500">
                <a:solidFill>
                  <a:schemeClr val="tx1"/>
                </a:solidFill>
                <a:latin typeface="Arial" pitchFamily="34" charset="0"/>
                <a:ea typeface="ＭＳ Ｐゴシック" pitchFamily="34" charset="-128"/>
              </a:defRPr>
            </a:lvl2pPr>
            <a:lvl3pPr marL="1174204" indent="-234841">
              <a:defRPr sz="2500">
                <a:solidFill>
                  <a:schemeClr val="tx1"/>
                </a:solidFill>
                <a:latin typeface="Arial" pitchFamily="34" charset="0"/>
                <a:ea typeface="ＭＳ Ｐゴシック" pitchFamily="34" charset="-128"/>
              </a:defRPr>
            </a:lvl3pPr>
            <a:lvl4pPr marL="1643885" indent="-234841">
              <a:defRPr sz="2500">
                <a:solidFill>
                  <a:schemeClr val="tx1"/>
                </a:solidFill>
                <a:latin typeface="Arial" pitchFamily="34" charset="0"/>
                <a:ea typeface="ＭＳ Ｐゴシック" pitchFamily="34" charset="-128"/>
              </a:defRPr>
            </a:lvl4pPr>
            <a:lvl5pPr marL="2113567" indent="-234841">
              <a:defRPr sz="2500">
                <a:solidFill>
                  <a:schemeClr val="tx1"/>
                </a:solidFill>
                <a:latin typeface="Arial" pitchFamily="34" charset="0"/>
                <a:ea typeface="ＭＳ Ｐゴシック" pitchFamily="34" charset="-128"/>
              </a:defRPr>
            </a:lvl5pPr>
            <a:lvl6pPr marL="2583249" indent="-234841"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52930" indent="-234841"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22612" indent="-234841"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92293" indent="-234841"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C48EE1C4-BEA3-48E4-B4FA-6CBB531E1ACF}" type="slidenum">
              <a:rPr lang="en-US" altLang="en-US" sz="1200"/>
              <a:pPr/>
              <a:t>6</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Museo 300" charset="0"/>
                <a:ea typeface="ＭＳ Ｐゴシック" pitchFamily="34" charset="-128"/>
              </a:rPr>
              <a:t>Last spring met to review the feedback and to develop goals for year 3</a:t>
            </a:r>
          </a:p>
          <a:p>
            <a:pPr eaLnBrk="1" hangingPunct="1"/>
            <a:r>
              <a:rPr lang="en-US" altLang="en-US" dirty="0" smtClean="0">
                <a:latin typeface="Museo 300" charset="0"/>
                <a:ea typeface="ＭＳ Ｐゴシック" pitchFamily="34" charset="-128"/>
              </a:rPr>
              <a:t>Collective Knowledge – Reading 44, Writing 44, Firm Foundations,</a:t>
            </a:r>
            <a:r>
              <a:rPr lang="en-US" altLang="en-US" baseline="0" dirty="0" smtClean="0">
                <a:latin typeface="Museo 300" charset="0"/>
                <a:ea typeface="ＭＳ Ｐゴシック" pitchFamily="34" charset="-128"/>
              </a:rPr>
              <a:t> OTTT – used by teachers worldwide</a:t>
            </a:r>
            <a:endParaRPr lang="en-US" altLang="en-US" dirty="0" smtClean="0">
              <a:latin typeface="Museo 300" charset="0"/>
              <a:ea typeface="ＭＳ Ｐゴシック" pitchFamily="34" charset="-128"/>
            </a:endParaRPr>
          </a:p>
        </p:txBody>
      </p:sp>
    </p:spTree>
    <p:extLst>
      <p:ext uri="{BB962C8B-B14F-4D97-AF65-F5344CB8AC3E}">
        <p14:creationId xmlns:p14="http://schemas.microsoft.com/office/powerpoint/2010/main" val="133206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63233" indent="-293551">
              <a:defRPr sz="2500">
                <a:solidFill>
                  <a:schemeClr val="tx1"/>
                </a:solidFill>
                <a:latin typeface="Arial" pitchFamily="34" charset="0"/>
                <a:ea typeface="ＭＳ Ｐゴシック" pitchFamily="34" charset="-128"/>
              </a:defRPr>
            </a:lvl2pPr>
            <a:lvl3pPr marL="1174204" indent="-234841">
              <a:defRPr sz="2500">
                <a:solidFill>
                  <a:schemeClr val="tx1"/>
                </a:solidFill>
                <a:latin typeface="Arial" pitchFamily="34" charset="0"/>
                <a:ea typeface="ＭＳ Ｐゴシック" pitchFamily="34" charset="-128"/>
              </a:defRPr>
            </a:lvl3pPr>
            <a:lvl4pPr marL="1643885" indent="-234841">
              <a:defRPr sz="2500">
                <a:solidFill>
                  <a:schemeClr val="tx1"/>
                </a:solidFill>
                <a:latin typeface="Arial" pitchFamily="34" charset="0"/>
                <a:ea typeface="ＭＳ Ｐゴシック" pitchFamily="34" charset="-128"/>
              </a:defRPr>
            </a:lvl4pPr>
            <a:lvl5pPr marL="2113567" indent="-234841">
              <a:defRPr sz="2500">
                <a:solidFill>
                  <a:schemeClr val="tx1"/>
                </a:solidFill>
                <a:latin typeface="Arial" pitchFamily="34" charset="0"/>
                <a:ea typeface="ＭＳ Ｐゴシック" pitchFamily="34" charset="-128"/>
              </a:defRPr>
            </a:lvl5pPr>
            <a:lvl6pPr marL="2583249" indent="-234841"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52930" indent="-234841"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22612" indent="-234841"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92293" indent="-234841"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D012EB37-5A4F-4B74-BED2-109A7107DA75}" type="slidenum">
              <a:rPr lang="en-US" altLang="en-US" sz="1200"/>
              <a:pPr/>
              <a:t>7</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Museo 300" charset="0"/>
                <a:ea typeface="ＭＳ Ｐゴシック" pitchFamily="34" charset="-128"/>
              </a:rPr>
              <a:t>INTRODUCE TEAM HERE.</a:t>
            </a:r>
          </a:p>
        </p:txBody>
      </p:sp>
    </p:spTree>
    <p:extLst>
      <p:ext uri="{BB962C8B-B14F-4D97-AF65-F5344CB8AC3E}">
        <p14:creationId xmlns:p14="http://schemas.microsoft.com/office/powerpoint/2010/main" val="34431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63233" indent="-293551">
              <a:defRPr sz="2500">
                <a:solidFill>
                  <a:schemeClr val="tx1"/>
                </a:solidFill>
                <a:latin typeface="Arial" pitchFamily="34" charset="0"/>
                <a:ea typeface="ＭＳ Ｐゴシック" pitchFamily="34" charset="-128"/>
              </a:defRPr>
            </a:lvl2pPr>
            <a:lvl3pPr marL="1174204" indent="-234841">
              <a:defRPr sz="2500">
                <a:solidFill>
                  <a:schemeClr val="tx1"/>
                </a:solidFill>
                <a:latin typeface="Arial" pitchFamily="34" charset="0"/>
                <a:ea typeface="ＭＳ Ｐゴシック" pitchFamily="34" charset="-128"/>
              </a:defRPr>
            </a:lvl3pPr>
            <a:lvl4pPr marL="1643885" indent="-234841">
              <a:defRPr sz="2500">
                <a:solidFill>
                  <a:schemeClr val="tx1"/>
                </a:solidFill>
                <a:latin typeface="Arial" pitchFamily="34" charset="0"/>
                <a:ea typeface="ＭＳ Ｐゴシック" pitchFamily="34" charset="-128"/>
              </a:defRPr>
            </a:lvl4pPr>
            <a:lvl5pPr marL="2113567" indent="-234841">
              <a:defRPr sz="2500">
                <a:solidFill>
                  <a:schemeClr val="tx1"/>
                </a:solidFill>
                <a:latin typeface="Arial" pitchFamily="34" charset="0"/>
                <a:ea typeface="ＭＳ Ｐゴシック" pitchFamily="34" charset="-128"/>
              </a:defRPr>
            </a:lvl5pPr>
            <a:lvl6pPr marL="2583249" indent="-234841"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52930" indent="-234841"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22612" indent="-234841"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92293" indent="-234841"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ADEFA653-94F8-4A09-B955-B13D0A8D5BE5}" type="slidenum">
              <a:rPr lang="en-US" altLang="en-US" sz="1200"/>
              <a:pPr/>
              <a:t>8</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dirty="0" smtClean="0">
                <a:latin typeface="Museo 300" charset="0"/>
              </a:rPr>
              <a:t>All Primary Teachers and LATs from acros</a:t>
            </a:r>
            <a:r>
              <a:rPr lang="en-CA" altLang="en-US" baseline="0" dirty="0" smtClean="0">
                <a:latin typeface="Museo 300" charset="0"/>
              </a:rPr>
              <a:t>s the district invited to attend 4 interactive sessions </a:t>
            </a:r>
          </a:p>
          <a:p>
            <a:pPr eaLnBrk="1" hangingPunct="1"/>
            <a:r>
              <a:rPr lang="en-CA" altLang="en-US" baseline="0" dirty="0" smtClean="0">
                <a:latin typeface="Museo 300" charset="0"/>
                <a:ea typeface="ＭＳ Ｐゴシック" pitchFamily="34" charset="-128"/>
              </a:rPr>
              <a:t>Leadership team has developed a framework that explores all components of literacy instruction and promotes research-based best practices</a:t>
            </a:r>
          </a:p>
          <a:p>
            <a:pPr eaLnBrk="1" hangingPunct="1"/>
            <a:endParaRPr lang="en-CA" altLang="en-US" baseline="0" dirty="0" smtClean="0">
              <a:latin typeface="Museo 300" charset="0"/>
              <a:ea typeface="ＭＳ Ｐゴシック" pitchFamily="34" charset="-128"/>
            </a:endParaRPr>
          </a:p>
          <a:p>
            <a:pPr eaLnBrk="1" hangingPunct="1"/>
            <a:r>
              <a:rPr lang="en-CA" altLang="en-US" baseline="0" dirty="0" smtClean="0">
                <a:latin typeface="Museo 300" charset="0"/>
                <a:ea typeface="ＭＳ Ｐゴシック" pitchFamily="34" charset="-128"/>
              </a:rPr>
              <a:t>**session 1 added Differentiated Instruction</a:t>
            </a:r>
          </a:p>
          <a:p>
            <a:pPr eaLnBrk="1" hangingPunct="1"/>
            <a:endParaRPr lang="en-CA" altLang="en-US" baseline="0" dirty="0" smtClean="0">
              <a:latin typeface="Museo 300" charset="0"/>
              <a:ea typeface="ＭＳ Ｐゴシック" pitchFamily="34" charset="-128"/>
            </a:endParaRPr>
          </a:p>
          <a:p>
            <a:pPr eaLnBrk="1" hangingPunct="1"/>
            <a:r>
              <a:rPr lang="en-CA" altLang="en-US" baseline="0" dirty="0" smtClean="0">
                <a:latin typeface="Museo 300" charset="0"/>
                <a:ea typeface="ＭＳ Ｐゴシック" pitchFamily="34" charset="-128"/>
              </a:rPr>
              <a:t>**session 4 removed Instructional Strategies   added  Collaborative Planning</a:t>
            </a:r>
            <a:endParaRPr lang="en-US" altLang="en-US" dirty="0" smtClean="0">
              <a:latin typeface="Museo 300" charset="0"/>
              <a:ea typeface="ＭＳ Ｐゴシック" pitchFamily="34" charset="-128"/>
            </a:endParaRPr>
          </a:p>
        </p:txBody>
      </p:sp>
    </p:spTree>
    <p:extLst>
      <p:ext uri="{BB962C8B-B14F-4D97-AF65-F5344CB8AC3E}">
        <p14:creationId xmlns:p14="http://schemas.microsoft.com/office/powerpoint/2010/main" val="339366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8:40 -  </a:t>
            </a:r>
            <a:r>
              <a:rPr lang="en-CA" dirty="0" err="1"/>
              <a:t>ilona</a:t>
            </a:r>
            <a:r>
              <a:rPr lang="en-CA" dirty="0"/>
              <a:t> to introduce….     Websites to visit</a:t>
            </a:r>
          </a:p>
          <a:p>
            <a:r>
              <a:rPr lang="en-CA" dirty="0"/>
              <a:t>Resource</a:t>
            </a:r>
            <a:r>
              <a:rPr lang="en-CA" baseline="0" dirty="0"/>
              <a:t> links including these sessions - readings, resources, handouts</a:t>
            </a:r>
          </a:p>
          <a:p>
            <a:r>
              <a:rPr lang="en-CA" baseline="0" dirty="0"/>
              <a:t>Plan for today is to </a:t>
            </a:r>
            <a:r>
              <a:rPr lang="en-CA" b="1" baseline="0" dirty="0"/>
              <a:t>acknowledge what we are already doing</a:t>
            </a:r>
            <a:r>
              <a:rPr lang="en-CA" baseline="0" dirty="0"/>
              <a:t> and to </a:t>
            </a:r>
            <a:r>
              <a:rPr lang="en-CA" b="1" baseline="0" dirty="0"/>
              <a:t>make room for small changes</a:t>
            </a:r>
            <a:r>
              <a:rPr lang="en-CA" baseline="0" dirty="0"/>
              <a:t> with the </a:t>
            </a:r>
            <a:r>
              <a:rPr lang="en-CA" b="1" baseline="0" dirty="0"/>
              <a:t>support of a collaborative teaching team</a:t>
            </a:r>
            <a:r>
              <a:rPr lang="en-CA" baseline="0" dirty="0"/>
              <a:t> at your school…. Or at other schools… look around the room.</a:t>
            </a:r>
          </a:p>
          <a:p>
            <a:endParaRPr lang="en-CA" baseline="0" dirty="0"/>
          </a:p>
          <a:p>
            <a:r>
              <a:rPr lang="en-CA" dirty="0"/>
              <a:t/>
            </a:r>
            <a:br>
              <a:rPr lang="en-CA" dirty="0"/>
            </a:br>
            <a:endParaRPr lang="en-CA" dirty="0"/>
          </a:p>
        </p:txBody>
      </p:sp>
      <p:sp>
        <p:nvSpPr>
          <p:cNvPr id="4" name="Slide Number Placeholder 3"/>
          <p:cNvSpPr>
            <a:spLocks noGrp="1"/>
          </p:cNvSpPr>
          <p:nvPr>
            <p:ph type="sldNum" sz="quarter" idx="10"/>
          </p:nvPr>
        </p:nvSpPr>
        <p:spPr/>
        <p:txBody>
          <a:bodyPr/>
          <a:lstStyle/>
          <a:p>
            <a:fld id="{CC1F74CD-20AB-450F-A557-7A1DCC0C7CF1}" type="slidenum">
              <a:rPr lang="en-CA" smtClean="0"/>
              <a:t>9</a:t>
            </a:fld>
            <a:endParaRPr lang="en-CA"/>
          </a:p>
        </p:txBody>
      </p:sp>
    </p:spTree>
    <p:extLst>
      <p:ext uri="{BB962C8B-B14F-4D97-AF65-F5344CB8AC3E}">
        <p14:creationId xmlns:p14="http://schemas.microsoft.com/office/powerpoint/2010/main" val="100625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DF9B3F0-057D-43D9-9057-66D977ADFE0D}" type="datetimeFigureOut">
              <a:rPr lang="en-CA" smtClean="0"/>
              <a:t>2015-02-05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73556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F9B3F0-057D-43D9-9057-66D977ADFE0D}" type="datetimeFigureOut">
              <a:rPr lang="en-CA" smtClean="0"/>
              <a:t>2015-02-05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348340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F9B3F0-057D-43D9-9057-66D977ADFE0D}" type="datetimeFigureOut">
              <a:rPr lang="en-CA" smtClean="0"/>
              <a:t>2015-02-05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47564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8"/>
            <a:ext cx="8229600" cy="1252537"/>
          </a:xfrm>
        </p:spPr>
        <p:txBody>
          <a:bodyPr/>
          <a:lstStyle/>
          <a:p>
            <a:r>
              <a:rPr lang="en-US"/>
              <a:t>Click to edit Master title style</a:t>
            </a:r>
          </a:p>
        </p:txBody>
      </p:sp>
      <p:sp>
        <p:nvSpPr>
          <p:cNvPr id="3" name="Content Placeholder 2"/>
          <p:cNvSpPr>
            <a:spLocks noGrp="1"/>
          </p:cNvSpPr>
          <p:nvPr>
            <p:ph sz="half" idx="1"/>
          </p:nvPr>
        </p:nvSpPr>
        <p:spPr>
          <a:xfrm>
            <a:off x="871538" y="2674938"/>
            <a:ext cx="3627437" cy="3451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1375" y="2674938"/>
            <a:ext cx="3629025" cy="3451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164138" y="6249988"/>
            <a:ext cx="3786187" cy="365125"/>
          </a:xfrm>
        </p:spPr>
        <p:txBody>
          <a:bodyPr/>
          <a:lstStyle>
            <a:lvl1pPr>
              <a:defRPr/>
            </a:lvl1pPr>
          </a:lstStyle>
          <a:p>
            <a:pPr>
              <a:defRPr/>
            </a:pPr>
            <a:fld id="{1D6FBC71-98CD-44AB-A13D-C5351736DC17}" type="datetimeFigureOut">
              <a:rPr lang="en-CA"/>
              <a:pPr>
                <a:defRPr/>
              </a:pPr>
              <a:t>2015-02-05</a:t>
            </a:fld>
            <a:endParaRPr lang="en-CA"/>
          </a:p>
        </p:txBody>
      </p:sp>
      <p:sp>
        <p:nvSpPr>
          <p:cNvPr id="6" name="Footer Placeholder 5"/>
          <p:cNvSpPr>
            <a:spLocks noGrp="1"/>
          </p:cNvSpPr>
          <p:nvPr>
            <p:ph type="ftr" sz="quarter" idx="11"/>
          </p:nvPr>
        </p:nvSpPr>
        <p:spPr>
          <a:xfrm>
            <a:off x="193675" y="6249988"/>
            <a:ext cx="3786188" cy="365125"/>
          </a:xfrm>
        </p:spPr>
        <p:txBody>
          <a:bodyPr/>
          <a:lstStyle>
            <a:lvl1pPr>
              <a:defRPr/>
            </a:lvl1pPr>
          </a:lstStyle>
          <a:p>
            <a:pPr>
              <a:defRPr/>
            </a:pPr>
            <a:endParaRPr lang="en-CA"/>
          </a:p>
        </p:txBody>
      </p:sp>
      <p:sp>
        <p:nvSpPr>
          <p:cNvPr id="7" name="Slide Number Placeholder 6"/>
          <p:cNvSpPr>
            <a:spLocks noGrp="1"/>
          </p:cNvSpPr>
          <p:nvPr>
            <p:ph type="sldNum" sz="quarter" idx="12"/>
          </p:nvPr>
        </p:nvSpPr>
        <p:spPr>
          <a:xfrm>
            <a:off x="3990975" y="6249988"/>
            <a:ext cx="1162050" cy="365125"/>
          </a:xfrm>
        </p:spPr>
        <p:txBody>
          <a:bodyPr/>
          <a:lstStyle>
            <a:lvl1pPr>
              <a:defRPr/>
            </a:lvl1pPr>
          </a:lstStyle>
          <a:p>
            <a:pPr>
              <a:defRPr/>
            </a:pPr>
            <a:fld id="{F47DF35E-C6AB-44B2-BF44-DC4DCF9AB020}" type="slidenum">
              <a:rPr lang="en-CA"/>
              <a:pPr>
                <a:defRPr/>
              </a:pPr>
              <a:t>‹#›</a:t>
            </a:fld>
            <a:endParaRPr lang="en-CA"/>
          </a:p>
        </p:txBody>
      </p:sp>
    </p:spTree>
    <p:extLst>
      <p:ext uri="{BB962C8B-B14F-4D97-AF65-F5344CB8AC3E}">
        <p14:creationId xmlns:p14="http://schemas.microsoft.com/office/powerpoint/2010/main" val="258202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F9B3F0-057D-43D9-9057-66D977ADFE0D}" type="datetimeFigureOut">
              <a:rPr lang="en-CA" smtClean="0"/>
              <a:t>2015-02-05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330305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9B3F0-057D-43D9-9057-66D977ADFE0D}" type="datetimeFigureOut">
              <a:rPr lang="en-CA" smtClean="0"/>
              <a:t>2015-02-05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56505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DF9B3F0-057D-43D9-9057-66D977ADFE0D}" type="datetimeFigureOut">
              <a:rPr lang="en-CA" smtClean="0"/>
              <a:t>2015-02-05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163271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DF9B3F0-057D-43D9-9057-66D977ADFE0D}" type="datetimeFigureOut">
              <a:rPr lang="en-CA" smtClean="0"/>
              <a:t>2015-02-05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92392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DF9B3F0-057D-43D9-9057-66D977ADFE0D}" type="datetimeFigureOut">
              <a:rPr lang="en-CA" smtClean="0"/>
              <a:t>2015-02-05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27293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9B3F0-057D-43D9-9057-66D977ADFE0D}" type="datetimeFigureOut">
              <a:rPr lang="en-CA" smtClean="0"/>
              <a:t>2015-02-05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127633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9B3F0-057D-43D9-9057-66D977ADFE0D}" type="datetimeFigureOut">
              <a:rPr lang="en-CA" smtClean="0"/>
              <a:t>2015-02-05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81614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9B3F0-057D-43D9-9057-66D977ADFE0D}" type="datetimeFigureOut">
              <a:rPr lang="en-CA" smtClean="0"/>
              <a:t>2015-02-05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148611-6947-4493-A1EF-20E82782E5EF}" type="slidenum">
              <a:rPr lang="en-CA" smtClean="0"/>
              <a:t>‹#›</a:t>
            </a:fld>
            <a:endParaRPr lang="en-CA"/>
          </a:p>
        </p:txBody>
      </p:sp>
    </p:spTree>
    <p:extLst>
      <p:ext uri="{BB962C8B-B14F-4D97-AF65-F5344CB8AC3E}">
        <p14:creationId xmlns:p14="http://schemas.microsoft.com/office/powerpoint/2010/main" val="27235772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9B3F0-057D-43D9-9057-66D977ADFE0D}" type="datetimeFigureOut">
              <a:rPr lang="en-CA" smtClean="0"/>
              <a:t>2015-02-05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48611-6947-4493-A1EF-20E82782E5EF}" type="slidenum">
              <a:rPr lang="en-CA" smtClean="0"/>
              <a:t>‹#›</a:t>
            </a:fld>
            <a:endParaRPr lang="en-CA"/>
          </a:p>
        </p:txBody>
      </p:sp>
    </p:spTree>
    <p:extLst>
      <p:ext uri="{BB962C8B-B14F-4D97-AF65-F5344CB8AC3E}">
        <p14:creationId xmlns:p14="http://schemas.microsoft.com/office/powerpoint/2010/main" val="372886425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litdiet.org/"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slide" Target="slide1.xml"/><Relationship Id="rId5" Type="http://schemas.openxmlformats.org/officeDocument/2006/relationships/hyperlink" Target="http://www.visible-learning.org/" TargetMode="External"/><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s://www.youtube.com/watch?v=6xpcXobZF1k" TargetMode="Externa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rlcanada.c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19.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changingresultsforyoungreaders.bclibraries.ca/" TargetMode="External"/><Relationship Id="rId4" Type="http://schemas.openxmlformats.org/officeDocument/2006/relationships/hyperlink" Target="https://cr4yrnvsd44.wordpress.com/" TargetMode="External"/><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0" y="2819400"/>
            <a:ext cx="9144000" cy="2982119"/>
          </a:xfrm>
          <a:noFill/>
        </p:spPr>
        <p:txBody>
          <a:bodyPr/>
          <a:lstStyle/>
          <a:p>
            <a:pPr eaLnBrk="1" hangingPunct="1">
              <a:spcBef>
                <a:spcPct val="10000"/>
              </a:spcBef>
            </a:pPr>
            <a:r>
              <a:rPr lang="en-US" altLang="en-US" dirty="0" smtClean="0">
                <a:solidFill>
                  <a:schemeClr val="tx1"/>
                </a:solidFill>
                <a:latin typeface="Cambria"/>
                <a:cs typeface="Cambria"/>
              </a:rPr>
              <a:t>January – April </a:t>
            </a:r>
          </a:p>
          <a:p>
            <a:pPr eaLnBrk="1" hangingPunct="1">
              <a:spcBef>
                <a:spcPct val="10000"/>
              </a:spcBef>
            </a:pPr>
            <a:r>
              <a:rPr lang="en-US" altLang="en-US" dirty="0" smtClean="0">
                <a:solidFill>
                  <a:schemeClr val="tx1"/>
                </a:solidFill>
                <a:latin typeface="Cambria"/>
                <a:cs typeface="Cambria"/>
              </a:rPr>
              <a:t>2015</a:t>
            </a:r>
          </a:p>
          <a:p>
            <a:pPr eaLnBrk="1" hangingPunct="1">
              <a:spcBef>
                <a:spcPct val="10000"/>
              </a:spcBef>
            </a:pPr>
            <a:r>
              <a:rPr lang="en-US" altLang="en-US" dirty="0" smtClean="0">
                <a:solidFill>
                  <a:schemeClr val="tx1"/>
                </a:solidFill>
                <a:latin typeface="Cambria"/>
                <a:cs typeface="Cambria"/>
              </a:rPr>
              <a:t>Year 3</a:t>
            </a:r>
          </a:p>
          <a:p>
            <a:pPr eaLnBrk="1" hangingPunct="1">
              <a:spcBef>
                <a:spcPct val="10000"/>
              </a:spcBef>
            </a:pPr>
            <a:endParaRPr lang="en-US" altLang="en-US" dirty="0" smtClean="0">
              <a:solidFill>
                <a:schemeClr val="tx1"/>
              </a:solidFill>
              <a:latin typeface="Cambria"/>
              <a:cs typeface="Cambria"/>
            </a:endParaRPr>
          </a:p>
          <a:p>
            <a:pPr eaLnBrk="1" hangingPunct="1">
              <a:spcBef>
                <a:spcPct val="10000"/>
              </a:spcBef>
            </a:pPr>
            <a:r>
              <a:rPr lang="en-US" altLang="en-US" dirty="0" smtClean="0">
                <a:solidFill>
                  <a:schemeClr val="tx1"/>
                </a:solidFill>
                <a:latin typeface="Cambria"/>
                <a:cs typeface="Cambria"/>
              </a:rPr>
              <a:t>Welcome Respected Colleagues</a:t>
            </a:r>
          </a:p>
          <a:p>
            <a:pPr eaLnBrk="1" hangingPunct="1">
              <a:spcBef>
                <a:spcPct val="10000"/>
              </a:spcBef>
            </a:pPr>
            <a:endParaRPr lang="en-US" altLang="en-US" dirty="0" smtClean="0">
              <a:latin typeface="Cambria"/>
              <a:cs typeface="Cambria"/>
            </a:endParaRPr>
          </a:p>
        </p:txBody>
      </p:sp>
      <p:sp>
        <p:nvSpPr>
          <p:cNvPr id="2051" name="Text Box 3"/>
          <p:cNvSpPr txBox="1">
            <a:spLocks noChangeArrowheads="1"/>
          </p:cNvSpPr>
          <p:nvPr/>
        </p:nvSpPr>
        <p:spPr bwMode="auto">
          <a:xfrm>
            <a:off x="0" y="457200"/>
            <a:ext cx="9144000" cy="2209800"/>
          </a:xfrm>
          <a:prstGeom prst="rect">
            <a:avLst/>
          </a:prstGeom>
          <a:solidFill>
            <a:srgbClr val="78A2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5400" b="1" dirty="0">
                <a:latin typeface="Cambria"/>
                <a:cs typeface="Cambria"/>
              </a:rPr>
              <a:t>Changing Results for </a:t>
            </a:r>
          </a:p>
          <a:p>
            <a:pPr algn="ctr" eaLnBrk="1" hangingPunct="1">
              <a:spcBef>
                <a:spcPct val="0"/>
              </a:spcBef>
              <a:buFontTx/>
              <a:buNone/>
            </a:pPr>
            <a:r>
              <a:rPr lang="en-US" altLang="en-US" sz="5400" b="1" dirty="0">
                <a:latin typeface="Cambria"/>
                <a:cs typeface="Cambria"/>
              </a:rPr>
              <a:t>Young Readers (CR4YR)</a:t>
            </a:r>
          </a:p>
        </p:txBody>
      </p:sp>
      <p:pic>
        <p:nvPicPr>
          <p:cNvPr id="2052" name="Picture 3" descr="NVSD_logo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334000"/>
            <a:ext cx="16811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8947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60648"/>
            <a:ext cx="3744416" cy="1143000"/>
          </a:xfrm>
        </p:spPr>
        <p:txBody>
          <a:bodyPr/>
          <a:lstStyle/>
          <a:p>
            <a:r>
              <a:rPr lang="en-CA" b="1" dirty="0" smtClean="0">
                <a:latin typeface="Cambria"/>
                <a:cs typeface="Cambria"/>
              </a:rPr>
              <a:t>Big Ideas</a:t>
            </a:r>
            <a:endParaRPr lang="en-CA" b="1" dirty="0">
              <a:latin typeface="Cambria"/>
              <a:cs typeface="Cambria"/>
            </a:endParaRPr>
          </a:p>
        </p:txBody>
      </p:sp>
      <p:sp>
        <p:nvSpPr>
          <p:cNvPr id="3" name="Content Placeholder 2"/>
          <p:cNvSpPr>
            <a:spLocks noGrp="1"/>
          </p:cNvSpPr>
          <p:nvPr>
            <p:ph idx="1"/>
          </p:nvPr>
        </p:nvSpPr>
        <p:spPr>
          <a:xfrm>
            <a:off x="457200" y="1600201"/>
            <a:ext cx="6203032" cy="1756791"/>
          </a:xfrm>
        </p:spPr>
        <p:txBody>
          <a:bodyPr>
            <a:normAutofit fontScale="25000" lnSpcReduction="20000"/>
          </a:bodyPr>
          <a:lstStyle/>
          <a:p>
            <a:pPr marL="0" indent="0">
              <a:lnSpc>
                <a:spcPct val="120000"/>
              </a:lnSpc>
              <a:buNone/>
            </a:pPr>
            <a:r>
              <a:rPr lang="en-CA" sz="10800" b="1" dirty="0" smtClean="0">
                <a:latin typeface="Cambria"/>
                <a:cs typeface="Cambria"/>
              </a:rPr>
              <a:t>Strategic teaching practice will have an impact on students’ approach to learning and their success as skilled, proficient, purposeful readers.</a:t>
            </a:r>
          </a:p>
          <a:p>
            <a:pPr marL="0" indent="0">
              <a:buNone/>
            </a:pPr>
            <a:endParaRPr lang="en-CA" b="1" dirty="0">
              <a:latin typeface="Cambria"/>
              <a:cs typeface="Cambria"/>
            </a:endParaRPr>
          </a:p>
          <a:p>
            <a:pPr marL="0" indent="0">
              <a:buNone/>
            </a:pPr>
            <a:endParaRPr lang="en-CA" dirty="0">
              <a:latin typeface="Cambria"/>
              <a:cs typeface="Cambria"/>
            </a:endParaRPr>
          </a:p>
        </p:txBody>
      </p:sp>
      <p:sp>
        <p:nvSpPr>
          <p:cNvPr id="4" name="TextBox 3"/>
          <p:cNvSpPr txBox="1"/>
          <p:nvPr/>
        </p:nvSpPr>
        <p:spPr>
          <a:xfrm>
            <a:off x="3003634" y="3861048"/>
            <a:ext cx="5888846" cy="2585323"/>
          </a:xfrm>
          <a:prstGeom prst="rect">
            <a:avLst/>
          </a:prstGeom>
          <a:noFill/>
        </p:spPr>
        <p:txBody>
          <a:bodyPr wrap="square" rtlCol="0">
            <a:spAutoFit/>
          </a:bodyPr>
          <a:lstStyle/>
          <a:p>
            <a:r>
              <a:rPr lang="en-CA" sz="2700" b="1" dirty="0">
                <a:latin typeface="Cambria"/>
                <a:cs typeface="Cambria"/>
              </a:rPr>
              <a:t>When learning is examined through the eyes of </a:t>
            </a:r>
            <a:r>
              <a:rPr lang="en-CA" sz="2700" b="1" dirty="0" smtClean="0">
                <a:latin typeface="Cambria"/>
                <a:cs typeface="Cambria"/>
              </a:rPr>
              <a:t>students Educators can better help students become their own teachers: as critical planners;  as receivers of feedback; and as adaptive learning experts.</a:t>
            </a:r>
            <a:endParaRPr lang="en-CA" sz="2700" b="1" dirty="0">
              <a:latin typeface="Cambria"/>
              <a:cs typeface="Cambria"/>
            </a:endParaRPr>
          </a:p>
        </p:txBody>
      </p:sp>
      <p:pic>
        <p:nvPicPr>
          <p:cNvPr id="1026" name="Picture 2" descr="C:\Users\ilona\Desktop\Lightbulb id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60648"/>
            <a:ext cx="1939952" cy="2586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lona\Desktop\spiral cl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77072"/>
            <a:ext cx="2448272" cy="257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22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CA" sz="4800" b="1" dirty="0" smtClean="0">
                <a:solidFill>
                  <a:schemeClr val="tx1"/>
                </a:solidFill>
                <a:latin typeface="Cambria"/>
                <a:cs typeface="Cambria"/>
              </a:rPr>
              <a:t>Learning Targets</a:t>
            </a:r>
            <a:br>
              <a:rPr lang="en-CA" sz="4800" b="1" dirty="0" smtClean="0">
                <a:solidFill>
                  <a:schemeClr val="tx1"/>
                </a:solidFill>
                <a:latin typeface="Cambria"/>
                <a:cs typeface="Cambria"/>
              </a:rPr>
            </a:br>
            <a:r>
              <a:rPr lang="en-CA" sz="4800" b="1" dirty="0" smtClean="0">
                <a:latin typeface="Cambria"/>
                <a:cs typeface="Cambria"/>
              </a:rPr>
              <a:t>Session #1</a:t>
            </a:r>
            <a:endParaRPr lang="en-CA" sz="4800" b="1" dirty="0">
              <a:solidFill>
                <a:schemeClr val="tx1"/>
              </a:solidFill>
              <a:latin typeface="Cambria"/>
              <a:cs typeface="Cambria"/>
            </a:endParaRPr>
          </a:p>
        </p:txBody>
      </p:sp>
      <p:sp>
        <p:nvSpPr>
          <p:cNvPr id="2" name="Content Placeholder 1"/>
          <p:cNvSpPr>
            <a:spLocks noGrp="1"/>
          </p:cNvSpPr>
          <p:nvPr>
            <p:ph idx="1"/>
          </p:nvPr>
        </p:nvSpPr>
        <p:spPr>
          <a:xfrm>
            <a:off x="251520" y="1844824"/>
            <a:ext cx="7488832" cy="936104"/>
          </a:xfrm>
        </p:spPr>
        <p:txBody>
          <a:bodyPr>
            <a:normAutofit fontScale="70000" lnSpcReduction="20000"/>
          </a:bodyPr>
          <a:lstStyle/>
          <a:p>
            <a:pPr marL="0" lvl="0" indent="0">
              <a:buNone/>
            </a:pPr>
            <a:r>
              <a:rPr lang="en-CA" dirty="0">
                <a:latin typeface="Cambria"/>
                <a:cs typeface="Cambria"/>
              </a:rPr>
              <a:t>I </a:t>
            </a:r>
            <a:r>
              <a:rPr lang="en-CA" dirty="0" smtClean="0">
                <a:latin typeface="Cambria"/>
                <a:cs typeface="Cambria"/>
              </a:rPr>
              <a:t>will enhance my understanding of </a:t>
            </a:r>
            <a:r>
              <a:rPr lang="en-CA" b="1" dirty="0" smtClean="0">
                <a:latin typeface="Cambria"/>
                <a:cs typeface="Cambria"/>
              </a:rPr>
              <a:t>learner engagement </a:t>
            </a:r>
            <a:r>
              <a:rPr lang="en-CA" dirty="0" smtClean="0">
                <a:latin typeface="Cambria"/>
                <a:cs typeface="Cambria"/>
              </a:rPr>
              <a:t>and</a:t>
            </a:r>
            <a:r>
              <a:rPr lang="en-CA" b="1" dirty="0" smtClean="0">
                <a:latin typeface="Cambria"/>
                <a:cs typeface="Cambria"/>
              </a:rPr>
              <a:t> </a:t>
            </a:r>
            <a:r>
              <a:rPr lang="en-CA" dirty="0" smtClean="0">
                <a:latin typeface="Cambria"/>
                <a:cs typeface="Cambria"/>
              </a:rPr>
              <a:t>what is needed to support the growth of the</a:t>
            </a:r>
            <a:r>
              <a:rPr lang="en-CA" b="1" dirty="0" smtClean="0">
                <a:latin typeface="Cambria"/>
                <a:cs typeface="Cambria"/>
              </a:rPr>
              <a:t> self-regulated learner.   </a:t>
            </a:r>
            <a:endParaRPr lang="en-CA" dirty="0" smtClean="0">
              <a:solidFill>
                <a:schemeClr val="tx1"/>
              </a:solidFill>
              <a:latin typeface="Cambria"/>
              <a:cs typeface="Cambria"/>
            </a:endParaRPr>
          </a:p>
          <a:p>
            <a:endParaRPr lang="en-CA" dirty="0" smtClean="0">
              <a:solidFill>
                <a:schemeClr val="tx1"/>
              </a:solidFill>
              <a:latin typeface="Cambria"/>
              <a:cs typeface="Cambria"/>
            </a:endParaRPr>
          </a:p>
          <a:p>
            <a:pPr marL="0" indent="0">
              <a:buNone/>
            </a:pPr>
            <a:endParaRPr lang="en-CA" dirty="0" smtClean="0">
              <a:solidFill>
                <a:schemeClr val="tx1"/>
              </a:solidFill>
              <a:latin typeface="Cambria"/>
              <a:cs typeface="Cambria"/>
            </a:endParaRPr>
          </a:p>
          <a:p>
            <a:endParaRPr lang="en-CA" dirty="0" smtClean="0">
              <a:solidFill>
                <a:schemeClr val="tx1"/>
              </a:solidFill>
              <a:latin typeface="Cambria"/>
              <a:cs typeface="Cambria"/>
            </a:endParaRPr>
          </a:p>
        </p:txBody>
      </p:sp>
      <p:pic>
        <p:nvPicPr>
          <p:cNvPr id="4" name="Picture 3" descr="C:\Users\ilona\Desktop\Target ima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04664"/>
            <a:ext cx="1296144" cy="1267579"/>
          </a:xfrm>
          <a:prstGeom prst="rect">
            <a:avLst/>
          </a:prstGeom>
          <a:noFill/>
          <a:ln>
            <a:noFill/>
          </a:ln>
        </p:spPr>
      </p:pic>
      <p:sp>
        <p:nvSpPr>
          <p:cNvPr id="6" name="TextBox 5"/>
          <p:cNvSpPr txBox="1"/>
          <p:nvPr/>
        </p:nvSpPr>
        <p:spPr>
          <a:xfrm>
            <a:off x="2123728" y="3861048"/>
            <a:ext cx="5976664" cy="769441"/>
          </a:xfrm>
          <a:prstGeom prst="rect">
            <a:avLst/>
          </a:prstGeom>
          <a:noFill/>
        </p:spPr>
        <p:txBody>
          <a:bodyPr wrap="square" rtlCol="0">
            <a:spAutoFit/>
          </a:bodyPr>
          <a:lstStyle/>
          <a:p>
            <a:pPr lvl="0"/>
            <a:r>
              <a:rPr lang="en-CA" sz="2200" dirty="0">
                <a:latin typeface="Cambria"/>
                <a:cs typeface="Cambria"/>
              </a:rPr>
              <a:t>I </a:t>
            </a:r>
            <a:r>
              <a:rPr lang="en-CA" sz="2200" dirty="0" smtClean="0">
                <a:latin typeface="Cambria"/>
                <a:cs typeface="Cambria"/>
              </a:rPr>
              <a:t>will </a:t>
            </a:r>
            <a:r>
              <a:rPr lang="en-CA" sz="2200" b="1" dirty="0" smtClean="0">
                <a:latin typeface="Cambria"/>
                <a:cs typeface="Cambria"/>
              </a:rPr>
              <a:t>offer </a:t>
            </a:r>
            <a:r>
              <a:rPr lang="en-CA" sz="2200" b="1" dirty="0">
                <a:latin typeface="Cambria"/>
                <a:cs typeface="Cambria"/>
              </a:rPr>
              <a:t>and seek collegial support </a:t>
            </a:r>
            <a:r>
              <a:rPr lang="en-CA" sz="2200" dirty="0">
                <a:latin typeface="Cambria"/>
                <a:cs typeface="Cambria"/>
              </a:rPr>
              <a:t>in the assessment and growth of my own practice</a:t>
            </a:r>
            <a:r>
              <a:rPr lang="en-CA" sz="2200" dirty="0" smtClean="0">
                <a:latin typeface="Cambria"/>
                <a:cs typeface="Cambria"/>
              </a:rPr>
              <a:t>.</a:t>
            </a:r>
          </a:p>
        </p:txBody>
      </p:sp>
      <p:sp>
        <p:nvSpPr>
          <p:cNvPr id="7" name="TextBox 6"/>
          <p:cNvSpPr txBox="1"/>
          <p:nvPr/>
        </p:nvSpPr>
        <p:spPr>
          <a:xfrm>
            <a:off x="1115616" y="2780928"/>
            <a:ext cx="6984776" cy="769441"/>
          </a:xfrm>
          <a:prstGeom prst="rect">
            <a:avLst/>
          </a:prstGeom>
          <a:noFill/>
        </p:spPr>
        <p:txBody>
          <a:bodyPr wrap="square" rtlCol="0">
            <a:spAutoFit/>
          </a:bodyPr>
          <a:lstStyle/>
          <a:p>
            <a:pPr lvl="0"/>
            <a:r>
              <a:rPr lang="en-CA" sz="2200" dirty="0">
                <a:latin typeface="Cambria"/>
                <a:cs typeface="Cambria"/>
              </a:rPr>
              <a:t>I </a:t>
            </a:r>
            <a:r>
              <a:rPr lang="en-CA" sz="2200" dirty="0" smtClean="0">
                <a:latin typeface="Cambria"/>
                <a:cs typeface="Cambria"/>
              </a:rPr>
              <a:t>will develop a beginning understanding of  </a:t>
            </a:r>
            <a:r>
              <a:rPr lang="en-CA" sz="2200" b="1" dirty="0" smtClean="0">
                <a:latin typeface="Cambria"/>
                <a:cs typeface="Cambria"/>
              </a:rPr>
              <a:t>Aboriginal </a:t>
            </a:r>
            <a:r>
              <a:rPr lang="en-CA" sz="2200" b="1" dirty="0">
                <a:latin typeface="Cambria"/>
                <a:cs typeface="Cambria"/>
              </a:rPr>
              <a:t>Principles of </a:t>
            </a:r>
            <a:r>
              <a:rPr lang="en-CA" sz="2200" b="1" dirty="0" smtClean="0">
                <a:latin typeface="Cambria"/>
                <a:cs typeface="Cambria"/>
              </a:rPr>
              <a:t>Learning</a:t>
            </a:r>
            <a:r>
              <a:rPr lang="en-CA" sz="2200" dirty="0" smtClean="0">
                <a:latin typeface="Cambria"/>
                <a:cs typeface="Cambria"/>
              </a:rPr>
              <a:t>.</a:t>
            </a:r>
            <a:endParaRPr lang="en-CA" sz="2200" dirty="0">
              <a:latin typeface="Cambria"/>
              <a:cs typeface="Cambria"/>
            </a:endParaRPr>
          </a:p>
        </p:txBody>
      </p:sp>
      <p:sp>
        <p:nvSpPr>
          <p:cNvPr id="8" name="TextBox 7"/>
          <p:cNvSpPr txBox="1"/>
          <p:nvPr/>
        </p:nvSpPr>
        <p:spPr>
          <a:xfrm>
            <a:off x="2911172" y="4797152"/>
            <a:ext cx="6125324" cy="1446550"/>
          </a:xfrm>
          <a:prstGeom prst="rect">
            <a:avLst/>
          </a:prstGeom>
          <a:noFill/>
        </p:spPr>
        <p:txBody>
          <a:bodyPr wrap="square" rtlCol="0">
            <a:spAutoFit/>
          </a:bodyPr>
          <a:lstStyle/>
          <a:p>
            <a:pPr lvl="0"/>
            <a:r>
              <a:rPr lang="en-CA" sz="2200" dirty="0">
                <a:latin typeface="Cambria"/>
                <a:cs typeface="Cambria"/>
              </a:rPr>
              <a:t>Through the process of Inquiry, I will </a:t>
            </a:r>
            <a:r>
              <a:rPr lang="en-CA" sz="2200" b="1" dirty="0">
                <a:latin typeface="Cambria"/>
                <a:cs typeface="Cambria"/>
              </a:rPr>
              <a:t>create a plan</a:t>
            </a:r>
            <a:r>
              <a:rPr lang="en-CA" sz="2200" dirty="0">
                <a:latin typeface="Cambria"/>
                <a:cs typeface="Cambria"/>
              </a:rPr>
              <a:t> to incorporate a </a:t>
            </a:r>
            <a:r>
              <a:rPr lang="en-CA" sz="2200" b="1" dirty="0">
                <a:latin typeface="Cambria"/>
                <a:cs typeface="Cambria"/>
              </a:rPr>
              <a:t>practice that is different </a:t>
            </a:r>
            <a:r>
              <a:rPr lang="en-CA" sz="2200" dirty="0">
                <a:latin typeface="Cambria"/>
                <a:cs typeface="Cambria"/>
              </a:rPr>
              <a:t>to </a:t>
            </a:r>
            <a:r>
              <a:rPr lang="en-CA" sz="2200" dirty="0" smtClean="0">
                <a:latin typeface="Cambria"/>
                <a:cs typeface="Cambria"/>
              </a:rPr>
              <a:t>me so that I can better support one struggling reader.</a:t>
            </a:r>
          </a:p>
        </p:txBody>
      </p:sp>
      <p:sp>
        <p:nvSpPr>
          <p:cNvPr id="9" name="TextBox 8"/>
          <p:cNvSpPr txBox="1"/>
          <p:nvPr/>
        </p:nvSpPr>
        <p:spPr>
          <a:xfrm>
            <a:off x="3923928" y="6107326"/>
            <a:ext cx="5112568" cy="430887"/>
          </a:xfrm>
          <a:prstGeom prst="rect">
            <a:avLst/>
          </a:prstGeom>
          <a:noFill/>
        </p:spPr>
        <p:txBody>
          <a:bodyPr wrap="square" rtlCol="0">
            <a:spAutoFit/>
          </a:bodyPr>
          <a:lstStyle/>
          <a:p>
            <a:pPr lvl="0"/>
            <a:r>
              <a:rPr lang="en-CA" sz="2200" dirty="0">
                <a:latin typeface="Cambria"/>
                <a:cs typeface="Cambria"/>
              </a:rPr>
              <a:t>I </a:t>
            </a:r>
            <a:r>
              <a:rPr lang="en-CA" sz="2200" dirty="0" smtClean="0">
                <a:latin typeface="Cambria"/>
                <a:cs typeface="Cambria"/>
              </a:rPr>
              <a:t>will leave with </a:t>
            </a:r>
            <a:r>
              <a:rPr lang="en-CA" sz="2200" dirty="0">
                <a:latin typeface="Cambria"/>
                <a:cs typeface="Cambria"/>
              </a:rPr>
              <a:t>a </a:t>
            </a:r>
            <a:r>
              <a:rPr lang="en-CA" sz="2200" b="1" dirty="0" smtClean="0">
                <a:latin typeface="Cambria"/>
                <a:cs typeface="Cambria"/>
              </a:rPr>
              <a:t>question </a:t>
            </a:r>
            <a:r>
              <a:rPr lang="en-CA" sz="2200" dirty="0" smtClean="0">
                <a:latin typeface="Cambria"/>
                <a:cs typeface="Cambria"/>
              </a:rPr>
              <a:t>to explore.</a:t>
            </a:r>
            <a:endParaRPr lang="en-CA" sz="2200" dirty="0">
              <a:latin typeface="Cambria"/>
              <a:cs typeface="Cambria"/>
            </a:endParaRPr>
          </a:p>
        </p:txBody>
      </p:sp>
    </p:spTree>
    <p:extLst>
      <p:ext uri="{BB962C8B-B14F-4D97-AF65-F5344CB8AC3E}">
        <p14:creationId xmlns:p14="http://schemas.microsoft.com/office/powerpoint/2010/main" val="2416680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609600" y="228600"/>
            <a:ext cx="8077200" cy="1832248"/>
          </a:xfrm>
        </p:spPr>
        <p:txBody>
          <a:bodyPr>
            <a:normAutofit fontScale="90000"/>
          </a:bodyPr>
          <a:lstStyle/>
          <a:p>
            <a:r>
              <a:rPr lang="en-US" dirty="0" smtClean="0">
                <a:solidFill>
                  <a:schemeClr val="tx1"/>
                </a:solidFill>
                <a:latin typeface="Cambria"/>
                <a:cs typeface="Cambria"/>
              </a:rPr>
              <a:t/>
            </a:r>
            <a:br>
              <a:rPr lang="en-US" dirty="0" smtClean="0">
                <a:solidFill>
                  <a:schemeClr val="tx1"/>
                </a:solidFill>
                <a:latin typeface="Cambria"/>
                <a:cs typeface="Cambria"/>
              </a:rPr>
            </a:br>
            <a:r>
              <a:rPr lang="en-US" b="1" dirty="0" smtClean="0">
                <a:solidFill>
                  <a:schemeClr val="tx1"/>
                </a:solidFill>
                <a:latin typeface="Cambria"/>
                <a:cs typeface="Cambria"/>
              </a:rPr>
              <a:t>Motivation and Engagement</a:t>
            </a:r>
            <a:br>
              <a:rPr lang="en-US" b="1" dirty="0" smtClean="0">
                <a:solidFill>
                  <a:schemeClr val="tx1"/>
                </a:solidFill>
                <a:latin typeface="Cambria"/>
                <a:cs typeface="Cambria"/>
              </a:rPr>
            </a:br>
            <a:r>
              <a:rPr lang="en-US" sz="3100" b="1" dirty="0" smtClean="0">
                <a:latin typeface="Cambria"/>
                <a:cs typeface="Cambria"/>
              </a:rPr>
              <a:t>are foundational to</a:t>
            </a:r>
            <a:r>
              <a:rPr lang="en-US" b="1" dirty="0" smtClean="0">
                <a:solidFill>
                  <a:schemeClr val="tx1"/>
                </a:solidFill>
                <a:latin typeface="Cambria"/>
                <a:cs typeface="Cambria"/>
              </a:rPr>
              <a:t/>
            </a:r>
            <a:br>
              <a:rPr lang="en-US" b="1" dirty="0" smtClean="0">
                <a:solidFill>
                  <a:schemeClr val="tx1"/>
                </a:solidFill>
                <a:latin typeface="Cambria"/>
                <a:cs typeface="Cambria"/>
              </a:rPr>
            </a:br>
            <a:r>
              <a:rPr lang="en-US" b="1" dirty="0" smtClean="0">
                <a:solidFill>
                  <a:schemeClr val="tx1"/>
                </a:solidFill>
                <a:latin typeface="Cambria"/>
                <a:cs typeface="Cambria"/>
              </a:rPr>
              <a:t>Balanced </a:t>
            </a:r>
            <a:r>
              <a:rPr lang="en-US" b="1" dirty="0">
                <a:solidFill>
                  <a:schemeClr val="tx1"/>
                </a:solidFill>
                <a:latin typeface="Cambria"/>
                <a:cs typeface="Cambria"/>
              </a:rPr>
              <a:t>Literacy </a:t>
            </a:r>
            <a:r>
              <a:rPr lang="en-US" b="1" dirty="0" smtClean="0">
                <a:solidFill>
                  <a:schemeClr val="tx1"/>
                </a:solidFill>
                <a:latin typeface="Cambria"/>
                <a:cs typeface="Cambria"/>
              </a:rPr>
              <a:t>Learning</a:t>
            </a:r>
            <a:r>
              <a:rPr lang="en-US" b="1" dirty="0">
                <a:solidFill>
                  <a:schemeClr val="tx1"/>
                </a:solidFill>
                <a:latin typeface="Cambria"/>
                <a:cs typeface="Cambria"/>
              </a:rPr>
              <a:t/>
            </a:r>
            <a:br>
              <a:rPr lang="en-US" b="1" dirty="0">
                <a:solidFill>
                  <a:schemeClr val="tx1"/>
                </a:solidFill>
                <a:latin typeface="Cambria"/>
                <a:cs typeface="Cambria"/>
              </a:rPr>
            </a:br>
            <a:endParaRPr lang="en-US" b="1" dirty="0">
              <a:solidFill>
                <a:schemeClr val="tx1"/>
              </a:solidFill>
              <a:latin typeface="Cambria"/>
              <a:cs typeface="Cambria"/>
            </a:endParaRPr>
          </a:p>
        </p:txBody>
      </p:sp>
      <p:pic>
        <p:nvPicPr>
          <p:cNvPr id="52229" name="Picture 5" descr="Motivation_for_Literacy_Pyramid_Small_360_wide"/>
          <p:cNvPicPr>
            <a:picLocks noGrp="1" noChangeAspect="1" noChangeArrowheads="1"/>
          </p:cNvPicPr>
          <p:nvPr>
            <p:ph sz="half" idx="1"/>
          </p:nvPr>
        </p:nvPicPr>
        <p:blipFill>
          <a:blip r:embed="rId3"/>
          <a:srcRect/>
          <a:stretch>
            <a:fillRect/>
          </a:stretch>
        </p:blipFill>
        <p:spPr>
          <a:xfrm>
            <a:off x="533400" y="1988840"/>
            <a:ext cx="4758680" cy="4104456"/>
          </a:xfrm>
        </p:spPr>
      </p:pic>
      <p:sp>
        <p:nvSpPr>
          <p:cNvPr id="52228" name="Placeholder 4"/>
          <p:cNvSpPr>
            <a:spLocks noGrp="1"/>
          </p:cNvSpPr>
          <p:nvPr>
            <p:ph type="body" sz="half" idx="2"/>
          </p:nvPr>
        </p:nvSpPr>
        <p:spPr>
          <a:xfrm>
            <a:off x="5508104" y="2132856"/>
            <a:ext cx="3456384" cy="4176464"/>
          </a:xfrm>
        </p:spPr>
        <p:txBody>
          <a:bodyPr>
            <a:normAutofit/>
          </a:bodyPr>
          <a:lstStyle/>
          <a:p>
            <a:r>
              <a:rPr lang="en-US" sz="2000" dirty="0" smtClean="0">
                <a:latin typeface="Cambria"/>
                <a:cs typeface="Cambria"/>
              </a:rPr>
              <a:t>Motivation and student engagement – the self regulated learner</a:t>
            </a:r>
          </a:p>
          <a:p>
            <a:endParaRPr lang="en-US" sz="2000" dirty="0">
              <a:latin typeface="Cambria"/>
              <a:cs typeface="Cambria"/>
            </a:endParaRPr>
          </a:p>
          <a:p>
            <a:r>
              <a:rPr lang="en-US" sz="2000" dirty="0">
                <a:latin typeface="Cambria"/>
                <a:cs typeface="Cambria"/>
              </a:rPr>
              <a:t>Assessment for </a:t>
            </a:r>
            <a:r>
              <a:rPr lang="en-US" sz="2000" dirty="0" smtClean="0">
                <a:latin typeface="Cambria"/>
                <a:cs typeface="Cambria"/>
              </a:rPr>
              <a:t>Instruction</a:t>
            </a:r>
          </a:p>
          <a:p>
            <a:endParaRPr lang="en-US" sz="2000" dirty="0">
              <a:latin typeface="Cambria"/>
              <a:cs typeface="Cambria"/>
            </a:endParaRPr>
          </a:p>
          <a:p>
            <a:r>
              <a:rPr lang="en-US" sz="2000" dirty="0" smtClean="0">
                <a:latin typeface="Cambria"/>
                <a:cs typeface="Cambria"/>
              </a:rPr>
              <a:t>Classroom organization Teaching to Diversity  Differentiated Instruction</a:t>
            </a:r>
            <a:endParaRPr lang="en-US" sz="2000" dirty="0">
              <a:latin typeface="Cambria"/>
              <a:cs typeface="Cambria"/>
            </a:endParaRPr>
          </a:p>
          <a:p>
            <a:endParaRPr lang="en-US" sz="2000" dirty="0">
              <a:latin typeface="Cambria"/>
              <a:cs typeface="Cambria"/>
            </a:endParaRPr>
          </a:p>
        </p:txBody>
      </p:sp>
      <p:sp>
        <p:nvSpPr>
          <p:cNvPr id="2" name="TextBox 1"/>
          <p:cNvSpPr txBox="1"/>
          <p:nvPr/>
        </p:nvSpPr>
        <p:spPr>
          <a:xfrm>
            <a:off x="515217" y="6052646"/>
            <a:ext cx="8208912" cy="923330"/>
          </a:xfrm>
          <a:prstGeom prst="rect">
            <a:avLst/>
          </a:prstGeom>
          <a:noFill/>
        </p:spPr>
        <p:txBody>
          <a:bodyPr wrap="square" rtlCol="0">
            <a:spAutoFit/>
          </a:bodyPr>
          <a:lstStyle/>
          <a:p>
            <a:r>
              <a:rPr lang="en-CA" dirty="0" smtClean="0"/>
              <a:t>Graphic from:  University of Toronto “balanced literacy diet”</a:t>
            </a:r>
          </a:p>
          <a:p>
            <a:r>
              <a:rPr lang="en-CA" dirty="0" smtClean="0">
                <a:hlinkClick r:id="rId4"/>
              </a:rPr>
              <a:t>www.litdiet.org</a:t>
            </a:r>
            <a:r>
              <a:rPr lang="en-CA" dirty="0" smtClean="0"/>
              <a:t>                  How to Videos  Motivation  #56</a:t>
            </a:r>
          </a:p>
          <a:p>
            <a:endParaRPr lang="en-CA" dirty="0"/>
          </a:p>
        </p:txBody>
      </p:sp>
    </p:spTree>
    <p:extLst>
      <p:ext uri="{BB962C8B-B14F-4D97-AF65-F5344CB8AC3E}">
        <p14:creationId xmlns:p14="http://schemas.microsoft.com/office/powerpoint/2010/main" val="33654282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latin typeface="Cambria"/>
                <a:cs typeface="Cambria"/>
              </a:rPr>
              <a:t>Reading 44</a:t>
            </a:r>
            <a:br>
              <a:rPr lang="en-CA" b="1" dirty="0" smtClean="0">
                <a:latin typeface="Cambria"/>
                <a:cs typeface="Cambria"/>
              </a:rPr>
            </a:br>
            <a:r>
              <a:rPr lang="en-CA" b="1" dirty="0" smtClean="0">
                <a:latin typeface="Cambria"/>
                <a:cs typeface="Cambria"/>
              </a:rPr>
              <a:t>A Core Reading Framework</a:t>
            </a:r>
            <a:br>
              <a:rPr lang="en-CA" b="1" dirty="0" smtClean="0">
                <a:latin typeface="Cambria"/>
                <a:cs typeface="Cambria"/>
              </a:rPr>
            </a:br>
            <a:r>
              <a:rPr lang="en-CA" sz="2000" b="1" dirty="0" smtClean="0">
                <a:latin typeface="Cambria"/>
                <a:cs typeface="Cambria"/>
              </a:rPr>
              <a:t>1999 revised 2004</a:t>
            </a:r>
            <a:endParaRPr lang="en-CA" sz="2000" b="1" dirty="0">
              <a:latin typeface="Cambria"/>
              <a:cs typeface="Cambria"/>
            </a:endParaRPr>
          </a:p>
        </p:txBody>
      </p:sp>
      <p:sp>
        <p:nvSpPr>
          <p:cNvPr id="4" name="Text Placeholder 3"/>
          <p:cNvSpPr>
            <a:spLocks noGrp="1"/>
          </p:cNvSpPr>
          <p:nvPr>
            <p:ph type="body" sz="half" idx="2"/>
          </p:nvPr>
        </p:nvSpPr>
        <p:spPr>
          <a:xfrm>
            <a:off x="4572000" y="2204864"/>
            <a:ext cx="4392488" cy="3456384"/>
          </a:xfrm>
        </p:spPr>
        <p:txBody>
          <a:bodyPr>
            <a:normAutofit fontScale="85000" lnSpcReduction="20000"/>
          </a:bodyPr>
          <a:lstStyle/>
          <a:p>
            <a:r>
              <a:rPr lang="en-CA" dirty="0" smtClean="0">
                <a:latin typeface="Cambria"/>
                <a:cs typeface="Cambria"/>
              </a:rPr>
              <a:t>Reading Research Tab</a:t>
            </a:r>
          </a:p>
          <a:p>
            <a:pPr marL="0" indent="0">
              <a:buNone/>
            </a:pPr>
            <a:endParaRPr lang="en-CA" dirty="0" smtClean="0">
              <a:latin typeface="Cambria"/>
              <a:cs typeface="Cambria"/>
            </a:endParaRPr>
          </a:p>
          <a:p>
            <a:pPr marL="0" indent="0">
              <a:buNone/>
            </a:pPr>
            <a:r>
              <a:rPr lang="en-CA" sz="2800" dirty="0" smtClean="0">
                <a:latin typeface="Cambria"/>
                <a:cs typeface="Cambria"/>
              </a:rPr>
              <a:t> “To be engaged readers, students must recognize the value of reading and their own potential as readers and learners.  Readers need both the </a:t>
            </a:r>
            <a:r>
              <a:rPr lang="en-CA" sz="2800" b="1" dirty="0" smtClean="0">
                <a:latin typeface="Cambria"/>
                <a:cs typeface="Cambria"/>
              </a:rPr>
              <a:t>skill</a:t>
            </a:r>
            <a:r>
              <a:rPr lang="en-CA" sz="2800" dirty="0" smtClean="0">
                <a:latin typeface="Cambria"/>
                <a:cs typeface="Cambria"/>
              </a:rPr>
              <a:t> and the </a:t>
            </a:r>
            <a:r>
              <a:rPr lang="en-CA" sz="2800" b="1" dirty="0" smtClean="0">
                <a:latin typeface="Cambria"/>
                <a:cs typeface="Cambria"/>
              </a:rPr>
              <a:t>will</a:t>
            </a:r>
            <a:r>
              <a:rPr lang="en-CA" sz="2800" dirty="0" smtClean="0">
                <a:latin typeface="Cambria"/>
                <a:cs typeface="Cambria"/>
              </a:rPr>
              <a:t> to read.”</a:t>
            </a:r>
          </a:p>
          <a:p>
            <a:pPr marL="0" indent="0">
              <a:buNone/>
            </a:pPr>
            <a:endParaRPr lang="en-CA" sz="2800" dirty="0" smtClean="0">
              <a:latin typeface="Cambria"/>
              <a:cs typeface="Cambria"/>
            </a:endParaRPr>
          </a:p>
          <a:p>
            <a:pPr marL="0" indent="0" algn="r">
              <a:buNone/>
            </a:pPr>
            <a:r>
              <a:rPr lang="en-CA" sz="2800" dirty="0" smtClean="0">
                <a:latin typeface="Cambria"/>
                <a:cs typeface="Cambria"/>
              </a:rPr>
              <a:t>Reading 44</a:t>
            </a:r>
            <a:r>
              <a:rPr lang="en-CA" sz="2800" dirty="0">
                <a:latin typeface="Cambria"/>
                <a:cs typeface="Cambria"/>
              </a:rPr>
              <a:t> (p 223)</a:t>
            </a:r>
            <a:r>
              <a:rPr lang="en-CA" sz="2800" dirty="0" smtClean="0">
                <a:latin typeface="Cambria"/>
                <a:cs typeface="Cambria"/>
              </a:rPr>
              <a:t>  </a:t>
            </a:r>
            <a:endParaRPr lang="en-CA" sz="2800" dirty="0">
              <a:latin typeface="Cambria"/>
              <a:cs typeface="Cambria"/>
            </a:endParaRPr>
          </a:p>
        </p:txBody>
      </p:sp>
      <p:pic>
        <p:nvPicPr>
          <p:cNvPr id="2051" name="Picture 3" descr="C:\Users\ilona\Desktop\Reading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84173">
            <a:off x="755578" y="1865245"/>
            <a:ext cx="3312368" cy="455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9253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solidFill>
                  <a:schemeClr val="tx1"/>
                </a:solidFill>
                <a:latin typeface="Cambria"/>
                <a:cs typeface="Cambria"/>
              </a:rPr>
              <a:t>The Inquiry Process</a:t>
            </a:r>
            <a:endParaRPr lang="en-CA" b="1" dirty="0">
              <a:solidFill>
                <a:schemeClr val="tx1"/>
              </a:solidFill>
              <a:latin typeface="Cambria"/>
              <a:cs typeface="Cambria"/>
            </a:endParaRPr>
          </a:p>
        </p:txBody>
      </p:sp>
      <p:sp>
        <p:nvSpPr>
          <p:cNvPr id="2" name="Content Placeholder 1"/>
          <p:cNvSpPr>
            <a:spLocks noGrp="1"/>
          </p:cNvSpPr>
          <p:nvPr>
            <p:ph idx="1"/>
          </p:nvPr>
        </p:nvSpPr>
        <p:spPr>
          <a:xfrm>
            <a:off x="457200" y="1268760"/>
            <a:ext cx="8229600" cy="4857403"/>
          </a:xfrm>
        </p:spPr>
        <p:txBody>
          <a:bodyPr/>
          <a:lstStyle/>
          <a:p>
            <a:endParaRPr lang="en-CA" dirty="0"/>
          </a:p>
        </p:txBody>
      </p:sp>
      <p:sp>
        <p:nvSpPr>
          <p:cNvPr id="7" name="TextBox 6"/>
          <p:cNvSpPr txBox="1"/>
          <p:nvPr/>
        </p:nvSpPr>
        <p:spPr>
          <a:xfrm>
            <a:off x="410906" y="2240388"/>
            <a:ext cx="2016224" cy="523220"/>
          </a:xfrm>
          <a:prstGeom prst="rect">
            <a:avLst/>
          </a:prstGeom>
          <a:noFill/>
        </p:spPr>
        <p:txBody>
          <a:bodyPr wrap="square" rtlCol="0">
            <a:spAutoFit/>
          </a:bodyPr>
          <a:lstStyle/>
          <a:p>
            <a:r>
              <a:rPr lang="en-CA" sz="2800" dirty="0" smtClean="0">
                <a:solidFill>
                  <a:srgbClr val="C00000"/>
                </a:solidFill>
                <a:latin typeface="Cambria"/>
                <a:cs typeface="Cambria"/>
              </a:rPr>
              <a:t>Scanning</a:t>
            </a:r>
            <a:endParaRPr lang="en-CA" sz="2800" dirty="0">
              <a:solidFill>
                <a:srgbClr val="C00000"/>
              </a:solidFill>
              <a:latin typeface="Cambria"/>
              <a:cs typeface="Cambria"/>
            </a:endParaRPr>
          </a:p>
        </p:txBody>
      </p:sp>
      <p:sp>
        <p:nvSpPr>
          <p:cNvPr id="8" name="TextBox 7"/>
          <p:cNvSpPr txBox="1"/>
          <p:nvPr/>
        </p:nvSpPr>
        <p:spPr>
          <a:xfrm>
            <a:off x="3923928" y="1978778"/>
            <a:ext cx="1879252" cy="523220"/>
          </a:xfrm>
          <a:prstGeom prst="rect">
            <a:avLst/>
          </a:prstGeom>
          <a:noFill/>
        </p:spPr>
        <p:txBody>
          <a:bodyPr wrap="square" rtlCol="0">
            <a:spAutoFit/>
          </a:bodyPr>
          <a:lstStyle/>
          <a:p>
            <a:r>
              <a:rPr lang="en-CA" sz="2800" dirty="0" smtClean="0">
                <a:solidFill>
                  <a:srgbClr val="C00000"/>
                </a:solidFill>
                <a:latin typeface="Cambria"/>
                <a:cs typeface="Cambria"/>
              </a:rPr>
              <a:t>Focusing</a:t>
            </a:r>
            <a:endParaRPr lang="en-CA" sz="2800" dirty="0">
              <a:solidFill>
                <a:srgbClr val="C00000"/>
              </a:solidFill>
              <a:latin typeface="Cambria"/>
              <a:cs typeface="Cambria"/>
            </a:endParaRPr>
          </a:p>
        </p:txBody>
      </p:sp>
      <p:sp>
        <p:nvSpPr>
          <p:cNvPr id="9" name="TextBox 8"/>
          <p:cNvSpPr txBox="1"/>
          <p:nvPr/>
        </p:nvSpPr>
        <p:spPr>
          <a:xfrm>
            <a:off x="5544108" y="3461700"/>
            <a:ext cx="2988332" cy="461665"/>
          </a:xfrm>
          <a:prstGeom prst="rect">
            <a:avLst/>
          </a:prstGeom>
          <a:noFill/>
        </p:spPr>
        <p:txBody>
          <a:bodyPr wrap="square" rtlCol="0">
            <a:spAutoFit/>
          </a:bodyPr>
          <a:lstStyle/>
          <a:p>
            <a:r>
              <a:rPr lang="en-CA" sz="2400" dirty="0" smtClean="0">
                <a:solidFill>
                  <a:srgbClr val="C00000"/>
                </a:solidFill>
                <a:latin typeface="Cambria"/>
                <a:cs typeface="Cambria"/>
              </a:rPr>
              <a:t>Developing a Hunch</a:t>
            </a:r>
            <a:endParaRPr lang="en-CA" sz="2400" dirty="0">
              <a:solidFill>
                <a:srgbClr val="C00000"/>
              </a:solidFill>
              <a:latin typeface="Cambria"/>
              <a:cs typeface="Cambria"/>
            </a:endParaRPr>
          </a:p>
        </p:txBody>
      </p:sp>
      <p:sp>
        <p:nvSpPr>
          <p:cNvPr id="10" name="TextBox 9"/>
          <p:cNvSpPr txBox="1"/>
          <p:nvPr/>
        </p:nvSpPr>
        <p:spPr>
          <a:xfrm>
            <a:off x="5558588" y="4615227"/>
            <a:ext cx="2052228" cy="461665"/>
          </a:xfrm>
          <a:prstGeom prst="rect">
            <a:avLst/>
          </a:prstGeom>
          <a:noFill/>
        </p:spPr>
        <p:txBody>
          <a:bodyPr wrap="square" rtlCol="0">
            <a:spAutoFit/>
          </a:bodyPr>
          <a:lstStyle/>
          <a:p>
            <a:r>
              <a:rPr lang="en-CA" sz="2400" dirty="0" smtClean="0">
                <a:solidFill>
                  <a:srgbClr val="C00000"/>
                </a:solidFill>
                <a:latin typeface="Cambria"/>
                <a:cs typeface="Cambria"/>
              </a:rPr>
              <a:t>Learning</a:t>
            </a:r>
            <a:endParaRPr lang="en-CA" sz="2400" dirty="0">
              <a:solidFill>
                <a:srgbClr val="C00000"/>
              </a:solidFill>
              <a:latin typeface="Cambria"/>
              <a:cs typeface="Cambria"/>
            </a:endParaRPr>
          </a:p>
        </p:txBody>
      </p:sp>
      <p:sp>
        <p:nvSpPr>
          <p:cNvPr id="11" name="TextBox 10"/>
          <p:cNvSpPr txBox="1"/>
          <p:nvPr/>
        </p:nvSpPr>
        <p:spPr>
          <a:xfrm>
            <a:off x="3035879" y="5806598"/>
            <a:ext cx="2508229" cy="461665"/>
          </a:xfrm>
          <a:prstGeom prst="rect">
            <a:avLst/>
          </a:prstGeom>
          <a:noFill/>
        </p:spPr>
        <p:txBody>
          <a:bodyPr wrap="square" rtlCol="0">
            <a:spAutoFit/>
          </a:bodyPr>
          <a:lstStyle/>
          <a:p>
            <a:r>
              <a:rPr lang="en-CA" sz="2400" dirty="0" smtClean="0">
                <a:solidFill>
                  <a:srgbClr val="C00000"/>
                </a:solidFill>
                <a:latin typeface="Cambria"/>
                <a:cs typeface="Cambria"/>
              </a:rPr>
              <a:t>Taking Action</a:t>
            </a:r>
            <a:endParaRPr lang="en-CA" sz="2400" dirty="0">
              <a:solidFill>
                <a:srgbClr val="C00000"/>
              </a:solidFill>
              <a:latin typeface="Cambria"/>
              <a:cs typeface="Cambria"/>
            </a:endParaRPr>
          </a:p>
        </p:txBody>
      </p:sp>
      <p:sp>
        <p:nvSpPr>
          <p:cNvPr id="12" name="TextBox 11"/>
          <p:cNvSpPr txBox="1"/>
          <p:nvPr/>
        </p:nvSpPr>
        <p:spPr>
          <a:xfrm>
            <a:off x="143508" y="4544860"/>
            <a:ext cx="1656184" cy="461665"/>
          </a:xfrm>
          <a:prstGeom prst="rect">
            <a:avLst/>
          </a:prstGeom>
          <a:noFill/>
        </p:spPr>
        <p:txBody>
          <a:bodyPr wrap="square" rtlCol="0">
            <a:spAutoFit/>
          </a:bodyPr>
          <a:lstStyle/>
          <a:p>
            <a:r>
              <a:rPr lang="en-CA" sz="2400" dirty="0" smtClean="0">
                <a:solidFill>
                  <a:srgbClr val="C00000"/>
                </a:solidFill>
                <a:latin typeface="Cambria"/>
                <a:cs typeface="Cambria"/>
              </a:rPr>
              <a:t>Checking</a:t>
            </a:r>
            <a:endParaRPr lang="en-CA" sz="2400" dirty="0">
              <a:solidFill>
                <a:srgbClr val="C00000"/>
              </a:solidFill>
              <a:latin typeface="Cambria"/>
              <a:cs typeface="Cambria"/>
            </a:endParaRPr>
          </a:p>
        </p:txBody>
      </p:sp>
      <p:sp>
        <p:nvSpPr>
          <p:cNvPr id="13" name="TextBox 12"/>
          <p:cNvSpPr txBox="1"/>
          <p:nvPr/>
        </p:nvSpPr>
        <p:spPr>
          <a:xfrm>
            <a:off x="4427983" y="2636912"/>
            <a:ext cx="3960441" cy="369332"/>
          </a:xfrm>
          <a:prstGeom prst="rect">
            <a:avLst/>
          </a:prstGeom>
          <a:noFill/>
        </p:spPr>
        <p:txBody>
          <a:bodyPr wrap="square" rtlCol="0">
            <a:spAutoFit/>
          </a:bodyPr>
          <a:lstStyle/>
          <a:p>
            <a:r>
              <a:rPr lang="en-CA" dirty="0" smtClean="0">
                <a:latin typeface="Cambria"/>
                <a:cs typeface="Cambria"/>
              </a:rPr>
              <a:t>What does our focus need to be?</a:t>
            </a:r>
            <a:endParaRPr lang="en-CA" dirty="0">
              <a:latin typeface="Cambria"/>
              <a:cs typeface="Cambria"/>
            </a:endParaRPr>
          </a:p>
        </p:txBody>
      </p:sp>
      <p:sp>
        <p:nvSpPr>
          <p:cNvPr id="14" name="TextBox 13"/>
          <p:cNvSpPr txBox="1"/>
          <p:nvPr/>
        </p:nvSpPr>
        <p:spPr>
          <a:xfrm>
            <a:off x="5791202" y="4032936"/>
            <a:ext cx="3298568" cy="646331"/>
          </a:xfrm>
          <a:prstGeom prst="rect">
            <a:avLst/>
          </a:prstGeom>
          <a:noFill/>
        </p:spPr>
        <p:txBody>
          <a:bodyPr wrap="square" rtlCol="0">
            <a:spAutoFit/>
          </a:bodyPr>
          <a:lstStyle/>
          <a:p>
            <a:r>
              <a:rPr lang="en-CA" dirty="0" smtClean="0">
                <a:latin typeface="Cambria"/>
                <a:cs typeface="Cambria"/>
              </a:rPr>
              <a:t>What is leading to this situation</a:t>
            </a:r>
            <a:r>
              <a:rPr lang="en-CA" sz="1400" dirty="0" smtClean="0">
                <a:latin typeface="Cambria"/>
                <a:cs typeface="Cambria"/>
              </a:rPr>
              <a:t>?</a:t>
            </a:r>
            <a:endParaRPr lang="en-CA" sz="1400" dirty="0">
              <a:latin typeface="Cambria"/>
              <a:cs typeface="Cambria"/>
            </a:endParaRPr>
          </a:p>
        </p:txBody>
      </p:sp>
      <p:sp>
        <p:nvSpPr>
          <p:cNvPr id="15" name="TextBox 14"/>
          <p:cNvSpPr txBox="1"/>
          <p:nvPr/>
        </p:nvSpPr>
        <p:spPr>
          <a:xfrm>
            <a:off x="6120172" y="5199491"/>
            <a:ext cx="2880320" cy="923330"/>
          </a:xfrm>
          <a:prstGeom prst="rect">
            <a:avLst/>
          </a:prstGeom>
          <a:noFill/>
        </p:spPr>
        <p:txBody>
          <a:bodyPr wrap="square" rtlCol="0">
            <a:spAutoFit/>
          </a:bodyPr>
          <a:lstStyle/>
          <a:p>
            <a:r>
              <a:rPr lang="en-CA" dirty="0" smtClean="0">
                <a:latin typeface="Cambria"/>
                <a:cs typeface="Cambria"/>
              </a:rPr>
              <a:t>How and where can we learn more about what to do?</a:t>
            </a:r>
            <a:endParaRPr lang="en-CA" dirty="0">
              <a:latin typeface="Cambria"/>
              <a:cs typeface="Cambria"/>
            </a:endParaRPr>
          </a:p>
        </p:txBody>
      </p:sp>
      <p:sp>
        <p:nvSpPr>
          <p:cNvPr id="16" name="TextBox 15"/>
          <p:cNvSpPr txBox="1"/>
          <p:nvPr/>
        </p:nvSpPr>
        <p:spPr>
          <a:xfrm>
            <a:off x="3563888" y="6359633"/>
            <a:ext cx="3020814" cy="369332"/>
          </a:xfrm>
          <a:prstGeom prst="rect">
            <a:avLst/>
          </a:prstGeom>
          <a:noFill/>
        </p:spPr>
        <p:txBody>
          <a:bodyPr wrap="square" rtlCol="0">
            <a:spAutoFit/>
          </a:bodyPr>
          <a:lstStyle/>
          <a:p>
            <a:r>
              <a:rPr lang="en-CA" dirty="0" smtClean="0">
                <a:latin typeface="Cambria"/>
                <a:cs typeface="Cambria"/>
              </a:rPr>
              <a:t>What will we do differently</a:t>
            </a:r>
            <a:r>
              <a:rPr lang="en-CA" sz="1400" dirty="0" smtClean="0">
                <a:latin typeface="Cambria"/>
                <a:cs typeface="Cambria"/>
              </a:rPr>
              <a:t>?</a:t>
            </a:r>
            <a:endParaRPr lang="en-CA" sz="1400" dirty="0">
              <a:latin typeface="Cambria"/>
              <a:cs typeface="Cambria"/>
            </a:endParaRPr>
          </a:p>
        </p:txBody>
      </p:sp>
      <p:sp>
        <p:nvSpPr>
          <p:cNvPr id="17" name="TextBox 16"/>
          <p:cNvSpPr txBox="1"/>
          <p:nvPr/>
        </p:nvSpPr>
        <p:spPr>
          <a:xfrm>
            <a:off x="371583" y="4937881"/>
            <a:ext cx="2664296" cy="646331"/>
          </a:xfrm>
          <a:prstGeom prst="rect">
            <a:avLst/>
          </a:prstGeom>
          <a:noFill/>
        </p:spPr>
        <p:txBody>
          <a:bodyPr wrap="square" rtlCol="0">
            <a:spAutoFit/>
          </a:bodyPr>
          <a:lstStyle/>
          <a:p>
            <a:r>
              <a:rPr lang="en-CA" dirty="0" smtClean="0">
                <a:latin typeface="Cambria"/>
                <a:cs typeface="Cambria"/>
              </a:rPr>
              <a:t>Have we made enough of a difference?</a:t>
            </a:r>
            <a:endParaRPr lang="en-CA" dirty="0">
              <a:latin typeface="Cambria"/>
              <a:cs typeface="Cambria"/>
            </a:endParaRPr>
          </a:p>
        </p:txBody>
      </p:sp>
      <p:sp>
        <p:nvSpPr>
          <p:cNvPr id="18" name="TextBox 17"/>
          <p:cNvSpPr txBox="1"/>
          <p:nvPr/>
        </p:nvSpPr>
        <p:spPr>
          <a:xfrm>
            <a:off x="251520" y="2944689"/>
            <a:ext cx="3024336" cy="646331"/>
          </a:xfrm>
          <a:prstGeom prst="rect">
            <a:avLst/>
          </a:prstGeom>
          <a:noFill/>
        </p:spPr>
        <p:txBody>
          <a:bodyPr wrap="square" rtlCol="0">
            <a:spAutoFit/>
          </a:bodyPr>
          <a:lstStyle/>
          <a:p>
            <a:r>
              <a:rPr lang="en-CA" dirty="0" smtClean="0">
                <a:latin typeface="Cambria"/>
                <a:cs typeface="Cambria"/>
              </a:rPr>
              <a:t>What’s going on for our learners</a:t>
            </a:r>
            <a:r>
              <a:rPr lang="en-CA" sz="1400" dirty="0" smtClean="0">
                <a:latin typeface="Cambria"/>
                <a:cs typeface="Cambria"/>
              </a:rPr>
              <a:t>?</a:t>
            </a:r>
            <a:endParaRPr lang="en-CA" sz="1400" dirty="0">
              <a:latin typeface="Cambria"/>
              <a:cs typeface="Cambria"/>
            </a:endParaRPr>
          </a:p>
        </p:txBody>
      </p:sp>
      <p:pic>
        <p:nvPicPr>
          <p:cNvPr id="1026" name="Picture 2" descr="C:\Users\ilona\Desktop\Sprial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339" y="3152050"/>
            <a:ext cx="2380549" cy="251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350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6863" y="338328"/>
            <a:ext cx="7695598" cy="1074448"/>
          </a:xfrm>
        </p:spPr>
        <p:txBody>
          <a:bodyPr>
            <a:normAutofit fontScale="90000"/>
          </a:bodyPr>
          <a:lstStyle/>
          <a:p>
            <a:r>
              <a:rPr lang="en-CA" sz="4900" dirty="0" smtClean="0">
                <a:solidFill>
                  <a:schemeClr val="tx1"/>
                </a:solidFill>
                <a:latin typeface="Cambria"/>
                <a:cs typeface="Cambria"/>
              </a:rPr>
              <a:t/>
            </a:r>
            <a:br>
              <a:rPr lang="en-CA" sz="4900" dirty="0" smtClean="0">
                <a:solidFill>
                  <a:schemeClr val="tx1"/>
                </a:solidFill>
                <a:latin typeface="Cambria"/>
                <a:cs typeface="Cambria"/>
              </a:rPr>
            </a:br>
            <a:r>
              <a:rPr lang="en-CA" sz="3600" b="1" dirty="0" smtClean="0">
                <a:solidFill>
                  <a:schemeClr val="tx1"/>
                </a:solidFill>
                <a:latin typeface="Cambria"/>
                <a:cs typeface="Cambria"/>
              </a:rPr>
              <a:t>Self-Assessment</a:t>
            </a:r>
            <a:r>
              <a:rPr lang="en-CA" sz="3600" b="1" dirty="0" smtClean="0">
                <a:latin typeface="Cambria"/>
                <a:cs typeface="Cambria"/>
              </a:rPr>
              <a:t/>
            </a:r>
            <a:br>
              <a:rPr lang="en-CA" sz="3600" b="1" dirty="0" smtClean="0">
                <a:latin typeface="Cambria"/>
                <a:cs typeface="Cambria"/>
              </a:rPr>
            </a:br>
            <a:r>
              <a:rPr lang="en-CA" sz="3600" b="1" dirty="0" smtClean="0">
                <a:latin typeface="Cambria"/>
                <a:cs typeface="Cambria"/>
              </a:rPr>
              <a:t>…a place to start…</a:t>
            </a:r>
            <a:br>
              <a:rPr lang="en-CA" sz="3600" b="1" dirty="0" smtClean="0">
                <a:latin typeface="Cambria"/>
                <a:cs typeface="Cambria"/>
              </a:rPr>
            </a:br>
            <a:r>
              <a:rPr lang="en-CA" sz="3600" b="1" dirty="0" smtClean="0">
                <a:solidFill>
                  <a:schemeClr val="tx1"/>
                </a:solidFill>
                <a:latin typeface="Cambria"/>
                <a:cs typeface="Cambria"/>
              </a:rPr>
              <a:t>Formative Assessment</a:t>
            </a:r>
            <a:r>
              <a:rPr lang="en-CA" b="1" dirty="0">
                <a:latin typeface="Cambria"/>
                <a:cs typeface="Cambria"/>
              </a:rPr>
              <a:t/>
            </a:r>
            <a:br>
              <a:rPr lang="en-CA" b="1" dirty="0">
                <a:latin typeface="Cambria"/>
                <a:cs typeface="Cambria"/>
              </a:rPr>
            </a:br>
            <a:endParaRPr lang="en-CA" b="1" dirty="0">
              <a:latin typeface="Cambria"/>
              <a:cs typeface="Cambria"/>
            </a:endParaRPr>
          </a:p>
        </p:txBody>
      </p:sp>
      <p:sp>
        <p:nvSpPr>
          <p:cNvPr id="2" name="Content Placeholder 1"/>
          <p:cNvSpPr>
            <a:spLocks noGrp="1"/>
          </p:cNvSpPr>
          <p:nvPr>
            <p:ph idx="1"/>
          </p:nvPr>
        </p:nvSpPr>
        <p:spPr>
          <a:xfrm>
            <a:off x="179512" y="2132856"/>
            <a:ext cx="8816230" cy="4449142"/>
          </a:xfrm>
        </p:spPr>
        <p:txBody>
          <a:bodyPr>
            <a:normAutofit fontScale="25000" lnSpcReduction="20000"/>
          </a:bodyPr>
          <a:lstStyle/>
          <a:p>
            <a:r>
              <a:rPr lang="en-CA" sz="9600" dirty="0" smtClean="0">
                <a:latin typeface="Cambria"/>
                <a:cs typeface="Cambria"/>
              </a:rPr>
              <a:t>A </a:t>
            </a:r>
            <a:r>
              <a:rPr lang="en-CA" sz="9600" b="1" dirty="0" smtClean="0">
                <a:latin typeface="Cambria"/>
                <a:cs typeface="Cambria"/>
              </a:rPr>
              <a:t>Fearless Inventory</a:t>
            </a:r>
          </a:p>
          <a:p>
            <a:endParaRPr lang="en-CA" sz="9600" dirty="0" smtClean="0">
              <a:latin typeface="Cambria"/>
              <a:cs typeface="Cambria"/>
            </a:endParaRPr>
          </a:p>
          <a:p>
            <a:r>
              <a:rPr lang="en-CA" sz="9600" dirty="0" smtClean="0">
                <a:latin typeface="Cambria"/>
                <a:cs typeface="Cambria"/>
              </a:rPr>
              <a:t>Self assessments will affirm and inform a starting place</a:t>
            </a:r>
          </a:p>
          <a:p>
            <a:endParaRPr lang="en-CA" sz="9600" dirty="0">
              <a:latin typeface="Cambria"/>
              <a:cs typeface="Cambria"/>
            </a:endParaRPr>
          </a:p>
          <a:p>
            <a:r>
              <a:rPr lang="en-CA" sz="9600" dirty="0">
                <a:latin typeface="Cambria"/>
                <a:cs typeface="Cambria"/>
              </a:rPr>
              <a:t>Some challenging and provocative </a:t>
            </a:r>
            <a:r>
              <a:rPr lang="en-CA" sz="9600" dirty="0" smtClean="0">
                <a:latin typeface="Cambria"/>
                <a:cs typeface="Cambria"/>
              </a:rPr>
              <a:t>statements</a:t>
            </a:r>
            <a:endParaRPr lang="en-CA" sz="9600" dirty="0">
              <a:latin typeface="Cambria"/>
              <a:cs typeface="Cambria"/>
            </a:endParaRPr>
          </a:p>
          <a:p>
            <a:pPr marL="0" indent="0">
              <a:buNone/>
            </a:pPr>
            <a:endParaRPr lang="en-CA" sz="9600" dirty="0" smtClean="0">
              <a:latin typeface="Cambria"/>
              <a:cs typeface="Cambria"/>
            </a:endParaRPr>
          </a:p>
          <a:p>
            <a:r>
              <a:rPr lang="en-CA" sz="9600" dirty="0" smtClean="0">
                <a:latin typeface="Cambria"/>
                <a:cs typeface="Cambria"/>
              </a:rPr>
              <a:t>Take </a:t>
            </a:r>
            <a:r>
              <a:rPr lang="en-CA" sz="9600" dirty="0">
                <a:latin typeface="Cambria"/>
                <a:cs typeface="Cambria"/>
              </a:rPr>
              <a:t>10 minutes to </a:t>
            </a:r>
            <a:r>
              <a:rPr lang="en-CA" sz="9600" dirty="0" smtClean="0">
                <a:latin typeface="Cambria"/>
                <a:cs typeface="Cambria"/>
              </a:rPr>
              <a:t>yourself</a:t>
            </a:r>
          </a:p>
          <a:p>
            <a:pPr marL="0" indent="0">
              <a:buNone/>
            </a:pPr>
            <a:endParaRPr lang="en-CA" sz="4500" dirty="0" smtClean="0">
              <a:latin typeface="Cambria"/>
              <a:cs typeface="Cambria"/>
            </a:endParaRPr>
          </a:p>
          <a:p>
            <a:r>
              <a:rPr lang="en-CA" sz="8000" dirty="0" smtClean="0">
                <a:solidFill>
                  <a:srgbClr val="0070C0"/>
                </a:solidFill>
                <a:latin typeface="Cambria"/>
                <a:cs typeface="Cambria"/>
              </a:rPr>
              <a:t>Begin a conversation with your school team about this experience in general or about the statements specifically.  Discuss any themes or questions that emerged for you.</a:t>
            </a:r>
          </a:p>
          <a:p>
            <a:pPr marL="0" indent="0">
              <a:buNone/>
            </a:pPr>
            <a:endParaRPr lang="en-CA" sz="8000" dirty="0" smtClean="0">
              <a:latin typeface="Cambria"/>
              <a:cs typeface="Cambria"/>
            </a:endParaRPr>
          </a:p>
          <a:p>
            <a:endParaRPr lang="en-CA" sz="8000" dirty="0" smtClean="0">
              <a:latin typeface="Cambria"/>
              <a:cs typeface="Cambria"/>
            </a:endParaRPr>
          </a:p>
        </p:txBody>
      </p:sp>
      <p:pic>
        <p:nvPicPr>
          <p:cNvPr id="4" name="Picture 3" descr="C:\Users\ilona\Desktop\Personal question mark r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76672"/>
            <a:ext cx="1440160" cy="1656184"/>
          </a:xfrm>
          <a:prstGeom prst="rect">
            <a:avLst/>
          </a:prstGeom>
          <a:noFill/>
          <a:ln>
            <a:noFill/>
          </a:ln>
        </p:spPr>
      </p:pic>
      <p:pic>
        <p:nvPicPr>
          <p:cNvPr id="5" name="Picture 4" descr="C:\Users\ilona\Desktop\Collab Question Mark.jpg"/>
          <p:cNvPicPr/>
          <p:nvPr/>
        </p:nvPicPr>
        <p:blipFill>
          <a:blip r:embed="rId4">
            <a:extLst>
              <a:ext uri="{28A0092B-C50C-407E-A947-70E740481C1C}">
                <a14:useLocalDpi xmlns:a14="http://schemas.microsoft.com/office/drawing/2010/main" val="0"/>
              </a:ext>
            </a:extLst>
          </a:blip>
          <a:srcRect/>
          <a:stretch>
            <a:fillRect/>
          </a:stretch>
        </p:blipFill>
        <p:spPr bwMode="auto">
          <a:xfrm>
            <a:off x="8244220" y="5805264"/>
            <a:ext cx="607318" cy="776734"/>
          </a:xfrm>
          <a:prstGeom prst="rect">
            <a:avLst/>
          </a:prstGeom>
          <a:noFill/>
          <a:ln>
            <a:noFill/>
          </a:ln>
        </p:spPr>
      </p:pic>
    </p:spTree>
    <p:extLst>
      <p:ext uri="{BB962C8B-B14F-4D97-AF65-F5344CB8AC3E}">
        <p14:creationId xmlns:p14="http://schemas.microsoft.com/office/powerpoint/2010/main" val="2361569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3240" y="814185"/>
            <a:ext cx="6840760" cy="1362480"/>
          </a:xfrm>
        </p:spPr>
        <p:txBody>
          <a:bodyPr>
            <a:normAutofit fontScale="90000"/>
          </a:bodyPr>
          <a:lstStyle/>
          <a:p>
            <a:r>
              <a:rPr lang="en-CA" dirty="0">
                <a:solidFill>
                  <a:schemeClr val="tx1"/>
                </a:solidFill>
                <a:latin typeface="Cambria"/>
                <a:cs typeface="Cambria"/>
              </a:rPr>
              <a:t/>
            </a:r>
            <a:br>
              <a:rPr lang="en-CA" dirty="0">
                <a:solidFill>
                  <a:schemeClr val="tx1"/>
                </a:solidFill>
                <a:latin typeface="Cambria"/>
                <a:cs typeface="Cambria"/>
              </a:rPr>
            </a:br>
            <a:r>
              <a:rPr lang="en-CA" b="1" dirty="0">
                <a:solidFill>
                  <a:schemeClr val="tx1"/>
                </a:solidFill>
                <a:latin typeface="Cambria"/>
                <a:cs typeface="Cambria"/>
              </a:rPr>
              <a:t>The Research Says….</a:t>
            </a:r>
            <a:br>
              <a:rPr lang="en-CA" b="1" dirty="0">
                <a:solidFill>
                  <a:schemeClr val="tx1"/>
                </a:solidFill>
                <a:latin typeface="Cambria"/>
                <a:cs typeface="Cambria"/>
              </a:rPr>
            </a:br>
            <a:r>
              <a:rPr lang="en-CA" sz="4800" b="1" dirty="0">
                <a:solidFill>
                  <a:schemeClr val="tx1"/>
                </a:solidFill>
                <a:latin typeface="Cambria"/>
                <a:cs typeface="Cambria"/>
              </a:rPr>
              <a:t>Dr. </a:t>
            </a:r>
            <a:r>
              <a:rPr lang="en-CA" b="1" dirty="0">
                <a:solidFill>
                  <a:schemeClr val="tx1"/>
                </a:solidFill>
                <a:latin typeface="Cambria"/>
                <a:cs typeface="Cambria"/>
              </a:rPr>
              <a:t>John Hattie</a:t>
            </a:r>
            <a:r>
              <a:rPr lang="en-CA" dirty="0" smtClean="0">
                <a:solidFill>
                  <a:schemeClr val="tx1"/>
                </a:solidFill>
                <a:latin typeface="Cambria"/>
                <a:cs typeface="Cambria"/>
              </a:rPr>
              <a:t/>
            </a:r>
            <a:br>
              <a:rPr lang="en-CA" dirty="0" smtClean="0">
                <a:solidFill>
                  <a:schemeClr val="tx1"/>
                </a:solidFill>
                <a:latin typeface="Cambria"/>
                <a:cs typeface="Cambria"/>
              </a:rPr>
            </a:br>
            <a:r>
              <a:rPr lang="en-CA" sz="2000" dirty="0">
                <a:solidFill>
                  <a:schemeClr val="tx1"/>
                </a:solidFill>
                <a:latin typeface="Cambria"/>
                <a:cs typeface="Cambria"/>
              </a:rPr>
              <a:t>Visible </a:t>
            </a:r>
            <a:r>
              <a:rPr lang="en-CA" sz="2000" dirty="0" smtClean="0">
                <a:solidFill>
                  <a:schemeClr val="tx1"/>
                </a:solidFill>
                <a:latin typeface="Cambria"/>
                <a:cs typeface="Cambria"/>
              </a:rPr>
              <a:t>Learning for Teachers</a:t>
            </a:r>
            <a:br>
              <a:rPr lang="en-CA" sz="2000" dirty="0" smtClean="0">
                <a:solidFill>
                  <a:schemeClr val="tx1"/>
                </a:solidFill>
                <a:latin typeface="Cambria"/>
                <a:cs typeface="Cambria"/>
              </a:rPr>
            </a:br>
            <a:r>
              <a:rPr lang="en-CA" sz="2000" dirty="0" smtClean="0">
                <a:solidFill>
                  <a:schemeClr val="tx1"/>
                </a:solidFill>
                <a:latin typeface="Cambria"/>
                <a:cs typeface="Cambria"/>
              </a:rPr>
              <a:t>Maximizing Impact On Learning , 2012</a:t>
            </a:r>
            <a:r>
              <a:rPr lang="en-CA" sz="2000" dirty="0">
                <a:solidFill>
                  <a:schemeClr val="tx1"/>
                </a:solidFill>
                <a:latin typeface="Cambria"/>
                <a:cs typeface="Cambria"/>
              </a:rPr>
              <a:t/>
            </a:r>
            <a:br>
              <a:rPr lang="en-CA" sz="2000" dirty="0">
                <a:solidFill>
                  <a:schemeClr val="tx1"/>
                </a:solidFill>
                <a:latin typeface="Cambria"/>
                <a:cs typeface="Cambria"/>
              </a:rPr>
            </a:br>
            <a:r>
              <a:rPr lang="en-CA" sz="3000" dirty="0" smtClean="0">
                <a:solidFill>
                  <a:schemeClr val="tx1"/>
                </a:solidFill>
                <a:latin typeface="Cambria"/>
                <a:cs typeface="Cambria"/>
              </a:rPr>
              <a:t/>
            </a:r>
            <a:br>
              <a:rPr lang="en-CA" sz="3000" dirty="0" smtClean="0">
                <a:solidFill>
                  <a:schemeClr val="tx1"/>
                </a:solidFill>
                <a:latin typeface="Cambria"/>
                <a:cs typeface="Cambria"/>
              </a:rPr>
            </a:br>
            <a:endParaRPr lang="en-CA" sz="2000" dirty="0">
              <a:solidFill>
                <a:schemeClr val="tx1"/>
              </a:solidFill>
              <a:latin typeface="Cambria"/>
              <a:cs typeface="Cambria"/>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764704"/>
            <a:ext cx="2993509" cy="2594992"/>
          </a:xfrm>
        </p:spPr>
      </p:pic>
      <p:sp>
        <p:nvSpPr>
          <p:cNvPr id="6" name="TextBox 5"/>
          <p:cNvSpPr txBox="1"/>
          <p:nvPr/>
        </p:nvSpPr>
        <p:spPr>
          <a:xfrm>
            <a:off x="3707904" y="2564904"/>
            <a:ext cx="4752528" cy="1477328"/>
          </a:xfrm>
          <a:prstGeom prst="rect">
            <a:avLst/>
          </a:prstGeom>
          <a:noFill/>
        </p:spPr>
        <p:txBody>
          <a:bodyPr wrap="square" rtlCol="0">
            <a:spAutoFit/>
          </a:bodyPr>
          <a:lstStyle/>
          <a:p>
            <a:r>
              <a:rPr lang="en-CA" dirty="0" smtClean="0">
                <a:latin typeface="Cambria"/>
                <a:cs typeface="Cambria"/>
              </a:rPr>
              <a:t>Professor John Hattie is a researcher in education.  </a:t>
            </a:r>
            <a:r>
              <a:rPr lang="en-CA" dirty="0">
                <a:latin typeface="Cambria"/>
                <a:cs typeface="Cambria"/>
              </a:rPr>
              <a:t>C</a:t>
            </a:r>
            <a:r>
              <a:rPr lang="en-CA" dirty="0" smtClean="0">
                <a:latin typeface="Cambria"/>
                <a:cs typeface="Cambria"/>
              </a:rPr>
              <a:t>urrently the Director of Melbourne Educational Research Institute at the U of Melbourne, Australia since March 2011.  </a:t>
            </a:r>
            <a:endParaRPr lang="en-CA" dirty="0">
              <a:latin typeface="Cambria"/>
              <a:cs typeface="Cambria"/>
            </a:endParaRPr>
          </a:p>
        </p:txBody>
      </p:sp>
      <p:sp>
        <p:nvSpPr>
          <p:cNvPr id="7" name="TextBox 6"/>
          <p:cNvSpPr txBox="1"/>
          <p:nvPr/>
        </p:nvSpPr>
        <p:spPr>
          <a:xfrm>
            <a:off x="4788024" y="3950536"/>
            <a:ext cx="3672408" cy="923330"/>
          </a:xfrm>
          <a:prstGeom prst="rect">
            <a:avLst/>
          </a:prstGeom>
          <a:noFill/>
        </p:spPr>
        <p:txBody>
          <a:bodyPr wrap="square" rtlCol="0">
            <a:spAutoFit/>
          </a:bodyPr>
          <a:lstStyle/>
          <a:p>
            <a:r>
              <a:rPr lang="en-CA" dirty="0">
                <a:latin typeface="Cambria"/>
                <a:cs typeface="Cambria"/>
              </a:rPr>
              <a:t>Previously, he was a project director and Professor of Education at the U of Auckland, New Zealand.</a:t>
            </a:r>
          </a:p>
        </p:txBody>
      </p:sp>
      <p:sp>
        <p:nvSpPr>
          <p:cNvPr id="8" name="TextBox 7"/>
          <p:cNvSpPr txBox="1"/>
          <p:nvPr/>
        </p:nvSpPr>
        <p:spPr>
          <a:xfrm>
            <a:off x="5724128" y="5157192"/>
            <a:ext cx="3024336" cy="923330"/>
          </a:xfrm>
          <a:prstGeom prst="rect">
            <a:avLst/>
          </a:prstGeom>
          <a:noFill/>
        </p:spPr>
        <p:txBody>
          <a:bodyPr wrap="square" rtlCol="0">
            <a:spAutoFit/>
          </a:bodyPr>
          <a:lstStyle/>
          <a:p>
            <a:r>
              <a:rPr lang="en-CA" dirty="0" smtClean="0">
                <a:latin typeface="Cambria"/>
                <a:cs typeface="Cambria"/>
              </a:rPr>
              <a:t>Holds a PhD from the University of Toronto, Canada</a:t>
            </a:r>
            <a:endParaRPr lang="en-CA" dirty="0">
              <a:latin typeface="Cambria"/>
              <a:cs typeface="Cambria"/>
            </a:endParaRPr>
          </a:p>
        </p:txBody>
      </p:sp>
      <p:sp>
        <p:nvSpPr>
          <p:cNvPr id="9" name="TextBox 8">
            <a:hlinkClick r:id="rId4" action="ppaction://hlinksldjump"/>
          </p:cNvPr>
          <p:cNvSpPr txBox="1"/>
          <p:nvPr/>
        </p:nvSpPr>
        <p:spPr>
          <a:xfrm>
            <a:off x="0" y="6265188"/>
            <a:ext cx="3456384" cy="369332"/>
          </a:xfrm>
          <a:prstGeom prst="rect">
            <a:avLst/>
          </a:prstGeom>
          <a:noFill/>
        </p:spPr>
        <p:txBody>
          <a:bodyPr wrap="square" rtlCol="0">
            <a:spAutoFit/>
          </a:bodyPr>
          <a:lstStyle/>
          <a:p>
            <a:r>
              <a:rPr lang="en-CA" dirty="0" smtClean="0">
                <a:hlinkClick r:id="rId5"/>
              </a:rPr>
              <a:t>www.visible-learning.org</a:t>
            </a:r>
            <a:endParaRPr lang="en-CA" dirty="0"/>
          </a:p>
        </p:txBody>
      </p:sp>
      <p:sp>
        <p:nvSpPr>
          <p:cNvPr id="2" name="TextBox 1"/>
          <p:cNvSpPr txBox="1"/>
          <p:nvPr/>
        </p:nvSpPr>
        <p:spPr>
          <a:xfrm>
            <a:off x="3456384" y="6108978"/>
            <a:ext cx="4032448" cy="369332"/>
          </a:xfrm>
          <a:prstGeom prst="rect">
            <a:avLst/>
          </a:prstGeom>
          <a:noFill/>
        </p:spPr>
        <p:txBody>
          <a:bodyPr wrap="square" rtlCol="0">
            <a:spAutoFit/>
          </a:bodyPr>
          <a:lstStyle/>
          <a:p>
            <a:r>
              <a:rPr lang="en-CA" b="1" dirty="0" smtClean="0">
                <a:latin typeface="Cambria"/>
                <a:cs typeface="Cambria"/>
              </a:rPr>
              <a:t>Ranking Ladder Group Task 5 </a:t>
            </a:r>
            <a:r>
              <a:rPr lang="en-CA" b="1" dirty="0" err="1" smtClean="0">
                <a:latin typeface="Cambria"/>
                <a:cs typeface="Cambria"/>
              </a:rPr>
              <a:t>mins</a:t>
            </a:r>
            <a:endParaRPr lang="en-CA" b="1" dirty="0">
              <a:latin typeface="Cambria"/>
              <a:cs typeface="Cambria"/>
            </a:endParaRPr>
          </a:p>
        </p:txBody>
      </p:sp>
      <p:pic>
        <p:nvPicPr>
          <p:cNvPr id="1026" name="Picture 2" descr="C:\Users\ilona\Desktop\CR4YR 2014-15\reasearch say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0799" y="352425"/>
            <a:ext cx="10001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acmillanprofessionallearning.com.au/wp-content/uploads/2012/12/VL-Scien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640" y="3715269"/>
            <a:ext cx="1454470" cy="205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48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466" y="295141"/>
            <a:ext cx="3665973" cy="1909723"/>
          </a:xfrm>
        </p:spPr>
        <p:txBody>
          <a:bodyPr>
            <a:normAutofit/>
          </a:bodyPr>
          <a:lstStyle/>
          <a:p>
            <a:r>
              <a:rPr lang="en-US" sz="2679" dirty="0">
                <a:latin typeface="Cambria"/>
                <a:cs typeface="Cambria"/>
              </a:rPr>
              <a:t>Influences and </a:t>
            </a:r>
            <a:r>
              <a:rPr lang="en-US" sz="2679" dirty="0" smtClean="0">
                <a:latin typeface="Cambria"/>
                <a:cs typeface="Cambria"/>
              </a:rPr>
              <a:t/>
            </a:r>
            <a:br>
              <a:rPr lang="en-US" sz="2679" dirty="0" smtClean="0">
                <a:latin typeface="Cambria"/>
                <a:cs typeface="Cambria"/>
              </a:rPr>
            </a:br>
            <a:r>
              <a:rPr lang="en-US" sz="2679" dirty="0" smtClean="0">
                <a:latin typeface="Cambria"/>
                <a:cs typeface="Cambria"/>
              </a:rPr>
              <a:t>Effect </a:t>
            </a:r>
            <a:r>
              <a:rPr lang="en-US" sz="2679" dirty="0">
                <a:latin typeface="Cambria"/>
                <a:cs typeface="Cambria"/>
              </a:rPr>
              <a:t>Sizes</a:t>
            </a:r>
            <a:br>
              <a:rPr lang="en-US" sz="2679" dirty="0">
                <a:latin typeface="Cambria"/>
                <a:cs typeface="Cambria"/>
              </a:rPr>
            </a:br>
            <a:r>
              <a:rPr lang="en-US" sz="2679" dirty="0">
                <a:latin typeface="Cambria"/>
                <a:cs typeface="Cambria"/>
              </a:rPr>
              <a:t>Related to </a:t>
            </a:r>
            <a:r>
              <a:rPr lang="en-US" sz="2679" dirty="0" smtClean="0">
                <a:latin typeface="Cambria"/>
                <a:cs typeface="Cambria"/>
              </a:rPr>
              <a:t/>
            </a:r>
            <a:br>
              <a:rPr lang="en-US" sz="2679" dirty="0" smtClean="0">
                <a:latin typeface="Cambria"/>
                <a:cs typeface="Cambria"/>
              </a:rPr>
            </a:br>
            <a:r>
              <a:rPr lang="en-US" sz="2679" dirty="0" smtClean="0">
                <a:latin typeface="Cambria"/>
                <a:cs typeface="Cambria"/>
              </a:rPr>
              <a:t>Student </a:t>
            </a:r>
            <a:r>
              <a:rPr lang="en-US" sz="2679" dirty="0">
                <a:latin typeface="Cambria"/>
                <a:cs typeface="Cambria"/>
              </a:rPr>
              <a:t>Achievement</a:t>
            </a:r>
          </a:p>
        </p:txBody>
      </p:sp>
      <p:pic>
        <p:nvPicPr>
          <p:cNvPr id="3" name="Picture 2" descr="effect-size-scale.png"/>
          <p:cNvPicPr>
            <a:picLocks noChangeAspect="1"/>
          </p:cNvPicPr>
          <p:nvPr/>
        </p:nvPicPr>
        <p:blipFill>
          <a:blip r:embed="rId3"/>
          <a:stretch>
            <a:fillRect/>
          </a:stretch>
        </p:blipFill>
        <p:spPr>
          <a:xfrm>
            <a:off x="170297" y="171712"/>
            <a:ext cx="4696170" cy="2393191"/>
          </a:xfrm>
          <a:prstGeom prst="rect">
            <a:avLst/>
          </a:prstGeom>
        </p:spPr>
      </p:pic>
      <p:sp>
        <p:nvSpPr>
          <p:cNvPr id="13" name="TextBox 12"/>
          <p:cNvSpPr txBox="1"/>
          <p:nvPr/>
        </p:nvSpPr>
        <p:spPr>
          <a:xfrm>
            <a:off x="160829" y="2708920"/>
            <a:ext cx="8482630" cy="677108"/>
          </a:xfrm>
          <a:prstGeom prst="rect">
            <a:avLst/>
          </a:prstGeom>
        </p:spPr>
        <p:txBody>
          <a:bodyPr rtlCol="0">
            <a:spAutoFit/>
          </a:bodyPr>
          <a:lstStyle/>
          <a:p>
            <a:r>
              <a:rPr lang="en-US" sz="2000" dirty="0"/>
              <a:t>1.  (1.44)  Helping students develop high expectations for themselves</a:t>
            </a:r>
          </a:p>
          <a:p>
            <a:endParaRPr lang="en-US" dirty="0"/>
          </a:p>
        </p:txBody>
      </p:sp>
      <p:sp>
        <p:nvSpPr>
          <p:cNvPr id="14" name="TextBox 13"/>
          <p:cNvSpPr txBox="1"/>
          <p:nvPr/>
        </p:nvSpPr>
        <p:spPr>
          <a:xfrm>
            <a:off x="98725" y="3212976"/>
            <a:ext cx="8653463" cy="677108"/>
          </a:xfrm>
          <a:prstGeom prst="rect">
            <a:avLst/>
          </a:prstGeom>
        </p:spPr>
        <p:txBody>
          <a:bodyPr rtlCol="0">
            <a:spAutoFit/>
          </a:bodyPr>
          <a:lstStyle/>
          <a:p>
            <a:r>
              <a:rPr lang="en-US" sz="2000" dirty="0"/>
              <a:t>3.  (1.07)  Response to Intervention</a:t>
            </a:r>
          </a:p>
          <a:p>
            <a:endParaRPr lang="en-US" dirty="0"/>
          </a:p>
        </p:txBody>
      </p:sp>
      <p:sp>
        <p:nvSpPr>
          <p:cNvPr id="15" name="TextBox 14"/>
          <p:cNvSpPr txBox="1"/>
          <p:nvPr/>
        </p:nvSpPr>
        <p:spPr>
          <a:xfrm>
            <a:off x="60921" y="3707356"/>
            <a:ext cx="7976866" cy="707886"/>
          </a:xfrm>
          <a:prstGeom prst="rect">
            <a:avLst/>
          </a:prstGeom>
        </p:spPr>
        <p:txBody>
          <a:bodyPr rtlCol="0">
            <a:spAutoFit/>
          </a:bodyPr>
          <a:lstStyle/>
          <a:p>
            <a:r>
              <a:rPr lang="en-US" sz="2000" dirty="0"/>
              <a:t>4.  (0.90)  Educators providing their colleagues with formative assessment </a:t>
            </a:r>
            <a:endParaRPr lang="en-US" sz="2000" dirty="0" smtClean="0"/>
          </a:p>
          <a:p>
            <a:r>
              <a:rPr lang="en-US" sz="2000" dirty="0"/>
              <a:t> </a:t>
            </a:r>
            <a:r>
              <a:rPr lang="en-US" sz="2000" dirty="0" smtClean="0"/>
              <a:t>                 feedback </a:t>
            </a:r>
            <a:r>
              <a:rPr lang="en-US" sz="2000" dirty="0"/>
              <a:t>on their teaching practices</a:t>
            </a:r>
          </a:p>
        </p:txBody>
      </p:sp>
      <p:sp>
        <p:nvSpPr>
          <p:cNvPr id="16" name="TextBox 15"/>
          <p:cNvSpPr txBox="1"/>
          <p:nvPr/>
        </p:nvSpPr>
        <p:spPr>
          <a:xfrm>
            <a:off x="71830" y="4509120"/>
            <a:ext cx="8739908" cy="400110"/>
          </a:xfrm>
          <a:prstGeom prst="rect">
            <a:avLst/>
          </a:prstGeom>
        </p:spPr>
        <p:txBody>
          <a:bodyPr rtlCol="0">
            <a:spAutoFit/>
          </a:bodyPr>
          <a:lstStyle/>
          <a:p>
            <a:r>
              <a:rPr lang="en-US" sz="2000" dirty="0"/>
              <a:t>6.  (0.88)  Direct teaching of phonics to a small group of students who need it</a:t>
            </a:r>
          </a:p>
        </p:txBody>
      </p:sp>
      <p:sp>
        <p:nvSpPr>
          <p:cNvPr id="17" name="TextBox 16"/>
          <p:cNvSpPr txBox="1"/>
          <p:nvPr/>
        </p:nvSpPr>
        <p:spPr>
          <a:xfrm>
            <a:off x="60921" y="5157192"/>
            <a:ext cx="8890268" cy="400110"/>
          </a:xfrm>
          <a:prstGeom prst="rect">
            <a:avLst/>
          </a:prstGeom>
        </p:spPr>
        <p:txBody>
          <a:bodyPr rtlCol="0">
            <a:spAutoFit/>
          </a:bodyPr>
          <a:lstStyle/>
          <a:p>
            <a:r>
              <a:rPr lang="en-US" sz="2000" dirty="0"/>
              <a:t>10.  (0.75)  Providing feedback to a student on his/her reading fluency</a:t>
            </a:r>
          </a:p>
        </p:txBody>
      </p:sp>
      <p:sp>
        <p:nvSpPr>
          <p:cNvPr id="18" name="TextBox 17"/>
          <p:cNvSpPr txBox="1"/>
          <p:nvPr/>
        </p:nvSpPr>
        <p:spPr>
          <a:xfrm>
            <a:off x="60921" y="5661248"/>
            <a:ext cx="8813351" cy="400110"/>
          </a:xfrm>
          <a:prstGeom prst="rect">
            <a:avLst/>
          </a:prstGeom>
        </p:spPr>
        <p:txBody>
          <a:bodyPr rtlCol="0">
            <a:spAutoFit/>
          </a:bodyPr>
          <a:lstStyle/>
          <a:p>
            <a:r>
              <a:rPr lang="en-US" sz="2000" dirty="0"/>
              <a:t>11.  (0.74) Reciprocal Teaching</a:t>
            </a:r>
          </a:p>
        </p:txBody>
      </p:sp>
      <p:sp>
        <p:nvSpPr>
          <p:cNvPr id="19" name="TextBox 18"/>
          <p:cNvSpPr txBox="1"/>
          <p:nvPr/>
        </p:nvSpPr>
        <p:spPr>
          <a:xfrm>
            <a:off x="32041" y="6165304"/>
            <a:ext cx="8823825" cy="400110"/>
          </a:xfrm>
          <a:prstGeom prst="rect">
            <a:avLst/>
          </a:prstGeom>
        </p:spPr>
        <p:txBody>
          <a:bodyPr rtlCol="0">
            <a:spAutoFit/>
          </a:bodyPr>
          <a:lstStyle/>
          <a:p>
            <a:r>
              <a:rPr lang="en-US" sz="2000" dirty="0"/>
              <a:t>12.  (0.72)  Teacher - Student relationships</a:t>
            </a:r>
          </a:p>
        </p:txBody>
      </p:sp>
    </p:spTree>
    <p:extLst>
      <p:ext uri="{BB962C8B-B14F-4D97-AF65-F5344CB8AC3E}">
        <p14:creationId xmlns:p14="http://schemas.microsoft.com/office/powerpoint/2010/main" val="2803569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ffect-size-scale.png"/>
          <p:cNvPicPr>
            <a:picLocks noChangeAspect="1"/>
          </p:cNvPicPr>
          <p:nvPr/>
        </p:nvPicPr>
        <p:blipFill>
          <a:blip r:embed="rId3"/>
          <a:stretch>
            <a:fillRect/>
          </a:stretch>
        </p:blipFill>
        <p:spPr>
          <a:xfrm>
            <a:off x="1506201" y="165310"/>
            <a:ext cx="5697847" cy="2903650"/>
          </a:xfrm>
          <a:prstGeom prst="rect">
            <a:avLst/>
          </a:prstGeom>
        </p:spPr>
      </p:pic>
      <p:sp>
        <p:nvSpPr>
          <p:cNvPr id="7" name="TextBox 6"/>
          <p:cNvSpPr txBox="1"/>
          <p:nvPr/>
        </p:nvSpPr>
        <p:spPr>
          <a:xfrm>
            <a:off x="283686" y="3068960"/>
            <a:ext cx="8825163" cy="400110"/>
          </a:xfrm>
          <a:prstGeom prst="rect">
            <a:avLst/>
          </a:prstGeom>
        </p:spPr>
        <p:txBody>
          <a:bodyPr rtlCol="0">
            <a:spAutoFit/>
          </a:bodyPr>
          <a:lstStyle/>
          <a:p>
            <a:r>
              <a:rPr lang="en-US" sz="2000" dirty="0"/>
              <a:t>14.  (0.69)  Teaching meta-cognitive skills (</a:t>
            </a:r>
            <a:r>
              <a:rPr lang="en-US" sz="2000" dirty="0" err="1"/>
              <a:t>eg</a:t>
            </a:r>
            <a:r>
              <a:rPr lang="en-US" sz="2000" dirty="0"/>
              <a:t>:  think </a:t>
            </a:r>
            <a:r>
              <a:rPr lang="en-US" sz="2000" dirty="0" err="1"/>
              <a:t>alouds</a:t>
            </a:r>
            <a:r>
              <a:rPr lang="en-US" sz="2000" dirty="0"/>
              <a:t> during reading)</a:t>
            </a:r>
          </a:p>
        </p:txBody>
      </p:sp>
      <p:sp>
        <p:nvSpPr>
          <p:cNvPr id="8" name="TextBox 7"/>
          <p:cNvSpPr txBox="1"/>
          <p:nvPr/>
        </p:nvSpPr>
        <p:spPr>
          <a:xfrm>
            <a:off x="305219" y="3606690"/>
            <a:ext cx="8545116" cy="400110"/>
          </a:xfrm>
          <a:prstGeom prst="rect">
            <a:avLst/>
          </a:prstGeom>
        </p:spPr>
        <p:txBody>
          <a:bodyPr rtlCol="0">
            <a:spAutoFit/>
          </a:bodyPr>
          <a:lstStyle/>
          <a:p>
            <a:r>
              <a:rPr lang="en-US" sz="2000" dirty="0"/>
              <a:t>17.  (0.67)  Explicit teaching of vocabulary</a:t>
            </a:r>
          </a:p>
        </p:txBody>
      </p:sp>
      <p:sp>
        <p:nvSpPr>
          <p:cNvPr id="9" name="TextBox 8"/>
          <p:cNvSpPr txBox="1"/>
          <p:nvPr/>
        </p:nvSpPr>
        <p:spPr>
          <a:xfrm>
            <a:off x="305219" y="4205027"/>
            <a:ext cx="8287710" cy="400110"/>
          </a:xfrm>
          <a:prstGeom prst="rect">
            <a:avLst/>
          </a:prstGeom>
        </p:spPr>
        <p:txBody>
          <a:bodyPr rtlCol="0">
            <a:spAutoFit/>
          </a:bodyPr>
          <a:lstStyle/>
          <a:p>
            <a:r>
              <a:rPr lang="en-US" sz="2000" dirty="0"/>
              <a:t>23.  (0.62)  Professional Development / Growth</a:t>
            </a:r>
          </a:p>
        </p:txBody>
      </p:sp>
      <p:sp>
        <p:nvSpPr>
          <p:cNvPr id="10" name="TextBox 9"/>
          <p:cNvSpPr txBox="1"/>
          <p:nvPr/>
        </p:nvSpPr>
        <p:spPr>
          <a:xfrm>
            <a:off x="283686" y="4741369"/>
            <a:ext cx="8277111" cy="400110"/>
          </a:xfrm>
          <a:prstGeom prst="rect">
            <a:avLst/>
          </a:prstGeom>
        </p:spPr>
        <p:txBody>
          <a:bodyPr rtlCol="0">
            <a:spAutoFit/>
          </a:bodyPr>
          <a:lstStyle/>
          <a:p>
            <a:r>
              <a:rPr lang="en-US" sz="2000" dirty="0"/>
              <a:t>36.  (0.54 - 0.6)  Phonics instruction for the whole class</a:t>
            </a:r>
          </a:p>
        </p:txBody>
      </p:sp>
      <p:sp>
        <p:nvSpPr>
          <p:cNvPr id="11" name="TextBox 10"/>
          <p:cNvSpPr txBox="1"/>
          <p:nvPr/>
        </p:nvSpPr>
        <p:spPr>
          <a:xfrm>
            <a:off x="305219" y="5238892"/>
            <a:ext cx="8266177" cy="400110"/>
          </a:xfrm>
          <a:prstGeom prst="rect">
            <a:avLst/>
          </a:prstGeom>
        </p:spPr>
        <p:txBody>
          <a:bodyPr rtlCol="0">
            <a:spAutoFit/>
          </a:bodyPr>
          <a:lstStyle/>
          <a:p>
            <a:r>
              <a:rPr lang="en-US" sz="2000" dirty="0"/>
              <a:t>46.  (0.52)  Interactive Video Methods</a:t>
            </a:r>
          </a:p>
        </p:txBody>
      </p:sp>
      <p:sp>
        <p:nvSpPr>
          <p:cNvPr id="12" name="TextBox 11"/>
          <p:cNvSpPr txBox="1"/>
          <p:nvPr/>
        </p:nvSpPr>
        <p:spPr>
          <a:xfrm>
            <a:off x="316256" y="5719258"/>
            <a:ext cx="8244541" cy="400110"/>
          </a:xfrm>
          <a:prstGeom prst="rect">
            <a:avLst/>
          </a:prstGeom>
        </p:spPr>
        <p:txBody>
          <a:bodyPr rtlCol="0">
            <a:spAutoFit/>
          </a:bodyPr>
          <a:lstStyle/>
          <a:p>
            <a:r>
              <a:rPr lang="en-US" sz="2000" dirty="0"/>
              <a:t>91.  (0.31) Inquiry based models of teaching</a:t>
            </a:r>
          </a:p>
        </p:txBody>
      </p:sp>
      <p:sp>
        <p:nvSpPr>
          <p:cNvPr id="13" name="TextBox 12"/>
          <p:cNvSpPr txBox="1"/>
          <p:nvPr/>
        </p:nvSpPr>
        <p:spPr>
          <a:xfrm>
            <a:off x="283686" y="6198314"/>
            <a:ext cx="8277186" cy="400110"/>
          </a:xfrm>
          <a:prstGeom prst="rect">
            <a:avLst/>
          </a:prstGeom>
        </p:spPr>
        <p:txBody>
          <a:bodyPr rtlCol="0">
            <a:spAutoFit/>
          </a:bodyPr>
          <a:lstStyle/>
          <a:p>
            <a:r>
              <a:rPr lang="en-US" sz="2000" dirty="0"/>
              <a:t>94.  (0.29)  Homework (e.g. spelling lists)</a:t>
            </a:r>
          </a:p>
        </p:txBody>
      </p:sp>
    </p:spTree>
    <p:extLst>
      <p:ext uri="{BB962C8B-B14F-4D97-AF65-F5344CB8AC3E}">
        <p14:creationId xmlns:p14="http://schemas.microsoft.com/office/powerpoint/2010/main" val="974451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p:spPr>
        <p:txBody>
          <a:bodyPr>
            <a:normAutofit fontScale="90000"/>
          </a:bodyPr>
          <a:lstStyle/>
          <a:p>
            <a:r>
              <a:rPr lang="en-CA" b="1" dirty="0" smtClean="0">
                <a:latin typeface="Cambria"/>
                <a:cs typeface="Cambria"/>
              </a:rPr>
              <a:t>The Struggling Reader</a:t>
            </a:r>
            <a:br>
              <a:rPr lang="en-CA" b="1" dirty="0" smtClean="0">
                <a:latin typeface="Cambria"/>
                <a:cs typeface="Cambria"/>
              </a:rPr>
            </a:br>
            <a:r>
              <a:rPr lang="en-CA" dirty="0" smtClean="0">
                <a:latin typeface="Cambria"/>
                <a:cs typeface="Cambria"/>
              </a:rPr>
              <a:t>What do we see?</a:t>
            </a:r>
            <a:endParaRPr lang="en-CA" dirty="0">
              <a:latin typeface="Cambria"/>
              <a:cs typeface="Cambria"/>
            </a:endParaRPr>
          </a:p>
        </p:txBody>
      </p:sp>
      <p:sp>
        <p:nvSpPr>
          <p:cNvPr id="3" name="Content Placeholder 2"/>
          <p:cNvSpPr>
            <a:spLocks noGrp="1"/>
          </p:cNvSpPr>
          <p:nvPr>
            <p:ph idx="1"/>
          </p:nvPr>
        </p:nvSpPr>
        <p:spPr>
          <a:xfrm>
            <a:off x="457200" y="2492897"/>
            <a:ext cx="8229600" cy="576064"/>
          </a:xfrm>
        </p:spPr>
        <p:txBody>
          <a:bodyPr>
            <a:normAutofit lnSpcReduction="10000"/>
          </a:bodyPr>
          <a:lstStyle/>
          <a:p>
            <a:pPr marL="0" indent="0">
              <a:buNone/>
            </a:pPr>
            <a:r>
              <a:rPr lang="en-CA" dirty="0" smtClean="0">
                <a:latin typeface="Cambria"/>
                <a:cs typeface="Cambria"/>
              </a:rPr>
              <a:t>        </a:t>
            </a:r>
            <a:r>
              <a:rPr lang="en-CA" b="1" dirty="0" smtClean="0">
                <a:latin typeface="Cambria"/>
                <a:cs typeface="Cambria"/>
              </a:rPr>
              <a:t>Reframing our thinking about behavior</a:t>
            </a:r>
            <a:endParaRPr lang="en-CA" b="1" dirty="0">
              <a:latin typeface="Cambria"/>
              <a:cs typeface="Cambria"/>
            </a:endParaRPr>
          </a:p>
        </p:txBody>
      </p:sp>
      <p:pic>
        <p:nvPicPr>
          <p:cNvPr id="5123" name="Picture 3" descr="C:\Users\ilona\Desktop\grumpy c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0232"/>
            <a:ext cx="1944215" cy="23952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3284984"/>
            <a:ext cx="5184576" cy="461665"/>
          </a:xfrm>
          <a:prstGeom prst="rect">
            <a:avLst/>
          </a:prstGeom>
          <a:noFill/>
        </p:spPr>
        <p:txBody>
          <a:bodyPr wrap="square" rtlCol="0">
            <a:spAutoFit/>
          </a:bodyPr>
          <a:lstStyle/>
          <a:p>
            <a:r>
              <a:rPr lang="en-CA" sz="2400" dirty="0" smtClean="0">
                <a:latin typeface="Cambria"/>
                <a:cs typeface="Cambria"/>
              </a:rPr>
              <a:t>Anxious about school</a:t>
            </a:r>
            <a:endParaRPr lang="en-CA" sz="2400" dirty="0">
              <a:latin typeface="Cambria"/>
              <a:cs typeface="Cambria"/>
            </a:endParaRPr>
          </a:p>
        </p:txBody>
      </p:sp>
      <p:sp>
        <p:nvSpPr>
          <p:cNvPr id="5" name="TextBox 4"/>
          <p:cNvSpPr txBox="1"/>
          <p:nvPr/>
        </p:nvSpPr>
        <p:spPr>
          <a:xfrm>
            <a:off x="2771800" y="4045714"/>
            <a:ext cx="3528392" cy="461665"/>
          </a:xfrm>
          <a:prstGeom prst="rect">
            <a:avLst/>
          </a:prstGeom>
          <a:noFill/>
        </p:spPr>
        <p:txBody>
          <a:bodyPr wrap="square" rtlCol="0">
            <a:spAutoFit/>
          </a:bodyPr>
          <a:lstStyle/>
          <a:p>
            <a:r>
              <a:rPr lang="en-CA" sz="2400" dirty="0" smtClean="0">
                <a:latin typeface="Cambria"/>
                <a:cs typeface="Cambria"/>
              </a:rPr>
              <a:t>Lack self confidence</a:t>
            </a:r>
            <a:endParaRPr lang="en-CA" sz="2400" dirty="0">
              <a:latin typeface="Cambria"/>
              <a:cs typeface="Cambria"/>
            </a:endParaRPr>
          </a:p>
        </p:txBody>
      </p:sp>
      <p:sp>
        <p:nvSpPr>
          <p:cNvPr id="6" name="TextBox 5"/>
          <p:cNvSpPr txBox="1"/>
          <p:nvPr/>
        </p:nvSpPr>
        <p:spPr>
          <a:xfrm>
            <a:off x="3995936" y="4797152"/>
            <a:ext cx="2592288" cy="461665"/>
          </a:xfrm>
          <a:prstGeom prst="rect">
            <a:avLst/>
          </a:prstGeom>
          <a:noFill/>
        </p:spPr>
        <p:txBody>
          <a:bodyPr wrap="square" rtlCol="0">
            <a:spAutoFit/>
          </a:bodyPr>
          <a:lstStyle/>
          <a:p>
            <a:r>
              <a:rPr lang="en-CA" sz="2400" dirty="0" smtClean="0">
                <a:latin typeface="Cambria"/>
                <a:cs typeface="Cambria"/>
              </a:rPr>
              <a:t>Defiant</a:t>
            </a:r>
            <a:endParaRPr lang="en-CA" sz="2400" dirty="0">
              <a:latin typeface="Cambria"/>
              <a:cs typeface="Cambria"/>
            </a:endParaRPr>
          </a:p>
        </p:txBody>
      </p:sp>
      <p:sp>
        <p:nvSpPr>
          <p:cNvPr id="7" name="TextBox 6"/>
          <p:cNvSpPr txBox="1"/>
          <p:nvPr/>
        </p:nvSpPr>
        <p:spPr>
          <a:xfrm>
            <a:off x="4688164" y="5428003"/>
            <a:ext cx="2016224" cy="461665"/>
          </a:xfrm>
          <a:prstGeom prst="rect">
            <a:avLst/>
          </a:prstGeom>
          <a:noFill/>
        </p:spPr>
        <p:txBody>
          <a:bodyPr wrap="square" rtlCol="0">
            <a:spAutoFit/>
          </a:bodyPr>
          <a:lstStyle/>
          <a:p>
            <a:r>
              <a:rPr lang="en-CA" sz="2400" dirty="0" smtClean="0">
                <a:latin typeface="Cambria"/>
                <a:cs typeface="Cambria"/>
              </a:rPr>
              <a:t>Avoidant</a:t>
            </a:r>
            <a:r>
              <a:rPr lang="en-CA" dirty="0" smtClean="0">
                <a:latin typeface="Cambria"/>
                <a:cs typeface="Cambria"/>
              </a:rPr>
              <a:t> </a:t>
            </a:r>
            <a:endParaRPr lang="en-CA" dirty="0">
              <a:latin typeface="Cambria"/>
              <a:cs typeface="Cambria"/>
            </a:endParaRPr>
          </a:p>
        </p:txBody>
      </p:sp>
      <p:sp>
        <p:nvSpPr>
          <p:cNvPr id="8" name="TextBox 7"/>
          <p:cNvSpPr txBox="1"/>
          <p:nvPr/>
        </p:nvSpPr>
        <p:spPr>
          <a:xfrm>
            <a:off x="5508104" y="5991671"/>
            <a:ext cx="3096344" cy="461665"/>
          </a:xfrm>
          <a:prstGeom prst="rect">
            <a:avLst/>
          </a:prstGeom>
          <a:noFill/>
        </p:spPr>
        <p:txBody>
          <a:bodyPr wrap="square" rtlCol="0">
            <a:spAutoFit/>
          </a:bodyPr>
          <a:lstStyle/>
          <a:p>
            <a:r>
              <a:rPr lang="en-CA" sz="2400" dirty="0" smtClean="0">
                <a:latin typeface="Cambria"/>
                <a:cs typeface="Cambria"/>
              </a:rPr>
              <a:t>Social challenges</a:t>
            </a:r>
            <a:endParaRPr lang="en-CA" sz="2400" dirty="0">
              <a:latin typeface="Cambria"/>
              <a:cs typeface="Cambria"/>
            </a:endParaRPr>
          </a:p>
        </p:txBody>
      </p:sp>
      <p:pic>
        <p:nvPicPr>
          <p:cNvPr id="5125" name="Picture 5" descr="C:\Users\ilona\Desktop\catching read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5" y="3190263"/>
            <a:ext cx="2016224" cy="25077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5536" y="4797152"/>
            <a:ext cx="2520280" cy="1569660"/>
          </a:xfrm>
          <a:prstGeom prst="rect">
            <a:avLst/>
          </a:prstGeom>
          <a:noFill/>
        </p:spPr>
        <p:txBody>
          <a:bodyPr wrap="square" rtlCol="0">
            <a:spAutoFit/>
          </a:bodyPr>
          <a:lstStyle/>
          <a:p>
            <a:r>
              <a:rPr lang="en-CA" sz="2400" dirty="0" smtClean="0">
                <a:solidFill>
                  <a:srgbClr val="FF0000"/>
                </a:solidFill>
                <a:latin typeface="Cambria"/>
                <a:cs typeface="Cambria"/>
              </a:rPr>
              <a:t>What is going on in the learning environment for these kids?</a:t>
            </a:r>
            <a:endParaRPr lang="en-CA" sz="2400" dirty="0">
              <a:solidFill>
                <a:srgbClr val="FF0000"/>
              </a:solidFill>
              <a:latin typeface="Cambria"/>
              <a:cs typeface="Cambria"/>
            </a:endParaRPr>
          </a:p>
        </p:txBody>
      </p:sp>
    </p:spTree>
    <p:extLst>
      <p:ext uri="{BB962C8B-B14F-4D97-AF65-F5344CB8AC3E}">
        <p14:creationId xmlns:p14="http://schemas.microsoft.com/office/powerpoint/2010/main" val="2233039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fade">
                                      <p:cBhvr>
                                        <p:cTn id="3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04800"/>
            <a:ext cx="9144000" cy="1066800"/>
          </a:xfrm>
          <a:solidFill>
            <a:srgbClr val="78A22F"/>
          </a:solidFill>
          <a:ln>
            <a:solidFill>
              <a:schemeClr val="folHlink"/>
            </a:solidFill>
            <a:miter lim="800000"/>
            <a:headEnd/>
            <a:tailEnd/>
          </a:ln>
        </p:spPr>
        <p:txBody>
          <a:bodyPr/>
          <a:lstStyle/>
          <a:p>
            <a:pPr eaLnBrk="1" hangingPunct="1">
              <a:lnSpc>
                <a:spcPct val="95000"/>
              </a:lnSpc>
            </a:pPr>
            <a:r>
              <a:rPr lang="en-US" altLang="en-US" sz="4800" smtClean="0">
                <a:latin typeface="Cambria"/>
                <a:cs typeface="Cambria"/>
              </a:rPr>
              <a:t>A Provincial Initiative...</a:t>
            </a:r>
          </a:p>
        </p:txBody>
      </p:sp>
      <p:sp>
        <p:nvSpPr>
          <p:cNvPr id="3075" name="Rectangle 3"/>
          <p:cNvSpPr>
            <a:spLocks noGrp="1" noChangeArrowheads="1"/>
          </p:cNvSpPr>
          <p:nvPr>
            <p:ph idx="1"/>
          </p:nvPr>
        </p:nvSpPr>
        <p:spPr>
          <a:xfrm>
            <a:off x="152400" y="1524000"/>
            <a:ext cx="8534400" cy="5105400"/>
          </a:xfrm>
        </p:spPr>
        <p:txBody>
          <a:bodyPr/>
          <a:lstStyle/>
          <a:p>
            <a:pPr marL="0" indent="0" algn="ctr" eaLnBrk="1" hangingPunct="1">
              <a:lnSpc>
                <a:spcPct val="95000"/>
              </a:lnSpc>
              <a:spcBef>
                <a:spcPct val="50000"/>
              </a:spcBef>
              <a:buFontTx/>
              <a:buNone/>
            </a:pPr>
            <a:r>
              <a:rPr lang="en-US" altLang="en-US" sz="2800" smtClean="0">
                <a:latin typeface="Cambria"/>
                <a:cs typeface="Cambria"/>
              </a:rPr>
              <a:t>Goal</a:t>
            </a:r>
            <a:r>
              <a:rPr lang="en-US" altLang="en-US" sz="2800" i="1" smtClean="0">
                <a:latin typeface="Cambria"/>
                <a:cs typeface="Cambria"/>
              </a:rPr>
              <a:t>: To increase the number of engaged, successful readers in our province</a:t>
            </a:r>
          </a:p>
        </p:txBody>
      </p:sp>
      <p:pic>
        <p:nvPicPr>
          <p:cNvPr id="3076" name="Picture 3" descr="sherpark73.JPG"/>
          <p:cNvPicPr>
            <a:picLocks noChangeAspect="1"/>
          </p:cNvPicPr>
          <p:nvPr/>
        </p:nvPicPr>
        <p:blipFill>
          <a:blip r:embed="rId3">
            <a:extLst>
              <a:ext uri="{28A0092B-C50C-407E-A947-70E740481C1C}">
                <a14:useLocalDpi xmlns:a14="http://schemas.microsoft.com/office/drawing/2010/main" val="0"/>
              </a:ext>
            </a:extLst>
          </a:blip>
          <a:srcRect l="11378" t="26871" r="7944" b="15967"/>
          <a:stretch>
            <a:fillRect/>
          </a:stretch>
        </p:blipFill>
        <p:spPr bwMode="auto">
          <a:xfrm>
            <a:off x="152400" y="2486025"/>
            <a:ext cx="88392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1537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244158"/>
            <a:ext cx="8131243" cy="1339850"/>
          </a:xfrm>
        </p:spPr>
        <p:txBody>
          <a:bodyPr>
            <a:normAutofit/>
          </a:bodyPr>
          <a:lstStyle/>
          <a:p>
            <a:r>
              <a:rPr lang="en-US" b="1" dirty="0" smtClean="0">
                <a:latin typeface="Cambria"/>
                <a:cs typeface="Cambria"/>
              </a:rPr>
              <a:t>Engaging the Literacy Learner</a:t>
            </a:r>
            <a:endParaRPr lang="en-US" b="1" dirty="0">
              <a:latin typeface="Cambria"/>
              <a:cs typeface="Cambria"/>
            </a:endParaRPr>
          </a:p>
        </p:txBody>
      </p:sp>
      <p:sp>
        <p:nvSpPr>
          <p:cNvPr id="3" name="Content Placeholder 2"/>
          <p:cNvSpPr>
            <a:spLocks noGrp="1"/>
          </p:cNvSpPr>
          <p:nvPr>
            <p:ph idx="1"/>
          </p:nvPr>
        </p:nvSpPr>
        <p:spPr>
          <a:xfrm>
            <a:off x="554736" y="1753712"/>
            <a:ext cx="8131244" cy="4699623"/>
          </a:xfrm>
        </p:spPr>
        <p:txBody>
          <a:bodyPr>
            <a:noAutofit/>
          </a:bodyPr>
          <a:lstStyle/>
          <a:p>
            <a:pPr marL="0" indent="0" algn="just">
              <a:buNone/>
            </a:pPr>
            <a:r>
              <a:rPr lang="en-US" dirty="0" smtClean="0">
                <a:latin typeface="Cambria"/>
                <a:cs typeface="Cambria"/>
              </a:rPr>
              <a:t>“Engagement is strongly related to reading achievement.” 	(Guthrie, 2001)</a:t>
            </a:r>
          </a:p>
          <a:p>
            <a:endParaRPr lang="en-US" sz="2800" dirty="0">
              <a:latin typeface="Cambria"/>
              <a:cs typeface="Cambria"/>
            </a:endParaRPr>
          </a:p>
          <a:p>
            <a:pPr marL="0" indent="0">
              <a:buNone/>
            </a:pPr>
            <a:endParaRPr lang="en-US" sz="2800" dirty="0" smtClean="0">
              <a:latin typeface="Cambria"/>
              <a:cs typeface="Cambria"/>
            </a:endParaRPr>
          </a:p>
          <a:p>
            <a:pPr marL="0" indent="0">
              <a:buNone/>
            </a:pPr>
            <a:endParaRPr lang="en-US" sz="2800" dirty="0">
              <a:latin typeface="Cambria"/>
              <a:cs typeface="Cambria"/>
            </a:endParaRPr>
          </a:p>
          <a:p>
            <a:pPr marL="0" indent="0">
              <a:buNone/>
            </a:pPr>
            <a:endParaRPr lang="en-US" sz="2800" dirty="0" smtClean="0">
              <a:latin typeface="Cambria"/>
              <a:cs typeface="Cambria"/>
            </a:endParaRPr>
          </a:p>
          <a:p>
            <a:endParaRPr lang="en-US" sz="2800" dirty="0" smtClean="0">
              <a:latin typeface="Cambria"/>
              <a:cs typeface="Cambria"/>
            </a:endParaRPr>
          </a:p>
          <a:p>
            <a:endParaRPr lang="en-US" sz="2800" dirty="0">
              <a:latin typeface="Cambria"/>
              <a:cs typeface="Cambria"/>
            </a:endParaRPr>
          </a:p>
        </p:txBody>
      </p:sp>
      <p:pic>
        <p:nvPicPr>
          <p:cNvPr id="5" name="Picture 4"/>
          <p:cNvPicPr>
            <a:picLocks noChangeAspect="1"/>
          </p:cNvPicPr>
          <p:nvPr/>
        </p:nvPicPr>
        <p:blipFill>
          <a:blip r:embed="rId3"/>
          <a:stretch>
            <a:fillRect/>
          </a:stretch>
        </p:blipFill>
        <p:spPr>
          <a:xfrm>
            <a:off x="2771800" y="3501008"/>
            <a:ext cx="4278222" cy="3062306"/>
          </a:xfrm>
          <a:prstGeom prst="rect">
            <a:avLst/>
          </a:prstGeom>
        </p:spPr>
      </p:pic>
      <p:pic>
        <p:nvPicPr>
          <p:cNvPr id="4098" name="Picture 2" descr="C:\Users\ilona\Desktop\reasearch say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42" y="5589240"/>
            <a:ext cx="100012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1889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normAutofit fontScale="90000"/>
          </a:bodyPr>
          <a:lstStyle/>
          <a:p>
            <a:r>
              <a:rPr lang="en-GB" b="1" dirty="0" smtClean="0">
                <a:latin typeface="Cambria"/>
                <a:cs typeface="Cambria"/>
              </a:rPr>
              <a:t>Instructional Contexts for Engagement</a:t>
            </a:r>
            <a:endParaRPr lang="en-GB" dirty="0">
              <a:latin typeface="Cambria"/>
              <a:cs typeface="Cambria"/>
            </a:endParaRPr>
          </a:p>
        </p:txBody>
      </p:sp>
      <p:sp>
        <p:nvSpPr>
          <p:cNvPr id="3" name="Content Placeholder 2"/>
          <p:cNvSpPr>
            <a:spLocks noGrp="1"/>
          </p:cNvSpPr>
          <p:nvPr>
            <p:ph idx="1"/>
          </p:nvPr>
        </p:nvSpPr>
        <p:spPr>
          <a:xfrm>
            <a:off x="542097" y="1870815"/>
            <a:ext cx="8129284" cy="4150473"/>
          </a:xfrm>
        </p:spPr>
        <p:txBody>
          <a:bodyPr>
            <a:normAutofit/>
          </a:bodyPr>
          <a:lstStyle/>
          <a:p>
            <a:pPr marL="514350" indent="-514350">
              <a:buFont typeface="+mj-lt"/>
              <a:buAutoNum type="arabicPeriod"/>
            </a:pPr>
            <a:r>
              <a:rPr lang="en-US" sz="2800" dirty="0" smtClean="0">
                <a:latin typeface="Cambria"/>
                <a:cs typeface="Cambria"/>
              </a:rPr>
              <a:t>Learning and Knowledge Goals</a:t>
            </a:r>
          </a:p>
          <a:p>
            <a:pPr marL="514350" indent="-514350">
              <a:buFont typeface="+mj-lt"/>
              <a:buAutoNum type="arabicPeriod"/>
            </a:pPr>
            <a:r>
              <a:rPr lang="en-US" sz="2800" dirty="0" smtClean="0">
                <a:latin typeface="Cambria"/>
                <a:cs typeface="Cambria"/>
              </a:rPr>
              <a:t>Real World Interaction</a:t>
            </a:r>
          </a:p>
          <a:p>
            <a:pPr marL="514350" indent="-514350">
              <a:buFont typeface="+mj-lt"/>
              <a:buAutoNum type="arabicPeriod"/>
            </a:pPr>
            <a:r>
              <a:rPr lang="en-US" sz="2800" dirty="0" smtClean="0">
                <a:latin typeface="Cambria"/>
                <a:cs typeface="Cambria"/>
              </a:rPr>
              <a:t>Autonomy Support - Choice</a:t>
            </a:r>
          </a:p>
          <a:p>
            <a:pPr marL="514350" indent="-514350">
              <a:buFont typeface="+mj-lt"/>
              <a:buAutoNum type="arabicPeriod"/>
            </a:pPr>
            <a:r>
              <a:rPr lang="en-US" sz="2800" dirty="0" smtClean="0">
                <a:latin typeface="Cambria"/>
                <a:cs typeface="Cambria"/>
              </a:rPr>
              <a:t>Interesting Texts</a:t>
            </a:r>
          </a:p>
          <a:p>
            <a:pPr marL="514350" indent="-514350">
              <a:buFont typeface="+mj-lt"/>
              <a:buAutoNum type="arabicPeriod"/>
            </a:pPr>
            <a:r>
              <a:rPr lang="en-US" sz="2800" dirty="0" smtClean="0">
                <a:latin typeface="Cambria"/>
                <a:cs typeface="Cambria"/>
              </a:rPr>
              <a:t>Strategy Instruction</a:t>
            </a:r>
          </a:p>
          <a:p>
            <a:pPr marL="514350" indent="-514350">
              <a:buFont typeface="+mj-lt"/>
              <a:buAutoNum type="arabicPeriod"/>
            </a:pPr>
            <a:r>
              <a:rPr lang="en-US" sz="2800" dirty="0" smtClean="0">
                <a:latin typeface="Cambria"/>
                <a:cs typeface="Cambria"/>
              </a:rPr>
              <a:t>Collaboration </a:t>
            </a:r>
          </a:p>
          <a:p>
            <a:pPr marL="514350" indent="-514350">
              <a:buFont typeface="+mj-lt"/>
              <a:buAutoNum type="arabicPeriod"/>
            </a:pPr>
            <a:r>
              <a:rPr lang="en-US" sz="2800" dirty="0" smtClean="0">
                <a:latin typeface="Cambria"/>
                <a:cs typeface="Cambria"/>
              </a:rPr>
              <a:t>Praise **</a:t>
            </a:r>
          </a:p>
          <a:p>
            <a:pPr marL="514350" indent="-514350">
              <a:buFont typeface="+mj-lt"/>
              <a:buAutoNum type="arabicPeriod"/>
            </a:pPr>
            <a:r>
              <a:rPr lang="en-US" sz="2800" dirty="0" smtClean="0">
                <a:latin typeface="Cambria"/>
                <a:cs typeface="Cambria"/>
              </a:rPr>
              <a:t>Evaluation **</a:t>
            </a:r>
          </a:p>
        </p:txBody>
      </p:sp>
      <p:pic>
        <p:nvPicPr>
          <p:cNvPr id="4" name="Picture 3"/>
          <p:cNvPicPr>
            <a:picLocks noChangeAspect="1"/>
          </p:cNvPicPr>
          <p:nvPr/>
        </p:nvPicPr>
        <p:blipFill>
          <a:blip r:embed="rId3"/>
          <a:stretch>
            <a:fillRect/>
          </a:stretch>
        </p:blipFill>
        <p:spPr>
          <a:xfrm>
            <a:off x="6518864" y="3666523"/>
            <a:ext cx="1828800" cy="2438400"/>
          </a:xfrm>
          <a:prstGeom prst="rect">
            <a:avLst/>
          </a:prstGeom>
        </p:spPr>
      </p:pic>
      <p:sp>
        <p:nvSpPr>
          <p:cNvPr id="5" name="TextBox 4"/>
          <p:cNvSpPr txBox="1"/>
          <p:nvPr/>
        </p:nvSpPr>
        <p:spPr>
          <a:xfrm>
            <a:off x="6562089" y="2963333"/>
            <a:ext cx="1683386" cy="369332"/>
          </a:xfrm>
          <a:prstGeom prst="rect">
            <a:avLst/>
          </a:prstGeom>
          <a:noFill/>
        </p:spPr>
        <p:txBody>
          <a:bodyPr wrap="none" rtlCol="0">
            <a:spAutoFit/>
          </a:bodyPr>
          <a:lstStyle/>
          <a:p>
            <a:r>
              <a:rPr lang="en-GB" dirty="0"/>
              <a:t>(Guthrie, 2001)</a:t>
            </a:r>
            <a:endParaRPr lang="en-US" dirty="0"/>
          </a:p>
        </p:txBody>
      </p:sp>
      <p:sp>
        <p:nvSpPr>
          <p:cNvPr id="6" name="TextBox 5"/>
          <p:cNvSpPr txBox="1"/>
          <p:nvPr/>
        </p:nvSpPr>
        <p:spPr>
          <a:xfrm>
            <a:off x="323528" y="6381328"/>
            <a:ext cx="8136904" cy="369332"/>
          </a:xfrm>
          <a:prstGeom prst="rect">
            <a:avLst/>
          </a:prstGeom>
          <a:noFill/>
        </p:spPr>
        <p:txBody>
          <a:bodyPr wrap="square" rtlCol="0">
            <a:spAutoFit/>
          </a:bodyPr>
          <a:lstStyle/>
          <a:p>
            <a:r>
              <a:rPr lang="en-CA" dirty="0" smtClean="0"/>
              <a:t>**Session #4 will dig deeper into more recent research on the effects of feedback</a:t>
            </a:r>
            <a:endParaRPr lang="en-CA" dirty="0"/>
          </a:p>
        </p:txBody>
      </p:sp>
      <p:pic>
        <p:nvPicPr>
          <p:cNvPr id="1026" name="Picture 2" descr="C:\Users\ilona\Desktop\reasearch say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9698" y="388519"/>
            <a:ext cx="841468" cy="96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762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p:spPr>
        <p:txBody>
          <a:bodyPr>
            <a:normAutofit fontScale="90000"/>
          </a:bodyPr>
          <a:lstStyle/>
          <a:p>
            <a:r>
              <a:rPr lang="en-CA" b="1" dirty="0" smtClean="0">
                <a:latin typeface="Cambria"/>
                <a:cs typeface="Cambria"/>
              </a:rPr>
              <a:t>The Engaged Reader</a:t>
            </a:r>
            <a:br>
              <a:rPr lang="en-CA" b="1" dirty="0" smtClean="0">
                <a:latin typeface="Cambria"/>
                <a:cs typeface="Cambria"/>
              </a:rPr>
            </a:br>
            <a:r>
              <a:rPr lang="en-CA" dirty="0" smtClean="0">
                <a:latin typeface="Cambria"/>
                <a:cs typeface="Cambria"/>
              </a:rPr>
              <a:t>What do we see?</a:t>
            </a:r>
            <a:endParaRPr lang="en-CA" dirty="0">
              <a:latin typeface="Cambria"/>
              <a:cs typeface="Cambria"/>
            </a:endParaRPr>
          </a:p>
        </p:txBody>
      </p:sp>
      <p:sp>
        <p:nvSpPr>
          <p:cNvPr id="3" name="Content Placeholder 2"/>
          <p:cNvSpPr>
            <a:spLocks noGrp="1"/>
          </p:cNvSpPr>
          <p:nvPr>
            <p:ph idx="1"/>
          </p:nvPr>
        </p:nvSpPr>
        <p:spPr>
          <a:xfrm>
            <a:off x="457200" y="2492897"/>
            <a:ext cx="8229600" cy="576064"/>
          </a:xfrm>
        </p:spPr>
        <p:txBody>
          <a:bodyPr>
            <a:normAutofit lnSpcReduction="10000"/>
          </a:bodyPr>
          <a:lstStyle/>
          <a:p>
            <a:pPr marL="0" indent="0">
              <a:buNone/>
            </a:pPr>
            <a:r>
              <a:rPr lang="en-CA" dirty="0" smtClean="0">
                <a:latin typeface="Cambria"/>
                <a:cs typeface="Cambria"/>
              </a:rPr>
              <a:t>        </a:t>
            </a:r>
            <a:r>
              <a:rPr lang="en-CA" b="1" dirty="0" smtClean="0">
                <a:latin typeface="Cambria"/>
                <a:cs typeface="Cambria"/>
              </a:rPr>
              <a:t>Reframing our thinking about behavior</a:t>
            </a:r>
            <a:endParaRPr lang="en-CA" b="1" dirty="0">
              <a:latin typeface="Cambria"/>
              <a:cs typeface="Cambria"/>
            </a:endParaRPr>
          </a:p>
        </p:txBody>
      </p:sp>
      <p:sp>
        <p:nvSpPr>
          <p:cNvPr id="4" name="TextBox 3"/>
          <p:cNvSpPr txBox="1"/>
          <p:nvPr/>
        </p:nvSpPr>
        <p:spPr>
          <a:xfrm>
            <a:off x="149594" y="3284982"/>
            <a:ext cx="5184576" cy="461665"/>
          </a:xfrm>
          <a:prstGeom prst="rect">
            <a:avLst/>
          </a:prstGeom>
          <a:noFill/>
        </p:spPr>
        <p:txBody>
          <a:bodyPr wrap="square" rtlCol="0">
            <a:spAutoFit/>
          </a:bodyPr>
          <a:lstStyle/>
          <a:p>
            <a:r>
              <a:rPr lang="en-CA" sz="2400" dirty="0" smtClean="0">
                <a:latin typeface="Cambria"/>
                <a:cs typeface="Cambria"/>
              </a:rPr>
              <a:t>Excited to learn – seeks challenges</a:t>
            </a:r>
            <a:endParaRPr lang="en-CA" sz="2400" dirty="0">
              <a:latin typeface="Cambria"/>
              <a:cs typeface="Cambria"/>
            </a:endParaRPr>
          </a:p>
        </p:txBody>
      </p:sp>
      <p:sp>
        <p:nvSpPr>
          <p:cNvPr id="5" name="TextBox 4"/>
          <p:cNvSpPr txBox="1"/>
          <p:nvPr/>
        </p:nvSpPr>
        <p:spPr>
          <a:xfrm>
            <a:off x="895828" y="3982468"/>
            <a:ext cx="4356484" cy="461665"/>
          </a:xfrm>
          <a:prstGeom prst="rect">
            <a:avLst/>
          </a:prstGeom>
          <a:noFill/>
        </p:spPr>
        <p:txBody>
          <a:bodyPr wrap="square" rtlCol="0">
            <a:spAutoFit/>
          </a:bodyPr>
          <a:lstStyle/>
          <a:p>
            <a:r>
              <a:rPr lang="en-CA" sz="2400" dirty="0" smtClean="0">
                <a:latin typeface="Cambria"/>
                <a:cs typeface="Cambria"/>
              </a:rPr>
              <a:t>Self confident – strategic </a:t>
            </a:r>
            <a:endParaRPr lang="en-CA" sz="2400" dirty="0">
              <a:latin typeface="Cambria"/>
              <a:cs typeface="Cambria"/>
            </a:endParaRPr>
          </a:p>
        </p:txBody>
      </p:sp>
      <p:sp>
        <p:nvSpPr>
          <p:cNvPr id="6" name="TextBox 5"/>
          <p:cNvSpPr txBox="1"/>
          <p:nvPr/>
        </p:nvSpPr>
        <p:spPr>
          <a:xfrm>
            <a:off x="1656826" y="4581128"/>
            <a:ext cx="4464496" cy="461665"/>
          </a:xfrm>
          <a:prstGeom prst="rect">
            <a:avLst/>
          </a:prstGeom>
          <a:noFill/>
        </p:spPr>
        <p:txBody>
          <a:bodyPr wrap="square" rtlCol="0">
            <a:spAutoFit/>
          </a:bodyPr>
          <a:lstStyle/>
          <a:p>
            <a:r>
              <a:rPr lang="en-CA" sz="2400" dirty="0" smtClean="0">
                <a:latin typeface="Cambria"/>
                <a:cs typeface="Cambria"/>
              </a:rPr>
              <a:t>Ask questions – seeks feedback</a:t>
            </a:r>
            <a:endParaRPr lang="en-CA" sz="2400" dirty="0">
              <a:latin typeface="Cambria"/>
              <a:cs typeface="Cambria"/>
            </a:endParaRPr>
          </a:p>
        </p:txBody>
      </p:sp>
      <p:sp>
        <p:nvSpPr>
          <p:cNvPr id="8" name="TextBox 7"/>
          <p:cNvSpPr txBox="1"/>
          <p:nvPr/>
        </p:nvSpPr>
        <p:spPr>
          <a:xfrm>
            <a:off x="3613622" y="5877272"/>
            <a:ext cx="5500460" cy="461665"/>
          </a:xfrm>
          <a:prstGeom prst="rect">
            <a:avLst/>
          </a:prstGeom>
          <a:noFill/>
        </p:spPr>
        <p:txBody>
          <a:bodyPr wrap="square" rtlCol="0">
            <a:spAutoFit/>
          </a:bodyPr>
          <a:lstStyle/>
          <a:p>
            <a:r>
              <a:rPr lang="en-CA" sz="2400" dirty="0" smtClean="0">
                <a:latin typeface="Cambria"/>
                <a:cs typeface="Cambria"/>
              </a:rPr>
              <a:t>Makes personal and social connections</a:t>
            </a:r>
            <a:endParaRPr lang="en-CA" sz="2400" dirty="0">
              <a:latin typeface="Cambria"/>
              <a:cs typeface="Cambria"/>
            </a:endParaRPr>
          </a:p>
        </p:txBody>
      </p:sp>
      <p:pic>
        <p:nvPicPr>
          <p:cNvPr id="5125" name="Picture 5" descr="C:\Users\ilona\Desktop\catching rea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5" y="3190263"/>
            <a:ext cx="2016224" cy="25077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74070" y="5227494"/>
            <a:ext cx="3518912" cy="461665"/>
          </a:xfrm>
          <a:prstGeom prst="rect">
            <a:avLst/>
          </a:prstGeom>
        </p:spPr>
        <p:txBody>
          <a:bodyPr wrap="none">
            <a:spAutoFit/>
          </a:bodyPr>
          <a:lstStyle/>
          <a:p>
            <a:r>
              <a:rPr lang="en-CA" sz="2400" dirty="0" smtClean="0">
                <a:solidFill>
                  <a:prstClr val="black"/>
                </a:solidFill>
                <a:latin typeface="Cambria"/>
                <a:cs typeface="Cambria"/>
              </a:rPr>
              <a:t>Curious - </a:t>
            </a:r>
            <a:r>
              <a:rPr lang="en-CA" sz="2400" dirty="0" smtClean="0">
                <a:latin typeface="Cambria"/>
                <a:cs typeface="Cambria"/>
              </a:rPr>
              <a:t>welcomes </a:t>
            </a:r>
            <a:r>
              <a:rPr lang="en-CA" sz="2400" dirty="0">
                <a:latin typeface="Cambria"/>
                <a:cs typeface="Cambria"/>
              </a:rPr>
              <a:t>error</a:t>
            </a:r>
            <a:r>
              <a:rPr lang="en-CA" sz="2400" dirty="0" smtClean="0">
                <a:solidFill>
                  <a:prstClr val="black"/>
                </a:solidFill>
                <a:latin typeface="Cambria"/>
                <a:cs typeface="Cambria"/>
              </a:rPr>
              <a:t> </a:t>
            </a:r>
            <a:endParaRPr lang="en-CA" sz="2400" dirty="0">
              <a:latin typeface="Cambria"/>
              <a:cs typeface="Cambria"/>
            </a:endParaRPr>
          </a:p>
        </p:txBody>
      </p:sp>
      <p:pic>
        <p:nvPicPr>
          <p:cNvPr id="12" name="Picture 2" descr="C:\Users\ilona\Desktop\session 4 stuff\SurprisedFace2601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87" y="260648"/>
            <a:ext cx="2294489" cy="20937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1287" y="5430355"/>
            <a:ext cx="1944216" cy="1200329"/>
          </a:xfrm>
          <a:prstGeom prst="rect">
            <a:avLst/>
          </a:prstGeom>
          <a:noFill/>
        </p:spPr>
        <p:txBody>
          <a:bodyPr wrap="square" rtlCol="0">
            <a:spAutoFit/>
          </a:bodyPr>
          <a:lstStyle/>
          <a:p>
            <a:r>
              <a:rPr lang="en-CA" dirty="0" smtClean="0">
                <a:solidFill>
                  <a:srgbClr val="FF0000"/>
                </a:solidFill>
                <a:latin typeface="Cambria"/>
                <a:cs typeface="Cambria"/>
              </a:rPr>
              <a:t>What is going in the learning environment for these kids?</a:t>
            </a:r>
            <a:endParaRPr lang="en-CA" dirty="0">
              <a:solidFill>
                <a:srgbClr val="FF0000"/>
              </a:solidFill>
              <a:latin typeface="Cambria"/>
              <a:cs typeface="Cambria"/>
            </a:endParaRPr>
          </a:p>
        </p:txBody>
      </p:sp>
    </p:spTree>
    <p:extLst>
      <p:ext uri="{BB962C8B-B14F-4D97-AF65-F5344CB8AC3E}">
        <p14:creationId xmlns:p14="http://schemas.microsoft.com/office/powerpoint/2010/main" val="2808404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latin typeface="Cambria"/>
              <a:cs typeface="Cambria"/>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51519" y="404662"/>
            <a:ext cx="8568951" cy="6342606"/>
          </a:xfrm>
        </p:spPr>
      </p:pic>
    </p:spTree>
    <p:extLst>
      <p:ext uri="{BB962C8B-B14F-4D97-AF65-F5344CB8AC3E}">
        <p14:creationId xmlns:p14="http://schemas.microsoft.com/office/powerpoint/2010/main" val="14129827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mbria"/>
                <a:cs typeface="Cambria"/>
              </a:rPr>
              <a:t>Group Conversation</a:t>
            </a:r>
            <a:endParaRPr lang="en-CA" b="1" dirty="0">
              <a:latin typeface="Cambria"/>
              <a:cs typeface="Cambria"/>
            </a:endParaRPr>
          </a:p>
        </p:txBody>
      </p:sp>
      <p:sp>
        <p:nvSpPr>
          <p:cNvPr id="3" name="Content Placeholder 2"/>
          <p:cNvSpPr>
            <a:spLocks noGrp="1"/>
          </p:cNvSpPr>
          <p:nvPr>
            <p:ph idx="1"/>
          </p:nvPr>
        </p:nvSpPr>
        <p:spPr/>
        <p:txBody>
          <a:bodyPr>
            <a:normAutofit lnSpcReduction="10000"/>
          </a:bodyPr>
          <a:lstStyle/>
          <a:p>
            <a:r>
              <a:rPr lang="en-CA" dirty="0" smtClean="0">
                <a:latin typeface="Cambria"/>
                <a:cs typeface="Cambria"/>
              </a:rPr>
              <a:t>Read and discuss the phrases at your table</a:t>
            </a:r>
          </a:p>
          <a:p>
            <a:endParaRPr lang="en-CA" dirty="0" smtClean="0">
              <a:latin typeface="Cambria"/>
              <a:cs typeface="Cambria"/>
            </a:endParaRPr>
          </a:p>
          <a:p>
            <a:r>
              <a:rPr lang="en-CA" dirty="0" smtClean="0">
                <a:latin typeface="Cambria"/>
                <a:cs typeface="Cambria"/>
              </a:rPr>
              <a:t>In what ways do you connect personally, professionally, collaboratively with these phrases?</a:t>
            </a:r>
          </a:p>
          <a:p>
            <a:endParaRPr lang="en-CA" dirty="0" smtClean="0">
              <a:latin typeface="Cambria"/>
              <a:cs typeface="Cambria"/>
            </a:endParaRPr>
          </a:p>
          <a:p>
            <a:r>
              <a:rPr lang="en-CA" dirty="0" smtClean="0">
                <a:latin typeface="Cambria"/>
                <a:cs typeface="Cambria"/>
              </a:rPr>
              <a:t>Find and discuss evidence of these phrases in your practice and in the learning environment of your school</a:t>
            </a:r>
          </a:p>
          <a:p>
            <a:endParaRPr lang="en-CA" dirty="0">
              <a:latin typeface="Cambria"/>
              <a:cs typeface="Cambria"/>
            </a:endParaRPr>
          </a:p>
        </p:txBody>
      </p:sp>
      <p:pic>
        <p:nvPicPr>
          <p:cNvPr id="4098" name="Picture 2" descr="C:\Users\ilona\Desktop\Collab Question 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71449"/>
            <a:ext cx="1676053" cy="135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70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lona\Desktop\FN Principles jpg.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547664" y="116632"/>
            <a:ext cx="5843732" cy="69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536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514600" y="1143000"/>
            <a:ext cx="3748496" cy="4525963"/>
          </a:xfrm>
        </p:spPr>
      </p:pic>
    </p:spTree>
    <p:extLst>
      <p:ext uri="{BB962C8B-B14F-4D97-AF65-F5344CB8AC3E}">
        <p14:creationId xmlns:p14="http://schemas.microsoft.com/office/powerpoint/2010/main" val="29104146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94" y="1268760"/>
            <a:ext cx="8030529" cy="4032448"/>
          </a:xfrm>
        </p:spPr>
      </p:pic>
    </p:spTree>
    <p:extLst>
      <p:ext uri="{BB962C8B-B14F-4D97-AF65-F5344CB8AC3E}">
        <p14:creationId xmlns:p14="http://schemas.microsoft.com/office/powerpoint/2010/main" val="14737806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73" y="1268760"/>
            <a:ext cx="8235281" cy="4176464"/>
          </a:xfrm>
          <a:prstGeom prst="rect">
            <a:avLst/>
          </a:prstGeom>
        </p:spPr>
      </p:pic>
    </p:spTree>
    <p:extLst>
      <p:ext uri="{BB962C8B-B14F-4D97-AF65-F5344CB8AC3E}">
        <p14:creationId xmlns:p14="http://schemas.microsoft.com/office/powerpoint/2010/main" val="7602784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629" y="1268760"/>
            <a:ext cx="8282141" cy="4176464"/>
          </a:xfrm>
        </p:spPr>
      </p:pic>
    </p:spTree>
    <p:extLst>
      <p:ext uri="{BB962C8B-B14F-4D97-AF65-F5344CB8AC3E}">
        <p14:creationId xmlns:p14="http://schemas.microsoft.com/office/powerpoint/2010/main" val="11529461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04800"/>
            <a:ext cx="9144000" cy="1066800"/>
          </a:xfrm>
          <a:solidFill>
            <a:srgbClr val="78A22F"/>
          </a:solidFill>
          <a:ln>
            <a:solidFill>
              <a:schemeClr val="folHlink"/>
            </a:solidFill>
            <a:miter lim="800000"/>
            <a:headEnd/>
            <a:tailEnd/>
          </a:ln>
        </p:spPr>
        <p:txBody>
          <a:bodyPr/>
          <a:lstStyle/>
          <a:p>
            <a:pPr eaLnBrk="1" hangingPunct="1">
              <a:lnSpc>
                <a:spcPct val="95000"/>
              </a:lnSpc>
            </a:pPr>
            <a:r>
              <a:rPr lang="en-US" altLang="en-US" sz="4800" smtClean="0">
                <a:latin typeface="Cambria"/>
                <a:cs typeface="Cambria"/>
              </a:rPr>
              <a:t>Snapshot of…</a:t>
            </a:r>
          </a:p>
        </p:txBody>
      </p:sp>
      <p:sp>
        <p:nvSpPr>
          <p:cNvPr id="4099" name="Rectangle 3"/>
          <p:cNvSpPr>
            <a:spLocks noGrp="1" noChangeArrowheads="1"/>
          </p:cNvSpPr>
          <p:nvPr>
            <p:ph idx="1"/>
          </p:nvPr>
        </p:nvSpPr>
        <p:spPr>
          <a:xfrm>
            <a:off x="152400" y="1524000"/>
            <a:ext cx="8534400" cy="5105400"/>
          </a:xfrm>
        </p:spPr>
        <p:txBody>
          <a:bodyPr/>
          <a:lstStyle/>
          <a:p>
            <a:pPr lvl="1">
              <a:buFont typeface="Arial" pitchFamily="34" charset="0"/>
              <a:buChar char="•"/>
            </a:pPr>
            <a:r>
              <a:rPr lang="en-CA" altLang="en-US" dirty="0">
                <a:latin typeface="Cambria"/>
                <a:cs typeface="Cambria"/>
              </a:rPr>
              <a:t>F</a:t>
            </a:r>
            <a:r>
              <a:rPr lang="en-CA" altLang="en-US" dirty="0" smtClean="0">
                <a:latin typeface="Cambria"/>
                <a:cs typeface="Cambria"/>
              </a:rPr>
              <a:t>ocus on one child</a:t>
            </a:r>
          </a:p>
          <a:p>
            <a:pPr lvl="1">
              <a:buFont typeface="Arial" pitchFamily="34" charset="0"/>
              <a:buChar char="•"/>
            </a:pPr>
            <a:endParaRPr lang="en-CA" altLang="en-US" dirty="0" smtClean="0">
              <a:latin typeface="Cambria"/>
              <a:cs typeface="Cambria"/>
            </a:endParaRPr>
          </a:p>
          <a:p>
            <a:pPr lvl="1">
              <a:buFont typeface="Arial" pitchFamily="34" charset="0"/>
              <a:buChar char="•"/>
            </a:pPr>
            <a:r>
              <a:rPr lang="en-CA" altLang="en-US" dirty="0" smtClean="0">
                <a:latin typeface="Cambria"/>
                <a:cs typeface="Cambria"/>
              </a:rPr>
              <a:t>Opportunity for teachers to collaborate </a:t>
            </a:r>
          </a:p>
          <a:p>
            <a:pPr lvl="1">
              <a:buFont typeface="Arial" pitchFamily="34" charset="0"/>
              <a:buChar char="•"/>
            </a:pPr>
            <a:endParaRPr lang="en-CA" altLang="en-US" dirty="0">
              <a:latin typeface="Cambria"/>
              <a:cs typeface="Cambria"/>
            </a:endParaRPr>
          </a:p>
          <a:p>
            <a:pPr lvl="1">
              <a:buFont typeface="Arial" pitchFamily="34" charset="0"/>
              <a:buChar char="•"/>
            </a:pPr>
            <a:r>
              <a:rPr lang="en-CA" altLang="en-US" dirty="0" smtClean="0">
                <a:latin typeface="Cambria"/>
                <a:cs typeface="Cambria"/>
              </a:rPr>
              <a:t>Teacher inquiry relevant to reading instruction </a:t>
            </a:r>
          </a:p>
          <a:p>
            <a:pPr marL="457200" lvl="1" indent="0">
              <a:buNone/>
            </a:pPr>
            <a:endParaRPr lang="en-CA" altLang="en-US" dirty="0" smtClean="0">
              <a:latin typeface="Cambria"/>
              <a:cs typeface="Cambria"/>
            </a:endParaRPr>
          </a:p>
          <a:p>
            <a:pPr lvl="1">
              <a:buFont typeface="Arial" pitchFamily="34" charset="0"/>
              <a:buChar char="•"/>
            </a:pPr>
            <a:r>
              <a:rPr lang="en-CA" altLang="en-US" dirty="0" smtClean="0">
                <a:latin typeface="Cambria"/>
                <a:cs typeface="Cambria"/>
              </a:rPr>
              <a:t>Collection of provincial data to inform practice</a:t>
            </a:r>
          </a:p>
          <a:p>
            <a:pPr lvl="1">
              <a:buFontTx/>
              <a:buNone/>
            </a:pPr>
            <a:endParaRPr lang="en-CA" altLang="en-US" dirty="0" smtClean="0">
              <a:latin typeface="Cambria"/>
              <a:cs typeface="Cambria"/>
            </a:endParaRPr>
          </a:p>
        </p:txBody>
      </p:sp>
      <p:pic>
        <p:nvPicPr>
          <p:cNvPr id="41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5791200"/>
            <a:ext cx="9144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76200"/>
            <a:ext cx="27543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3261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062" y="1124744"/>
            <a:ext cx="8317634" cy="4176464"/>
          </a:xfrm>
        </p:spPr>
      </p:pic>
    </p:spTree>
    <p:extLst>
      <p:ext uri="{BB962C8B-B14F-4D97-AF65-F5344CB8AC3E}">
        <p14:creationId xmlns:p14="http://schemas.microsoft.com/office/powerpoint/2010/main" val="2416477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620687"/>
            <a:ext cx="4985660" cy="646331"/>
          </a:xfrm>
          <a:prstGeom prst="rect">
            <a:avLst/>
          </a:prstGeom>
        </p:spPr>
        <p:txBody>
          <a:bodyPr wrap="none">
            <a:spAutoFit/>
          </a:bodyPr>
          <a:lstStyle/>
          <a:p>
            <a:r>
              <a:rPr lang="en-CA" sz="3600" b="1" dirty="0" smtClean="0">
                <a:latin typeface="Cambria"/>
                <a:cs typeface="Cambria"/>
              </a:rPr>
              <a:t>Brain and Body Break</a:t>
            </a:r>
            <a:endParaRPr lang="en-CA" sz="3600" dirty="0">
              <a:latin typeface="Cambria"/>
              <a:cs typeface="Cambria"/>
            </a:endParaRPr>
          </a:p>
        </p:txBody>
      </p:sp>
      <p:pic>
        <p:nvPicPr>
          <p:cNvPr id="10242" name="Picture 2" descr="https://pbs.twimg.com/media/B3-WEhbIYAA3T5f.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7018"/>
            <a:ext cx="7344816" cy="44329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7704" y="5938913"/>
            <a:ext cx="5760640" cy="646331"/>
          </a:xfrm>
          <a:prstGeom prst="rect">
            <a:avLst/>
          </a:prstGeom>
        </p:spPr>
        <p:txBody>
          <a:bodyPr wrap="square">
            <a:spAutoFit/>
          </a:bodyPr>
          <a:lstStyle/>
          <a:p>
            <a:r>
              <a:rPr lang="en-CA" dirty="0" smtClean="0">
                <a:hlinkClick r:id="rId4"/>
              </a:rPr>
              <a:t>https://www.youtube.com/watch?v=6xpcXobZF1k</a:t>
            </a:r>
            <a:endParaRPr lang="en-CA" dirty="0" smtClean="0"/>
          </a:p>
          <a:p>
            <a:endParaRPr lang="en-CA" dirty="0"/>
          </a:p>
        </p:txBody>
      </p:sp>
    </p:spTree>
    <p:extLst>
      <p:ext uri="{BB962C8B-B14F-4D97-AF65-F5344CB8AC3E}">
        <p14:creationId xmlns:p14="http://schemas.microsoft.com/office/powerpoint/2010/main" val="25333400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latin typeface="Cambria"/>
                <a:cs typeface="Cambria"/>
              </a:rPr>
              <a:t>Self-Regulated Learning</a:t>
            </a:r>
            <a:endParaRPr lang="en-CA" b="1" dirty="0">
              <a:latin typeface="Cambria"/>
              <a:cs typeface="Cambria"/>
            </a:endParaRPr>
          </a:p>
        </p:txBody>
      </p:sp>
      <p:sp>
        <p:nvSpPr>
          <p:cNvPr id="2" name="Content Placeholder 1"/>
          <p:cNvSpPr>
            <a:spLocks noGrp="1"/>
          </p:cNvSpPr>
          <p:nvPr>
            <p:ph idx="1"/>
          </p:nvPr>
        </p:nvSpPr>
        <p:spPr>
          <a:xfrm>
            <a:off x="1115616" y="1628801"/>
            <a:ext cx="7164784" cy="1512167"/>
          </a:xfrm>
        </p:spPr>
        <p:txBody>
          <a:bodyPr>
            <a:normAutofit fontScale="55000" lnSpcReduction="20000"/>
          </a:bodyPr>
          <a:lstStyle/>
          <a:p>
            <a:pPr marL="0" indent="0">
              <a:buNone/>
            </a:pPr>
            <a:r>
              <a:rPr lang="en-CA" sz="3600" dirty="0" smtClean="0">
                <a:latin typeface="Cambria"/>
                <a:cs typeface="Cambria"/>
              </a:rPr>
              <a:t>Self-Regulation – Brain research, sensory processing, emotional regulation, cognitive regulation, metacognitive strategies</a:t>
            </a:r>
          </a:p>
          <a:p>
            <a:endParaRPr lang="en-CA" sz="3600" dirty="0">
              <a:latin typeface="Cambria"/>
              <a:cs typeface="Cambria"/>
            </a:endParaRPr>
          </a:p>
          <a:p>
            <a:pPr marL="0" indent="0" algn="ctr">
              <a:buNone/>
            </a:pPr>
            <a:r>
              <a:rPr lang="en-CA" sz="3600" dirty="0" smtClean="0">
                <a:latin typeface="Cambria"/>
                <a:cs typeface="Cambria"/>
              </a:rPr>
              <a:t>UBC Debra Butler and Nancy Perry</a:t>
            </a:r>
            <a:endParaRPr lang="en-CA" sz="3600" b="1" dirty="0" smtClean="0">
              <a:latin typeface="Cambria"/>
              <a:cs typeface="Cambria"/>
            </a:endParaRPr>
          </a:p>
          <a:p>
            <a:pPr marL="0" indent="0">
              <a:buNone/>
            </a:pPr>
            <a:r>
              <a:rPr lang="en-CA" sz="3500" b="1" dirty="0">
                <a:latin typeface="Cambria"/>
                <a:cs typeface="Cambria"/>
              </a:rPr>
              <a:t> </a:t>
            </a:r>
            <a:r>
              <a:rPr lang="en-CA" sz="3500" b="1" dirty="0" smtClean="0">
                <a:latin typeface="Cambria"/>
                <a:cs typeface="Cambria"/>
              </a:rPr>
              <a:t>                     </a:t>
            </a:r>
          </a:p>
        </p:txBody>
      </p:sp>
      <p:sp>
        <p:nvSpPr>
          <p:cNvPr id="4" name="TextBox 3"/>
          <p:cNvSpPr txBox="1"/>
          <p:nvPr/>
        </p:nvSpPr>
        <p:spPr>
          <a:xfrm>
            <a:off x="1187624" y="6166401"/>
            <a:ext cx="6264696" cy="923330"/>
          </a:xfrm>
          <a:prstGeom prst="rect">
            <a:avLst/>
          </a:prstGeom>
          <a:noFill/>
        </p:spPr>
        <p:txBody>
          <a:bodyPr wrap="square" rtlCol="0">
            <a:spAutoFit/>
          </a:bodyPr>
          <a:lstStyle/>
          <a:p>
            <a:r>
              <a:rPr lang="en-CA" dirty="0">
                <a:hlinkClick r:id="rId3" invalidUrl="http:///"/>
              </a:rPr>
              <a:t>http://www.youtube.com/watch?v=ifkQ7SgSSQw</a:t>
            </a:r>
          </a:p>
          <a:p>
            <a:endParaRPr lang="en-CA" dirty="0"/>
          </a:p>
          <a:p>
            <a:endParaRPr lang="en-CA" dirty="0"/>
          </a:p>
        </p:txBody>
      </p:sp>
      <p:pic>
        <p:nvPicPr>
          <p:cNvPr id="6146" name="Picture 2" descr="C:\Users\ilona\Desktop\deb but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68" y="2431579"/>
            <a:ext cx="1509712" cy="1509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39752" y="3645024"/>
            <a:ext cx="5449676" cy="2246769"/>
          </a:xfrm>
          <a:prstGeom prst="rect">
            <a:avLst/>
          </a:prstGeom>
          <a:noFill/>
        </p:spPr>
        <p:txBody>
          <a:bodyPr wrap="square" rtlCol="0">
            <a:spAutoFit/>
          </a:bodyPr>
          <a:lstStyle/>
          <a:p>
            <a:r>
              <a:rPr lang="en-CA" sz="2800" b="1" dirty="0">
                <a:latin typeface="Cambria"/>
                <a:cs typeface="Cambria"/>
              </a:rPr>
              <a:t>Self Regulated Learners are:</a:t>
            </a:r>
          </a:p>
          <a:p>
            <a:r>
              <a:rPr lang="en-CA" sz="2800" dirty="0">
                <a:latin typeface="Cambria"/>
                <a:cs typeface="Cambria"/>
              </a:rPr>
              <a:t>a)  metacognitive</a:t>
            </a:r>
          </a:p>
          <a:p>
            <a:r>
              <a:rPr lang="en-CA" sz="2800" dirty="0">
                <a:latin typeface="Cambria"/>
                <a:cs typeface="Cambria"/>
              </a:rPr>
              <a:t>b)  d</a:t>
            </a:r>
            <a:r>
              <a:rPr lang="en-CA" sz="2800" dirty="0" smtClean="0">
                <a:latin typeface="Cambria"/>
                <a:cs typeface="Cambria"/>
              </a:rPr>
              <a:t>irect emotions </a:t>
            </a:r>
            <a:r>
              <a:rPr lang="en-CA" sz="2800" dirty="0">
                <a:latin typeface="Cambria"/>
                <a:cs typeface="Cambria"/>
              </a:rPr>
              <a:t>and behavior</a:t>
            </a:r>
          </a:p>
          <a:p>
            <a:r>
              <a:rPr lang="en-CA" sz="2800" dirty="0">
                <a:latin typeface="Cambria"/>
                <a:cs typeface="Cambria"/>
              </a:rPr>
              <a:t>c)  motivated for learning</a:t>
            </a:r>
          </a:p>
          <a:p>
            <a:r>
              <a:rPr lang="en-CA" sz="2800" dirty="0">
                <a:latin typeface="Cambria"/>
                <a:cs typeface="Cambria"/>
              </a:rPr>
              <a:t>d)  strategic</a:t>
            </a:r>
          </a:p>
        </p:txBody>
      </p:sp>
      <p:pic>
        <p:nvPicPr>
          <p:cNvPr id="6147" name="Picture 3" descr="C:\Users\ilona\Desktop\Nancy perr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2431579"/>
            <a:ext cx="1538312" cy="153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302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b="1" dirty="0" smtClean="0">
                <a:latin typeface="Cambria"/>
                <a:cs typeface="Cambria"/>
              </a:rPr>
              <a:t>Self Regulated Learning Occurs in Classrooms Where….</a:t>
            </a:r>
            <a:endParaRPr lang="en-CA" b="1" dirty="0">
              <a:latin typeface="Cambria"/>
              <a:cs typeface="Cambria"/>
            </a:endParaRPr>
          </a:p>
        </p:txBody>
      </p:sp>
      <p:sp>
        <p:nvSpPr>
          <p:cNvPr id="2" name="Content Placeholder 1"/>
          <p:cNvSpPr>
            <a:spLocks noGrp="1"/>
          </p:cNvSpPr>
          <p:nvPr>
            <p:ph idx="1"/>
          </p:nvPr>
        </p:nvSpPr>
        <p:spPr>
          <a:xfrm>
            <a:off x="323528" y="2204864"/>
            <a:ext cx="8712968" cy="4320479"/>
          </a:xfrm>
        </p:spPr>
        <p:txBody>
          <a:bodyPr>
            <a:normAutofit/>
          </a:bodyPr>
          <a:lstStyle/>
          <a:p>
            <a:pPr marL="0" indent="0">
              <a:buNone/>
            </a:pPr>
            <a:r>
              <a:rPr lang="en-CA" sz="2800" dirty="0" smtClean="0">
                <a:latin typeface="Cambria"/>
                <a:cs typeface="Cambria"/>
              </a:rPr>
              <a:t>a)  Students’ autonomy is supported</a:t>
            </a:r>
          </a:p>
          <a:p>
            <a:pPr marL="0" indent="0">
              <a:buNone/>
            </a:pPr>
            <a:r>
              <a:rPr lang="en-CA" sz="2800" dirty="0" smtClean="0">
                <a:latin typeface="Cambria"/>
                <a:cs typeface="Cambria"/>
              </a:rPr>
              <a:t>b)  Teachers provide strategic support</a:t>
            </a:r>
          </a:p>
          <a:p>
            <a:pPr marL="0" indent="0">
              <a:buNone/>
            </a:pPr>
            <a:r>
              <a:rPr lang="en-CA" sz="2800" dirty="0" smtClean="0">
                <a:latin typeface="Cambria"/>
                <a:cs typeface="Cambria"/>
              </a:rPr>
              <a:t>c)   Teachers engage in non-threatening evaluation  	practices</a:t>
            </a:r>
          </a:p>
          <a:p>
            <a:endParaRPr lang="en-CA" sz="2000" dirty="0">
              <a:latin typeface="Cambria"/>
              <a:cs typeface="Cambria"/>
            </a:endParaRPr>
          </a:p>
          <a:p>
            <a:pPr marL="0" indent="0">
              <a:buNone/>
            </a:pPr>
            <a:endParaRPr lang="en-CA" sz="2000" b="1" dirty="0" smtClean="0">
              <a:latin typeface="Cambria"/>
              <a:cs typeface="Cambria"/>
            </a:endParaRPr>
          </a:p>
          <a:p>
            <a:pPr marL="0" indent="0" algn="ctr">
              <a:buNone/>
            </a:pPr>
            <a:r>
              <a:rPr lang="en-CA" sz="2600" b="1" dirty="0" smtClean="0">
                <a:latin typeface="Cambria"/>
                <a:cs typeface="Cambria"/>
              </a:rPr>
              <a:t>Canadian Consortium for Self-Regulated Learning</a:t>
            </a:r>
          </a:p>
          <a:p>
            <a:pPr marL="0" indent="0" algn="ctr">
              <a:buNone/>
            </a:pPr>
            <a:r>
              <a:rPr lang="en-CA" sz="2600" dirty="0" smtClean="0">
                <a:latin typeface="Cambria"/>
                <a:cs typeface="Cambria"/>
                <a:hlinkClick r:id="rId3"/>
              </a:rPr>
              <a:t>http</a:t>
            </a:r>
            <a:r>
              <a:rPr lang="en-CA" sz="2600" dirty="0">
                <a:latin typeface="Cambria"/>
                <a:cs typeface="Cambria"/>
                <a:hlinkClick r:id="rId3"/>
              </a:rPr>
              <a:t>://srlcanada.ca</a:t>
            </a:r>
            <a:r>
              <a:rPr lang="en-CA" sz="2600" dirty="0" smtClean="0">
                <a:latin typeface="Cambria"/>
                <a:cs typeface="Cambria"/>
                <a:hlinkClick r:id="rId3"/>
              </a:rPr>
              <a:t>/</a:t>
            </a:r>
            <a:endParaRPr lang="en-CA" sz="2600" dirty="0" smtClean="0">
              <a:latin typeface="Cambria"/>
              <a:cs typeface="Cambria"/>
            </a:endParaRPr>
          </a:p>
          <a:p>
            <a:pPr marL="0" indent="0">
              <a:buNone/>
            </a:pPr>
            <a:endParaRPr lang="en-CA" dirty="0">
              <a:latin typeface="Cambria"/>
              <a:cs typeface="Cambria"/>
            </a:endParaRPr>
          </a:p>
        </p:txBody>
      </p:sp>
    </p:spTree>
    <p:extLst>
      <p:ext uri="{BB962C8B-B14F-4D97-AF65-F5344CB8AC3E}">
        <p14:creationId xmlns:p14="http://schemas.microsoft.com/office/powerpoint/2010/main" val="31015843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85" y="332656"/>
            <a:ext cx="6995120" cy="922114"/>
          </a:xfrm>
        </p:spPr>
        <p:txBody>
          <a:bodyPr/>
          <a:lstStyle/>
          <a:p>
            <a:r>
              <a:rPr lang="en-CA" b="1" dirty="0" smtClean="0">
                <a:latin typeface="Cambria"/>
                <a:cs typeface="Cambria"/>
              </a:rPr>
              <a:t>Self-Regulated Learning</a:t>
            </a:r>
            <a:endParaRPr lang="en-CA" b="1" dirty="0">
              <a:latin typeface="Cambria"/>
              <a:cs typeface="Cambria"/>
            </a:endParaRPr>
          </a:p>
        </p:txBody>
      </p:sp>
      <p:sp>
        <p:nvSpPr>
          <p:cNvPr id="3" name="Content Placeholder 2"/>
          <p:cNvSpPr>
            <a:spLocks noGrp="1"/>
          </p:cNvSpPr>
          <p:nvPr>
            <p:ph idx="1"/>
          </p:nvPr>
        </p:nvSpPr>
        <p:spPr>
          <a:xfrm>
            <a:off x="2627785" y="3417967"/>
            <a:ext cx="6059015" cy="2983418"/>
          </a:xfrm>
        </p:spPr>
        <p:txBody>
          <a:bodyPr>
            <a:normAutofit/>
          </a:bodyPr>
          <a:lstStyle/>
          <a:p>
            <a:pPr marL="0" indent="0" algn="ctr">
              <a:buNone/>
            </a:pPr>
            <a:r>
              <a:rPr lang="en-CA" sz="2400" b="1" dirty="0" smtClean="0">
                <a:latin typeface="Cambria"/>
                <a:cs typeface="Cambria"/>
              </a:rPr>
              <a:t>3-2-1 Bridge Strategy </a:t>
            </a:r>
            <a:endParaRPr lang="en-CA" sz="2400" dirty="0" smtClean="0">
              <a:latin typeface="Cambria"/>
              <a:cs typeface="Cambria"/>
            </a:endParaRPr>
          </a:p>
          <a:p>
            <a:r>
              <a:rPr lang="en-CA" sz="2400" dirty="0" smtClean="0">
                <a:latin typeface="Cambria"/>
                <a:cs typeface="Cambria"/>
              </a:rPr>
              <a:t>Write 3 words</a:t>
            </a:r>
          </a:p>
          <a:p>
            <a:r>
              <a:rPr lang="en-CA" sz="2400" dirty="0" smtClean="0">
                <a:latin typeface="Cambria"/>
                <a:cs typeface="Cambria"/>
              </a:rPr>
              <a:t>Write 2 questions about Self Regulation</a:t>
            </a:r>
          </a:p>
          <a:p>
            <a:r>
              <a:rPr lang="en-CA" sz="2400" dirty="0" smtClean="0">
                <a:latin typeface="Cambria"/>
                <a:cs typeface="Cambria"/>
              </a:rPr>
              <a:t>Write 1 metaphor or simile</a:t>
            </a:r>
          </a:p>
          <a:p>
            <a:pPr marL="0" indent="0">
              <a:buNone/>
            </a:pPr>
            <a:endParaRPr lang="en-CA" sz="2400" dirty="0" smtClean="0">
              <a:latin typeface="Cambria"/>
              <a:cs typeface="Cambria"/>
            </a:endParaRPr>
          </a:p>
          <a:p>
            <a:pPr marL="0" indent="0" algn="ctr">
              <a:buNone/>
            </a:pPr>
            <a:endParaRPr lang="en-CA" sz="2400" dirty="0" smtClean="0">
              <a:latin typeface="Cambria"/>
              <a:cs typeface="Cambria"/>
            </a:endParaRPr>
          </a:p>
        </p:txBody>
      </p:sp>
      <p:pic>
        <p:nvPicPr>
          <p:cNvPr id="7170" name="Picture 2" descr="C:\Users\ilona\Desktop\k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354" y="1098082"/>
            <a:ext cx="2237963"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ilona\Desktop\Making Thinking Visi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717032"/>
            <a:ext cx="2029371" cy="26843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2683583"/>
            <a:ext cx="7632848" cy="461665"/>
          </a:xfrm>
          <a:prstGeom prst="rect">
            <a:avLst/>
          </a:prstGeom>
          <a:noFill/>
        </p:spPr>
        <p:txBody>
          <a:bodyPr wrap="square" rtlCol="0">
            <a:spAutoFit/>
          </a:bodyPr>
          <a:lstStyle/>
          <a:p>
            <a:pPr algn="ctr"/>
            <a:r>
              <a:rPr lang="en-CA" sz="2400" dirty="0">
                <a:latin typeface="Cambria"/>
                <a:cs typeface="Cambria"/>
              </a:rPr>
              <a:t>A big topic with multiple </a:t>
            </a:r>
            <a:r>
              <a:rPr lang="en-CA" sz="2400" dirty="0" smtClean="0">
                <a:latin typeface="Cambria"/>
                <a:cs typeface="Cambria"/>
              </a:rPr>
              <a:t>entry points and perspectives.</a:t>
            </a:r>
            <a:endParaRPr lang="en-CA" sz="2400" dirty="0">
              <a:latin typeface="Cambria"/>
              <a:cs typeface="Cambria"/>
            </a:endParaRPr>
          </a:p>
        </p:txBody>
      </p:sp>
      <p:sp>
        <p:nvSpPr>
          <p:cNvPr id="5" name="TextBox 4"/>
          <p:cNvSpPr txBox="1"/>
          <p:nvPr/>
        </p:nvSpPr>
        <p:spPr>
          <a:xfrm>
            <a:off x="395537" y="6470205"/>
            <a:ext cx="4464496" cy="369332"/>
          </a:xfrm>
          <a:prstGeom prst="rect">
            <a:avLst/>
          </a:prstGeom>
          <a:noFill/>
        </p:spPr>
        <p:txBody>
          <a:bodyPr wrap="square" rtlCol="0">
            <a:spAutoFit/>
          </a:bodyPr>
          <a:lstStyle/>
          <a:p>
            <a:r>
              <a:rPr lang="en-CA" dirty="0" err="1" smtClean="0"/>
              <a:t>Ritchhart</a:t>
            </a:r>
            <a:r>
              <a:rPr lang="en-CA" dirty="0" smtClean="0"/>
              <a:t>, Church, Morrison  (2011)</a:t>
            </a:r>
            <a:endParaRPr lang="en-CA" dirty="0"/>
          </a:p>
        </p:txBody>
      </p:sp>
      <p:pic>
        <p:nvPicPr>
          <p:cNvPr id="4098" name="Picture 2" descr="C:\Users\ilona\Desktop\Collab Question Ma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834" y="6053945"/>
            <a:ext cx="862166" cy="69488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ilona\Desktop\Personal question mark r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3190129"/>
            <a:ext cx="598982" cy="59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726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rmAutofit fontScale="90000"/>
          </a:bodyPr>
          <a:lstStyle/>
          <a:p>
            <a:r>
              <a:rPr lang="en-CA" b="1" dirty="0" smtClean="0">
                <a:latin typeface="Cambria"/>
                <a:cs typeface="Cambria"/>
              </a:rPr>
              <a:t>UDL </a:t>
            </a:r>
            <a:br>
              <a:rPr lang="en-CA" b="1" dirty="0" smtClean="0">
                <a:latin typeface="Cambria"/>
                <a:cs typeface="Cambria"/>
              </a:rPr>
            </a:br>
            <a:r>
              <a:rPr lang="en-CA" b="1" dirty="0" smtClean="0">
                <a:latin typeface="Cambria"/>
                <a:cs typeface="Cambria"/>
              </a:rPr>
              <a:t>Universal Design for Learning </a:t>
            </a:r>
            <a:br>
              <a:rPr lang="en-CA" b="1" dirty="0" smtClean="0">
                <a:latin typeface="Cambria"/>
                <a:cs typeface="Cambria"/>
              </a:rPr>
            </a:br>
            <a:endParaRPr lang="en-CA" b="1" dirty="0">
              <a:latin typeface="Cambria"/>
              <a:cs typeface="Cambria"/>
            </a:endParaRPr>
          </a:p>
        </p:txBody>
      </p:sp>
      <p:sp>
        <p:nvSpPr>
          <p:cNvPr id="3" name="Content Placeholder 2"/>
          <p:cNvSpPr>
            <a:spLocks noGrp="1"/>
          </p:cNvSpPr>
          <p:nvPr>
            <p:ph idx="1"/>
          </p:nvPr>
        </p:nvSpPr>
        <p:spPr/>
        <p:txBody>
          <a:bodyPr/>
          <a:lstStyle/>
          <a:p>
            <a:pPr marL="0" indent="0">
              <a:buNone/>
            </a:pPr>
            <a:r>
              <a:rPr lang="en-US" i="1" dirty="0" smtClean="0">
                <a:latin typeface="Cambria"/>
                <a:cs typeface="Cambria"/>
              </a:rPr>
              <a:t>Planning for diversity from the beginning…</a:t>
            </a:r>
            <a:endParaRPr lang="en-US" i="1" dirty="0">
              <a:latin typeface="Cambria"/>
              <a:cs typeface="Cambria"/>
            </a:endParaRPr>
          </a:p>
        </p:txBody>
      </p:sp>
      <p:pic>
        <p:nvPicPr>
          <p:cNvPr id="5" name="Picture 4" descr="2b23028da72485e5aee1a81eb0e3ef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138" y="2348880"/>
            <a:ext cx="2855190" cy="4343276"/>
          </a:xfrm>
          <a:prstGeom prst="rect">
            <a:avLst/>
          </a:prstGeom>
        </p:spPr>
      </p:pic>
      <p:pic>
        <p:nvPicPr>
          <p:cNvPr id="8" name="Picture 7" descr="GEZE_UK_Ltd_Slimdrive_SL_automatic_sliding_door_system_6.jpg"/>
          <p:cNvPicPr>
            <a:picLocks noChangeAspect="1"/>
          </p:cNvPicPr>
          <p:nvPr/>
        </p:nvPicPr>
        <p:blipFill rotWithShape="1">
          <a:blip r:embed="rId4">
            <a:extLst>
              <a:ext uri="{28A0092B-C50C-407E-A947-70E740481C1C}">
                <a14:useLocalDpi xmlns:a14="http://schemas.microsoft.com/office/drawing/2010/main" val="0"/>
              </a:ext>
            </a:extLst>
          </a:blip>
          <a:srcRect t="10523" b="9089"/>
          <a:stretch/>
        </p:blipFill>
        <p:spPr>
          <a:xfrm>
            <a:off x="251520" y="2708920"/>
            <a:ext cx="5364688" cy="3567664"/>
          </a:xfrm>
          <a:prstGeom prst="rect">
            <a:avLst/>
          </a:prstGeom>
        </p:spPr>
      </p:pic>
    </p:spTree>
    <p:extLst>
      <p:ext uri="{BB962C8B-B14F-4D97-AF65-F5344CB8AC3E}">
        <p14:creationId xmlns:p14="http://schemas.microsoft.com/office/powerpoint/2010/main" val="40198567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a:cs typeface="Cambria"/>
              </a:rPr>
              <a:t>When Apply UDL to Education…</a:t>
            </a:r>
            <a:endParaRPr lang="en-CA" dirty="0">
              <a:latin typeface="Cambria"/>
              <a:cs typeface="Cambria"/>
            </a:endParaRPr>
          </a:p>
        </p:txBody>
      </p:sp>
      <p:sp>
        <p:nvSpPr>
          <p:cNvPr id="3" name="Content Placeholder 2"/>
          <p:cNvSpPr>
            <a:spLocks noGrp="1"/>
          </p:cNvSpPr>
          <p:nvPr>
            <p:ph idx="1"/>
          </p:nvPr>
        </p:nvSpPr>
        <p:spPr>
          <a:xfrm>
            <a:off x="467544" y="1124744"/>
            <a:ext cx="8229600" cy="4525963"/>
          </a:xfrm>
        </p:spPr>
        <p:txBody>
          <a:bodyPr/>
          <a:lstStyle/>
          <a:p>
            <a:pPr>
              <a:lnSpc>
                <a:spcPct val="250000"/>
              </a:lnSpc>
            </a:pPr>
            <a:r>
              <a:rPr lang="en-CA" dirty="0" smtClean="0">
                <a:latin typeface="Cambria"/>
                <a:cs typeface="Cambria"/>
              </a:rPr>
              <a:t>Multiple means of </a:t>
            </a:r>
            <a:r>
              <a:rPr lang="en-CA" b="1" dirty="0" smtClean="0">
                <a:solidFill>
                  <a:srgbClr val="FF0000"/>
                </a:solidFill>
                <a:latin typeface="Cambria"/>
                <a:cs typeface="Cambria"/>
              </a:rPr>
              <a:t>Representation</a:t>
            </a:r>
          </a:p>
          <a:p>
            <a:pPr>
              <a:lnSpc>
                <a:spcPct val="250000"/>
              </a:lnSpc>
            </a:pPr>
            <a:r>
              <a:rPr lang="en-CA" dirty="0" smtClean="0">
                <a:latin typeface="Cambria"/>
                <a:cs typeface="Cambria"/>
              </a:rPr>
              <a:t>Multiple means of </a:t>
            </a:r>
            <a:r>
              <a:rPr lang="en-CA" b="1" dirty="0" smtClean="0">
                <a:solidFill>
                  <a:srgbClr val="FF0000"/>
                </a:solidFill>
                <a:latin typeface="Cambria"/>
                <a:cs typeface="Cambria"/>
              </a:rPr>
              <a:t>Expression</a:t>
            </a:r>
          </a:p>
          <a:p>
            <a:pPr>
              <a:lnSpc>
                <a:spcPct val="250000"/>
              </a:lnSpc>
            </a:pPr>
            <a:r>
              <a:rPr lang="en-CA" dirty="0" smtClean="0">
                <a:latin typeface="Cambria"/>
                <a:cs typeface="Cambria"/>
              </a:rPr>
              <a:t>Multiple means of </a:t>
            </a:r>
            <a:r>
              <a:rPr lang="en-CA" b="1" dirty="0" smtClean="0">
                <a:solidFill>
                  <a:srgbClr val="FF0000"/>
                </a:solidFill>
                <a:latin typeface="Cambria"/>
                <a:cs typeface="Cambria"/>
              </a:rPr>
              <a:t>Engagement</a:t>
            </a:r>
            <a:endParaRPr lang="en-CA" b="1" dirty="0">
              <a:solidFill>
                <a:srgbClr val="FF0000"/>
              </a:solidFill>
              <a:latin typeface="Cambria"/>
              <a:cs typeface="Cambria"/>
            </a:endParaRPr>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616" y="1628800"/>
            <a:ext cx="1641513" cy="1634217"/>
          </a:xfrm>
          <a:prstGeom prst="rect">
            <a:avLst/>
          </a:prstGeom>
        </p:spPr>
      </p:pic>
      <p:pic>
        <p:nvPicPr>
          <p:cNvPr id="5" name="Picture 4" descr="RacpAWWRuobmX5g4.jpg"/>
          <p:cNvPicPr>
            <a:picLocks noChangeAspect="1"/>
          </p:cNvPicPr>
          <p:nvPr/>
        </p:nvPicPr>
        <p:blipFill rotWithShape="1">
          <a:blip r:embed="rId4" cstate="print">
            <a:extLst>
              <a:ext uri="{28A0092B-C50C-407E-A947-70E740481C1C}">
                <a14:useLocalDpi xmlns:a14="http://schemas.microsoft.com/office/drawing/2010/main" val="0"/>
              </a:ext>
            </a:extLst>
          </a:blip>
          <a:srcRect l="13810" t="-1839" r="12678" b="4333"/>
          <a:stretch/>
        </p:blipFill>
        <p:spPr>
          <a:xfrm>
            <a:off x="6660232" y="3212976"/>
            <a:ext cx="1544623" cy="1508832"/>
          </a:xfrm>
          <a:prstGeom prst="rect">
            <a:avLst/>
          </a:prstGeom>
        </p:spPr>
      </p:pic>
      <p:pic>
        <p:nvPicPr>
          <p:cNvPr id="7" name="Picture 6" descr="dsc0142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4966369"/>
            <a:ext cx="2483768" cy="1862826"/>
          </a:xfrm>
          <a:prstGeom prst="rect">
            <a:avLst/>
          </a:prstGeom>
        </p:spPr>
      </p:pic>
    </p:spTree>
    <p:extLst>
      <p:ext uri="{BB962C8B-B14F-4D97-AF65-F5344CB8AC3E}">
        <p14:creationId xmlns:p14="http://schemas.microsoft.com/office/powerpoint/2010/main" val="13314097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a:cs typeface="Cambria"/>
              </a:rPr>
              <a:t>Differentiating Learning…</a:t>
            </a:r>
            <a:endParaRPr lang="en-CA" dirty="0">
              <a:latin typeface="Cambria"/>
              <a:cs typeface="Cambria"/>
            </a:endParaRPr>
          </a:p>
        </p:txBody>
      </p:sp>
      <p:sp>
        <p:nvSpPr>
          <p:cNvPr id="3" name="Content Placeholder 2"/>
          <p:cNvSpPr>
            <a:spLocks noGrp="1"/>
          </p:cNvSpPr>
          <p:nvPr>
            <p:ph idx="1"/>
          </p:nvPr>
        </p:nvSpPr>
        <p:spPr>
          <a:xfrm>
            <a:off x="539552" y="3212976"/>
            <a:ext cx="8229600" cy="4525963"/>
          </a:xfrm>
        </p:spPr>
        <p:txBody>
          <a:bodyPr>
            <a:normAutofit/>
          </a:bodyPr>
          <a:lstStyle/>
          <a:p>
            <a:pPr>
              <a:lnSpc>
                <a:spcPct val="150000"/>
              </a:lnSpc>
            </a:pPr>
            <a:r>
              <a:rPr lang="en-CA" sz="2800" b="1" i="1" dirty="0" smtClean="0">
                <a:latin typeface="Cambria"/>
                <a:cs typeface="Cambria"/>
              </a:rPr>
              <a:t>Proactively</a:t>
            </a:r>
            <a:r>
              <a:rPr lang="en-CA" sz="2800" dirty="0" smtClean="0">
                <a:latin typeface="Cambria"/>
                <a:cs typeface="Cambria"/>
              </a:rPr>
              <a:t> adjusting teaching and learning methods to accommodate different learning needs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196752"/>
            <a:ext cx="2970213" cy="199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6218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a:bodyPr>
          <a:lstStyle/>
          <a:p>
            <a:r>
              <a:rPr lang="en-CA" b="1" dirty="0" smtClean="0">
                <a:latin typeface="Cambria"/>
                <a:cs typeface="Cambria"/>
              </a:rPr>
              <a:t>The Starting Point…</a:t>
            </a:r>
            <a:endParaRPr lang="en-CA" b="1" dirty="0">
              <a:latin typeface="Cambria"/>
              <a:cs typeface="Cambria"/>
            </a:endParaRPr>
          </a:p>
        </p:txBody>
      </p:sp>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844824"/>
            <a:ext cx="2324100" cy="3505200"/>
          </a:xfrm>
          <a:prstGeom prst="rect">
            <a:avLst/>
          </a:prstGeom>
        </p:spPr>
      </p:pic>
      <p:sp>
        <p:nvSpPr>
          <p:cNvPr id="11" name="TextBox 10"/>
          <p:cNvSpPr txBox="1"/>
          <p:nvPr/>
        </p:nvSpPr>
        <p:spPr>
          <a:xfrm>
            <a:off x="4355976" y="2132856"/>
            <a:ext cx="4104456" cy="1477328"/>
          </a:xfrm>
          <a:prstGeom prst="rect">
            <a:avLst/>
          </a:prstGeom>
          <a:noFill/>
        </p:spPr>
        <p:txBody>
          <a:bodyPr wrap="square" rtlCol="0">
            <a:spAutoFit/>
          </a:bodyPr>
          <a:lstStyle/>
          <a:p>
            <a:r>
              <a:rPr lang="en-US" i="1" dirty="0" smtClean="0">
                <a:latin typeface="Cambria"/>
                <a:cs typeface="Cambria"/>
              </a:rPr>
              <a:t>Differentiation is in </a:t>
            </a:r>
            <a:r>
              <a:rPr lang="en-US" i="1" u="sng" dirty="0" smtClean="0">
                <a:latin typeface="Cambria"/>
                <a:cs typeface="Cambria"/>
              </a:rPr>
              <a:t>how</a:t>
            </a:r>
            <a:r>
              <a:rPr lang="en-US" i="1" dirty="0" smtClean="0">
                <a:latin typeface="Cambria"/>
                <a:cs typeface="Cambria"/>
              </a:rPr>
              <a:t> students learn, not in </a:t>
            </a:r>
            <a:r>
              <a:rPr lang="en-US" i="1" u="sng" dirty="0" smtClean="0">
                <a:latin typeface="Cambria"/>
                <a:cs typeface="Cambria"/>
              </a:rPr>
              <a:t>what</a:t>
            </a:r>
            <a:r>
              <a:rPr lang="en-US" i="1" dirty="0" smtClean="0">
                <a:latin typeface="Cambria"/>
                <a:cs typeface="Cambria"/>
              </a:rPr>
              <a:t> they learn.  </a:t>
            </a:r>
          </a:p>
          <a:p>
            <a:pPr algn="r"/>
            <a:r>
              <a:rPr lang="en-US" dirty="0" smtClean="0">
                <a:latin typeface="Cambria"/>
                <a:cs typeface="Cambria"/>
              </a:rPr>
              <a:t>Karen Hume</a:t>
            </a:r>
          </a:p>
          <a:p>
            <a:pPr algn="r"/>
            <a:endParaRPr lang="en-US" dirty="0">
              <a:latin typeface="Cambria"/>
              <a:cs typeface="Cambria"/>
            </a:endParaRPr>
          </a:p>
          <a:p>
            <a:endParaRPr lang="en-US" dirty="0">
              <a:latin typeface="Cambria"/>
              <a:cs typeface="Cambria"/>
            </a:endParaRPr>
          </a:p>
        </p:txBody>
      </p:sp>
      <p:sp>
        <p:nvSpPr>
          <p:cNvPr id="12" name="TextBox 11"/>
          <p:cNvSpPr txBox="1"/>
          <p:nvPr/>
        </p:nvSpPr>
        <p:spPr>
          <a:xfrm>
            <a:off x="4355976" y="3789040"/>
            <a:ext cx="4464496" cy="923330"/>
          </a:xfrm>
          <a:prstGeom prst="rect">
            <a:avLst/>
          </a:prstGeom>
          <a:noFill/>
        </p:spPr>
        <p:txBody>
          <a:bodyPr wrap="square" rtlCol="0">
            <a:spAutoFit/>
          </a:bodyPr>
          <a:lstStyle/>
          <a:p>
            <a:r>
              <a:rPr lang="en-US" dirty="0">
                <a:latin typeface="Cambria"/>
                <a:cs typeface="Cambria"/>
              </a:rPr>
              <a:t>The starting point is the </a:t>
            </a:r>
            <a:r>
              <a:rPr lang="en-US" b="1" u="sng" dirty="0" smtClean="0">
                <a:latin typeface="Cambria"/>
                <a:cs typeface="Cambria"/>
              </a:rPr>
              <a:t>learning goal</a:t>
            </a:r>
            <a:r>
              <a:rPr lang="en-US" dirty="0">
                <a:latin typeface="Cambria"/>
                <a:cs typeface="Cambria"/>
              </a:rPr>
              <a:t>, </a:t>
            </a:r>
            <a:endParaRPr lang="en-US" dirty="0" smtClean="0">
              <a:latin typeface="Cambria"/>
              <a:cs typeface="Cambria"/>
            </a:endParaRPr>
          </a:p>
          <a:p>
            <a:r>
              <a:rPr lang="en-US" dirty="0" smtClean="0">
                <a:latin typeface="Cambria"/>
                <a:cs typeface="Cambria"/>
              </a:rPr>
              <a:t>not </a:t>
            </a:r>
            <a:r>
              <a:rPr lang="en-US" dirty="0">
                <a:latin typeface="Cambria"/>
                <a:cs typeface="Cambria"/>
              </a:rPr>
              <a:t>the activity.</a:t>
            </a:r>
          </a:p>
          <a:p>
            <a:endParaRPr lang="en-US" dirty="0"/>
          </a:p>
        </p:txBody>
      </p:sp>
    </p:spTree>
    <p:extLst>
      <p:ext uri="{BB962C8B-B14F-4D97-AF65-F5344CB8AC3E}">
        <p14:creationId xmlns:p14="http://schemas.microsoft.com/office/powerpoint/2010/main" val="11609521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mbria"/>
                <a:cs typeface="Cambria"/>
              </a:rPr>
              <a:t>Group Task</a:t>
            </a:r>
            <a:endParaRPr lang="en-CA" b="1" dirty="0">
              <a:latin typeface="Cambria"/>
              <a:cs typeface="Cambria"/>
            </a:endParaRPr>
          </a:p>
        </p:txBody>
      </p:sp>
      <p:sp>
        <p:nvSpPr>
          <p:cNvPr id="3" name="Content Placeholder 2"/>
          <p:cNvSpPr>
            <a:spLocks noGrp="1"/>
          </p:cNvSpPr>
          <p:nvPr>
            <p:ph idx="1"/>
          </p:nvPr>
        </p:nvSpPr>
        <p:spPr>
          <a:xfrm>
            <a:off x="457200" y="1600200"/>
            <a:ext cx="8291264" cy="4525963"/>
          </a:xfrm>
        </p:spPr>
        <p:txBody>
          <a:bodyPr>
            <a:normAutofit fontScale="92500"/>
          </a:bodyPr>
          <a:lstStyle/>
          <a:p>
            <a:pPr marL="0" indent="0">
              <a:buNone/>
            </a:pPr>
            <a:r>
              <a:rPr lang="en-CA" b="1" dirty="0" smtClean="0">
                <a:latin typeface="Cambria"/>
                <a:cs typeface="Cambria"/>
              </a:rPr>
              <a:t>Learning Goal: </a:t>
            </a:r>
            <a:r>
              <a:rPr lang="en-CA" dirty="0" smtClean="0">
                <a:latin typeface="Cambria"/>
                <a:cs typeface="Cambria"/>
              </a:rPr>
              <a:t>Demonstrate an understanding of the relationships </a:t>
            </a:r>
            <a:r>
              <a:rPr lang="en-CA" dirty="0" smtClean="0">
                <a:latin typeface="Cambria"/>
                <a:cs typeface="Cambria"/>
              </a:rPr>
              <a:t>between characters in a </a:t>
            </a:r>
            <a:r>
              <a:rPr lang="en-CA" dirty="0" smtClean="0">
                <a:latin typeface="Cambria"/>
                <a:cs typeface="Cambria"/>
              </a:rPr>
              <a:t>story</a:t>
            </a:r>
            <a:r>
              <a:rPr lang="en-CA" i="1" dirty="0" smtClean="0">
                <a:latin typeface="Cambria"/>
                <a:cs typeface="Cambria"/>
              </a:rPr>
              <a:t>.  </a:t>
            </a:r>
          </a:p>
          <a:p>
            <a:pPr marL="0" indent="0">
              <a:buNone/>
            </a:pPr>
            <a:r>
              <a:rPr lang="en-CA" b="1" dirty="0">
                <a:latin typeface="Cambria"/>
                <a:cs typeface="Cambria"/>
              </a:rPr>
              <a:t>A</a:t>
            </a:r>
            <a:r>
              <a:rPr lang="en-CA" b="1" dirty="0" smtClean="0">
                <a:latin typeface="Cambria"/>
                <a:cs typeface="Cambria"/>
              </a:rPr>
              <a:t>nchor task: </a:t>
            </a:r>
            <a:r>
              <a:rPr lang="en-CA" dirty="0" smtClean="0">
                <a:latin typeface="Cambria"/>
                <a:cs typeface="Cambria"/>
              </a:rPr>
              <a:t>???</a:t>
            </a:r>
          </a:p>
          <a:p>
            <a:pPr marL="0" indent="0">
              <a:buNone/>
            </a:pPr>
            <a:endParaRPr lang="en-CA" dirty="0">
              <a:latin typeface="Cambria"/>
              <a:cs typeface="Cambria"/>
            </a:endParaRPr>
          </a:p>
          <a:p>
            <a:r>
              <a:rPr lang="en-CA" dirty="0" smtClean="0">
                <a:latin typeface="Cambria"/>
                <a:cs typeface="Cambria"/>
              </a:rPr>
              <a:t>Take </a:t>
            </a:r>
            <a:r>
              <a:rPr lang="en-CA" dirty="0" smtClean="0">
                <a:latin typeface="Cambria"/>
                <a:cs typeface="Cambria"/>
              </a:rPr>
              <a:t>5 minutes with your table group to talk about how you would differentiate the </a:t>
            </a:r>
            <a:r>
              <a:rPr lang="en-CA" dirty="0" smtClean="0">
                <a:latin typeface="Cambria"/>
                <a:cs typeface="Cambria"/>
              </a:rPr>
              <a:t>anchor task </a:t>
            </a:r>
            <a:r>
              <a:rPr lang="en-CA" dirty="0" smtClean="0">
                <a:latin typeface="Cambria"/>
                <a:cs typeface="Cambria"/>
              </a:rPr>
              <a:t>based on student interests and/or abilities</a:t>
            </a:r>
          </a:p>
          <a:p>
            <a:r>
              <a:rPr lang="en-CA" dirty="0" smtClean="0">
                <a:latin typeface="Cambria"/>
                <a:cs typeface="Cambria"/>
              </a:rPr>
              <a:t>Use the </a:t>
            </a:r>
            <a:r>
              <a:rPr lang="en-CA" i="1" dirty="0" smtClean="0">
                <a:latin typeface="Cambria"/>
                <a:cs typeface="Cambria"/>
              </a:rPr>
              <a:t>Teaching to Diversity </a:t>
            </a:r>
            <a:r>
              <a:rPr lang="en-CA" smtClean="0">
                <a:latin typeface="Cambria"/>
                <a:cs typeface="Cambria"/>
              </a:rPr>
              <a:t>handout </a:t>
            </a:r>
            <a:endParaRPr lang="en-CA" dirty="0" smtClean="0">
              <a:latin typeface="Cambria"/>
              <a:cs typeface="Cambria"/>
            </a:endParaRPr>
          </a:p>
          <a:p>
            <a:endParaRPr lang="en-CA" dirty="0">
              <a:latin typeface="Cambria"/>
              <a:cs typeface="Cambria"/>
            </a:endParaRPr>
          </a:p>
        </p:txBody>
      </p:sp>
    </p:spTree>
    <p:extLst>
      <p:ext uri="{BB962C8B-B14F-4D97-AF65-F5344CB8AC3E}">
        <p14:creationId xmlns:p14="http://schemas.microsoft.com/office/powerpoint/2010/main" val="16783948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04800"/>
            <a:ext cx="9144000" cy="1066800"/>
          </a:xfrm>
          <a:solidFill>
            <a:srgbClr val="78A22F"/>
          </a:solidFill>
          <a:ln>
            <a:solidFill>
              <a:schemeClr val="folHlink"/>
            </a:solidFill>
            <a:miter lim="800000"/>
            <a:headEnd/>
            <a:tailEnd/>
          </a:ln>
        </p:spPr>
        <p:txBody>
          <a:bodyPr/>
          <a:lstStyle/>
          <a:p>
            <a:pPr eaLnBrk="1" hangingPunct="1">
              <a:lnSpc>
                <a:spcPct val="95000"/>
              </a:lnSpc>
            </a:pPr>
            <a:r>
              <a:rPr lang="en-US" altLang="en-US" sz="4800" b="1" smtClean="0">
                <a:latin typeface="Cambria"/>
                <a:cs typeface="Cambria"/>
              </a:rPr>
              <a:t>Year 1 and 2 of CR4YR</a:t>
            </a:r>
          </a:p>
        </p:txBody>
      </p:sp>
      <p:sp>
        <p:nvSpPr>
          <p:cNvPr id="6147" name="Rectangle 3"/>
          <p:cNvSpPr>
            <a:spLocks noGrp="1" noChangeArrowheads="1"/>
          </p:cNvSpPr>
          <p:nvPr>
            <p:ph idx="1"/>
          </p:nvPr>
        </p:nvSpPr>
        <p:spPr>
          <a:xfrm>
            <a:off x="152400" y="1447800"/>
            <a:ext cx="8686800" cy="5105400"/>
          </a:xfrm>
        </p:spPr>
        <p:txBody>
          <a:bodyPr/>
          <a:lstStyle/>
          <a:p>
            <a:pPr lvl="1">
              <a:buFont typeface="Arial" pitchFamily="34" charset="0"/>
              <a:buChar char="•"/>
            </a:pPr>
            <a:r>
              <a:rPr lang="en-CA" altLang="en-US" b="1" dirty="0" smtClean="0">
                <a:latin typeface="Cambria"/>
                <a:cs typeface="Cambria"/>
              </a:rPr>
              <a:t>Provincial Framework…</a:t>
            </a:r>
          </a:p>
          <a:p>
            <a:pPr marL="457200" lvl="1" indent="0">
              <a:buNone/>
            </a:pPr>
            <a:endParaRPr lang="en-CA" altLang="en-US" b="1" dirty="0" smtClean="0">
              <a:latin typeface="Cambria"/>
              <a:cs typeface="Cambria"/>
            </a:endParaRPr>
          </a:p>
          <a:p>
            <a:pPr lvl="2"/>
            <a:r>
              <a:rPr lang="en-CA" altLang="en-US" dirty="0" smtClean="0">
                <a:latin typeface="Cambria"/>
                <a:cs typeface="Cambria"/>
              </a:rPr>
              <a:t>Early Reading Facilitators &amp; Early Reading Advocates</a:t>
            </a:r>
          </a:p>
          <a:p>
            <a:pPr lvl="2"/>
            <a:endParaRPr lang="en-CA" altLang="en-US" dirty="0" smtClean="0">
              <a:latin typeface="Cambria"/>
              <a:cs typeface="Cambria"/>
            </a:endParaRPr>
          </a:p>
          <a:p>
            <a:pPr lvl="2"/>
            <a:r>
              <a:rPr lang="en-CA" altLang="en-US" dirty="0" smtClean="0">
                <a:latin typeface="Cambria"/>
                <a:cs typeface="Cambria"/>
              </a:rPr>
              <a:t>Teams from five schools selected</a:t>
            </a:r>
          </a:p>
          <a:p>
            <a:pPr lvl="2"/>
            <a:endParaRPr lang="en-CA" altLang="en-US" dirty="0" smtClean="0">
              <a:latin typeface="Cambria"/>
              <a:cs typeface="Cambria"/>
            </a:endParaRPr>
          </a:p>
          <a:p>
            <a:pPr lvl="2"/>
            <a:r>
              <a:rPr lang="en-CA" altLang="en-US" dirty="0" smtClean="0">
                <a:latin typeface="Cambria"/>
                <a:cs typeface="Cambria"/>
              </a:rPr>
              <a:t>Seven morning sessions throughout the year</a:t>
            </a:r>
          </a:p>
          <a:p>
            <a:pPr lvl="2"/>
            <a:endParaRPr lang="en-CA" altLang="en-US" dirty="0" smtClean="0">
              <a:latin typeface="Cambria"/>
              <a:cs typeface="Cambria"/>
            </a:endParaRPr>
          </a:p>
          <a:p>
            <a:pPr lvl="2"/>
            <a:r>
              <a:rPr lang="en-CA" altLang="en-US" dirty="0" smtClean="0">
                <a:latin typeface="Cambria"/>
                <a:cs typeface="Cambria"/>
              </a:rPr>
              <a:t>Data collected and submitted to the Ministry</a:t>
            </a:r>
          </a:p>
          <a:p>
            <a:pPr marL="457200" lvl="1" indent="0">
              <a:buNone/>
            </a:pPr>
            <a:endParaRPr lang="en-CA" altLang="en-US" dirty="0" smtClean="0">
              <a:latin typeface="Cambria"/>
              <a:cs typeface="Cambria"/>
            </a:endParaRPr>
          </a:p>
        </p:txBody>
      </p:sp>
    </p:spTree>
    <p:extLst>
      <p:ext uri="{BB962C8B-B14F-4D97-AF65-F5344CB8AC3E}">
        <p14:creationId xmlns:p14="http://schemas.microsoft.com/office/powerpoint/2010/main" val="16961125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736" y="404814"/>
            <a:ext cx="4586315" cy="63075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90453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196" y="256184"/>
            <a:ext cx="8229600" cy="1143000"/>
          </a:xfrm>
        </p:spPr>
        <p:txBody>
          <a:bodyPr/>
          <a:lstStyle/>
          <a:p>
            <a:r>
              <a:rPr lang="en-CA" b="1" dirty="0" smtClean="0">
                <a:latin typeface="Cambria"/>
                <a:cs typeface="Cambria"/>
              </a:rPr>
              <a:t>Fact or Myth?</a:t>
            </a:r>
            <a:endParaRPr lang="en-CA" b="1" dirty="0">
              <a:latin typeface="Cambria"/>
              <a:cs typeface="Cambria"/>
            </a:endParaRPr>
          </a:p>
        </p:txBody>
      </p:sp>
      <p:sp>
        <p:nvSpPr>
          <p:cNvPr id="2" name="Content Placeholder 1"/>
          <p:cNvSpPr>
            <a:spLocks noGrp="1"/>
          </p:cNvSpPr>
          <p:nvPr>
            <p:ph idx="1"/>
          </p:nvPr>
        </p:nvSpPr>
        <p:spPr>
          <a:xfrm>
            <a:off x="611560" y="1667545"/>
            <a:ext cx="6023012" cy="388639"/>
          </a:xfrm>
        </p:spPr>
        <p:txBody>
          <a:bodyPr>
            <a:normAutofit fontScale="62500" lnSpcReduction="20000"/>
          </a:bodyPr>
          <a:lstStyle/>
          <a:p>
            <a:pPr marL="0" indent="0">
              <a:buNone/>
            </a:pPr>
            <a:r>
              <a:rPr lang="en-CA" sz="2600" dirty="0" smtClean="0">
                <a:latin typeface="Cambria"/>
                <a:cs typeface="Cambria"/>
              </a:rPr>
              <a:t>1. Learning </a:t>
            </a:r>
            <a:r>
              <a:rPr lang="en-CA" sz="2600" dirty="0">
                <a:latin typeface="Cambria"/>
                <a:cs typeface="Cambria"/>
              </a:rPr>
              <a:t>to read, like learning to talk, is a natural process.</a:t>
            </a:r>
          </a:p>
        </p:txBody>
      </p:sp>
      <p:sp>
        <p:nvSpPr>
          <p:cNvPr id="4" name="TextBox 3"/>
          <p:cNvSpPr txBox="1"/>
          <p:nvPr/>
        </p:nvSpPr>
        <p:spPr>
          <a:xfrm>
            <a:off x="613165" y="2056184"/>
            <a:ext cx="5229580" cy="369332"/>
          </a:xfrm>
          <a:prstGeom prst="rect">
            <a:avLst/>
          </a:prstGeom>
          <a:noFill/>
        </p:spPr>
        <p:txBody>
          <a:bodyPr wrap="square" rtlCol="0">
            <a:spAutoFit/>
          </a:bodyPr>
          <a:lstStyle/>
          <a:p>
            <a:r>
              <a:rPr lang="en-CA" dirty="0" smtClean="0"/>
              <a:t>2. With </a:t>
            </a:r>
            <a:r>
              <a:rPr lang="en-CA" dirty="0"/>
              <a:t>time, all children will eventually learn to read.</a:t>
            </a:r>
          </a:p>
        </p:txBody>
      </p:sp>
      <p:sp>
        <p:nvSpPr>
          <p:cNvPr id="5" name="TextBox 4"/>
          <p:cNvSpPr txBox="1"/>
          <p:nvPr/>
        </p:nvSpPr>
        <p:spPr>
          <a:xfrm>
            <a:off x="611560" y="2466072"/>
            <a:ext cx="6881440" cy="369332"/>
          </a:xfrm>
          <a:prstGeom prst="rect">
            <a:avLst/>
          </a:prstGeom>
          <a:noFill/>
        </p:spPr>
        <p:txBody>
          <a:bodyPr wrap="square" rtlCol="0">
            <a:spAutoFit/>
          </a:bodyPr>
          <a:lstStyle/>
          <a:p>
            <a:r>
              <a:rPr lang="en-CA" dirty="0" smtClean="0"/>
              <a:t>3. Genetics </a:t>
            </a:r>
            <a:r>
              <a:rPr lang="en-CA" dirty="0"/>
              <a:t>rule: if the child has dyslexia, he or she cannot be helped.</a:t>
            </a:r>
          </a:p>
        </p:txBody>
      </p:sp>
      <p:pic>
        <p:nvPicPr>
          <p:cNvPr id="11266" name="Picture 2" descr="C:\Users\ilona\Desktop\Personal question mark 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0648"/>
            <a:ext cx="1138535" cy="113853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ilona\Desktop\Collab Question Ma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930" y="260648"/>
            <a:ext cx="1572541" cy="12674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560" y="2860804"/>
            <a:ext cx="6654370" cy="369332"/>
          </a:xfrm>
          <a:prstGeom prst="rect">
            <a:avLst/>
          </a:prstGeom>
          <a:noFill/>
        </p:spPr>
        <p:txBody>
          <a:bodyPr wrap="square" rtlCol="0">
            <a:spAutoFit/>
          </a:bodyPr>
          <a:lstStyle/>
          <a:p>
            <a:r>
              <a:rPr lang="en-CA" dirty="0" smtClean="0"/>
              <a:t>4. If </a:t>
            </a:r>
            <a:r>
              <a:rPr lang="en-CA" dirty="0"/>
              <a:t>you start at a disadvantage, you will never catch </a:t>
            </a:r>
            <a:r>
              <a:rPr lang="en-CA" dirty="0" smtClean="0"/>
              <a:t>up.</a:t>
            </a:r>
            <a:endParaRPr lang="en-CA" dirty="0"/>
          </a:p>
        </p:txBody>
      </p:sp>
      <p:sp>
        <p:nvSpPr>
          <p:cNvPr id="7" name="TextBox 6"/>
          <p:cNvSpPr txBox="1"/>
          <p:nvPr/>
        </p:nvSpPr>
        <p:spPr>
          <a:xfrm>
            <a:off x="611560" y="3296962"/>
            <a:ext cx="6408711" cy="369332"/>
          </a:xfrm>
          <a:prstGeom prst="rect">
            <a:avLst/>
          </a:prstGeom>
          <a:noFill/>
        </p:spPr>
        <p:txBody>
          <a:bodyPr wrap="square" rtlCol="0">
            <a:spAutoFit/>
          </a:bodyPr>
          <a:lstStyle/>
          <a:p>
            <a:r>
              <a:rPr lang="en-CA" dirty="0" smtClean="0"/>
              <a:t>5. After </a:t>
            </a:r>
            <a:r>
              <a:rPr lang="en-CA" dirty="0"/>
              <a:t>Grade 3, children are done learning how to read.</a:t>
            </a:r>
          </a:p>
        </p:txBody>
      </p:sp>
      <p:sp>
        <p:nvSpPr>
          <p:cNvPr id="8" name="TextBox 7"/>
          <p:cNvSpPr txBox="1"/>
          <p:nvPr/>
        </p:nvSpPr>
        <p:spPr>
          <a:xfrm>
            <a:off x="611561" y="3717521"/>
            <a:ext cx="6792539" cy="369332"/>
          </a:xfrm>
          <a:prstGeom prst="rect">
            <a:avLst/>
          </a:prstGeom>
          <a:noFill/>
        </p:spPr>
        <p:txBody>
          <a:bodyPr wrap="square" rtlCol="0">
            <a:spAutoFit/>
          </a:bodyPr>
          <a:lstStyle/>
          <a:p>
            <a:r>
              <a:rPr lang="en-CA" dirty="0" smtClean="0"/>
              <a:t>6. Children </a:t>
            </a:r>
            <a:r>
              <a:rPr lang="en-CA" dirty="0"/>
              <a:t>can learn to read by relying heavily on context cues.</a:t>
            </a:r>
          </a:p>
        </p:txBody>
      </p:sp>
      <p:sp>
        <p:nvSpPr>
          <p:cNvPr id="9" name="TextBox 8"/>
          <p:cNvSpPr txBox="1"/>
          <p:nvPr/>
        </p:nvSpPr>
        <p:spPr>
          <a:xfrm>
            <a:off x="611561" y="4086853"/>
            <a:ext cx="8226910" cy="369332"/>
          </a:xfrm>
          <a:prstGeom prst="rect">
            <a:avLst/>
          </a:prstGeom>
          <a:noFill/>
        </p:spPr>
        <p:txBody>
          <a:bodyPr wrap="square" rtlCol="0">
            <a:spAutoFit/>
          </a:bodyPr>
          <a:lstStyle/>
          <a:p>
            <a:r>
              <a:rPr lang="en-CA" dirty="0" smtClean="0"/>
              <a:t>7. Students </a:t>
            </a:r>
            <a:r>
              <a:rPr lang="en-CA" dirty="0"/>
              <a:t>can master reading comprehension if they just read, read, and read.</a:t>
            </a:r>
          </a:p>
        </p:txBody>
      </p:sp>
      <p:sp>
        <p:nvSpPr>
          <p:cNvPr id="10" name="TextBox 9"/>
          <p:cNvSpPr txBox="1"/>
          <p:nvPr/>
        </p:nvSpPr>
        <p:spPr>
          <a:xfrm>
            <a:off x="611561" y="4472109"/>
            <a:ext cx="8811839" cy="369332"/>
          </a:xfrm>
          <a:prstGeom prst="rect">
            <a:avLst/>
          </a:prstGeom>
          <a:noFill/>
        </p:spPr>
        <p:txBody>
          <a:bodyPr wrap="square" rtlCol="0">
            <a:spAutoFit/>
          </a:bodyPr>
          <a:lstStyle/>
          <a:p>
            <a:r>
              <a:rPr lang="en-CA" dirty="0" smtClean="0"/>
              <a:t>8. English </a:t>
            </a:r>
            <a:r>
              <a:rPr lang="en-CA" dirty="0"/>
              <a:t>has so many irregular spellings and inconsistencies that it is impossible </a:t>
            </a:r>
            <a:r>
              <a:rPr lang="en-CA" dirty="0" smtClean="0"/>
              <a:t>to teach</a:t>
            </a:r>
            <a:r>
              <a:rPr lang="en-CA" dirty="0"/>
              <a:t>.</a:t>
            </a:r>
          </a:p>
        </p:txBody>
      </p:sp>
      <p:sp>
        <p:nvSpPr>
          <p:cNvPr id="12" name="TextBox 11"/>
          <p:cNvSpPr txBox="1"/>
          <p:nvPr/>
        </p:nvSpPr>
        <p:spPr>
          <a:xfrm>
            <a:off x="566556" y="6104329"/>
            <a:ext cx="7938879" cy="553998"/>
          </a:xfrm>
          <a:prstGeom prst="rect">
            <a:avLst/>
          </a:prstGeom>
          <a:noFill/>
        </p:spPr>
        <p:txBody>
          <a:bodyPr wrap="square" rtlCol="0">
            <a:spAutoFit/>
          </a:bodyPr>
          <a:lstStyle/>
          <a:p>
            <a:r>
              <a:rPr lang="en-CA" sz="1200" dirty="0" smtClean="0"/>
              <a:t>From </a:t>
            </a:r>
            <a:r>
              <a:rPr lang="en-CA" sz="1200" i="1" dirty="0" smtClean="0"/>
              <a:t>Foundations of Literacy:  An Evidence-based Toolkit for the Effective Reading and Writing Teacher </a:t>
            </a:r>
            <a:r>
              <a:rPr lang="en-CA" sz="1200" dirty="0" smtClean="0"/>
              <a:t>(Canadian Language and Literacy Research Network, pp. 14</a:t>
            </a:r>
            <a:r>
              <a:rPr lang="en-CA" dirty="0"/>
              <a:t>	</a:t>
            </a:r>
          </a:p>
        </p:txBody>
      </p:sp>
    </p:spTree>
    <p:extLst>
      <p:ext uri="{BB962C8B-B14F-4D97-AF65-F5344CB8AC3E}">
        <p14:creationId xmlns:p14="http://schemas.microsoft.com/office/powerpoint/2010/main" val="1954474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mbria"/>
                <a:cs typeface="Cambria"/>
              </a:rPr>
              <a:t>Exploding  Reading Myths</a:t>
            </a:r>
            <a:endParaRPr lang="en-US" b="1" dirty="0">
              <a:latin typeface="Cambria"/>
              <a:cs typeface="Cambria"/>
            </a:endParaRPr>
          </a:p>
        </p:txBody>
      </p:sp>
      <p:sp>
        <p:nvSpPr>
          <p:cNvPr id="3" name="Content Placeholder 2"/>
          <p:cNvSpPr>
            <a:spLocks noGrp="1"/>
          </p:cNvSpPr>
          <p:nvPr>
            <p:ph idx="1"/>
          </p:nvPr>
        </p:nvSpPr>
        <p:spPr/>
        <p:txBody>
          <a:bodyPr/>
          <a:lstStyle/>
          <a:p>
            <a:r>
              <a:rPr lang="en-US" dirty="0" smtClean="0">
                <a:latin typeface="Cambria"/>
                <a:cs typeface="Cambria"/>
              </a:rPr>
              <a:t>Please work in a small group for this activity </a:t>
            </a:r>
          </a:p>
          <a:p>
            <a:r>
              <a:rPr lang="en-US" dirty="0" smtClean="0">
                <a:latin typeface="Cambria"/>
                <a:cs typeface="Cambria"/>
              </a:rPr>
              <a:t>Read the statements in “Exploding Reading Myths”</a:t>
            </a:r>
          </a:p>
          <a:p>
            <a:r>
              <a:rPr lang="en-US" dirty="0" smtClean="0">
                <a:latin typeface="Cambria"/>
                <a:cs typeface="Cambria"/>
              </a:rPr>
              <a:t>Discuss the reasons why you think each of the statements is a ‘myth’ and not a true statement. </a:t>
            </a:r>
          </a:p>
          <a:p>
            <a:r>
              <a:rPr lang="en-US" dirty="0" smtClean="0">
                <a:latin typeface="Cambria"/>
                <a:cs typeface="Cambria"/>
              </a:rPr>
              <a:t>Try to provide examples from your own classroom practice </a:t>
            </a:r>
          </a:p>
        </p:txBody>
      </p:sp>
    </p:spTree>
    <p:extLst>
      <p:ext uri="{BB962C8B-B14F-4D97-AF65-F5344CB8AC3E}">
        <p14:creationId xmlns:p14="http://schemas.microsoft.com/office/powerpoint/2010/main" val="24621543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latin typeface="Cambria"/>
                <a:cs typeface="Cambria"/>
              </a:rPr>
              <a:t>Revisit Learning Targets</a:t>
            </a:r>
            <a:endParaRPr lang="en-CA" b="1" dirty="0">
              <a:latin typeface="Cambria"/>
              <a:cs typeface="Cambria"/>
            </a:endParaRPr>
          </a:p>
        </p:txBody>
      </p:sp>
      <p:sp>
        <p:nvSpPr>
          <p:cNvPr id="2" name="Content Placeholder 1"/>
          <p:cNvSpPr>
            <a:spLocks noGrp="1"/>
          </p:cNvSpPr>
          <p:nvPr>
            <p:ph idx="1"/>
          </p:nvPr>
        </p:nvSpPr>
        <p:spPr>
          <a:xfrm>
            <a:off x="323528" y="1484784"/>
            <a:ext cx="8568952" cy="5256584"/>
          </a:xfrm>
        </p:spPr>
        <p:txBody>
          <a:bodyPr>
            <a:normAutofit/>
          </a:bodyPr>
          <a:lstStyle/>
          <a:p>
            <a:pPr marL="0" lvl="0" indent="0">
              <a:buNone/>
            </a:pPr>
            <a:r>
              <a:rPr lang="en-CA" sz="2000" dirty="0" smtClean="0">
                <a:latin typeface="Cambria"/>
                <a:cs typeface="Cambria"/>
              </a:rPr>
              <a:t>I will enhance my understanding of </a:t>
            </a:r>
            <a:r>
              <a:rPr lang="en-CA" sz="2000" b="1" dirty="0" smtClean="0">
                <a:latin typeface="Cambria"/>
                <a:cs typeface="Cambria"/>
              </a:rPr>
              <a:t>learner engagement </a:t>
            </a:r>
            <a:r>
              <a:rPr lang="en-CA" sz="2000" dirty="0" smtClean="0">
                <a:latin typeface="Cambria"/>
                <a:cs typeface="Cambria"/>
              </a:rPr>
              <a:t>and</a:t>
            </a:r>
            <a:r>
              <a:rPr lang="en-CA" sz="2000" b="1" dirty="0" smtClean="0">
                <a:latin typeface="Cambria"/>
                <a:cs typeface="Cambria"/>
              </a:rPr>
              <a:t> </a:t>
            </a:r>
            <a:r>
              <a:rPr lang="en-CA" sz="2000" dirty="0" smtClean="0">
                <a:latin typeface="Cambria"/>
                <a:cs typeface="Cambria"/>
              </a:rPr>
              <a:t>what is needed to support the growth of the</a:t>
            </a:r>
            <a:r>
              <a:rPr lang="en-CA" sz="2000" b="1" dirty="0" smtClean="0">
                <a:latin typeface="Cambria"/>
                <a:cs typeface="Cambria"/>
              </a:rPr>
              <a:t> self-regulated learner. </a:t>
            </a:r>
          </a:p>
          <a:p>
            <a:pPr marL="0" lvl="0" indent="0">
              <a:buNone/>
            </a:pPr>
            <a:r>
              <a:rPr lang="en-CA" sz="2000" b="1" dirty="0" smtClean="0">
                <a:latin typeface="Cambria"/>
                <a:cs typeface="Cambria"/>
              </a:rPr>
              <a:t>  </a:t>
            </a:r>
            <a:endParaRPr lang="en-CA" sz="2000" dirty="0" smtClean="0">
              <a:latin typeface="Cambria"/>
              <a:cs typeface="Cambria"/>
            </a:endParaRPr>
          </a:p>
          <a:p>
            <a:pPr marL="0" lvl="0" indent="0">
              <a:buNone/>
            </a:pPr>
            <a:r>
              <a:rPr lang="en-CA" sz="2000" dirty="0" smtClean="0">
                <a:latin typeface="Cambria"/>
                <a:cs typeface="Cambria"/>
              </a:rPr>
              <a:t>	I will </a:t>
            </a:r>
            <a:r>
              <a:rPr lang="en-CA" sz="2000" dirty="0">
                <a:latin typeface="Cambria"/>
                <a:cs typeface="Cambria"/>
              </a:rPr>
              <a:t> </a:t>
            </a:r>
            <a:r>
              <a:rPr lang="en-CA" sz="2000" dirty="0" smtClean="0">
                <a:latin typeface="Cambria"/>
                <a:cs typeface="Cambria"/>
              </a:rPr>
              <a:t>develop a beginning understanding of </a:t>
            </a:r>
            <a:r>
              <a:rPr lang="en-CA" sz="2000" b="1" dirty="0" smtClean="0">
                <a:latin typeface="Cambria"/>
                <a:cs typeface="Cambria"/>
              </a:rPr>
              <a:t>Aboriginal Principles of 	Learning</a:t>
            </a:r>
            <a:r>
              <a:rPr lang="en-CA" sz="2000" dirty="0" smtClean="0">
                <a:latin typeface="Cambria"/>
                <a:cs typeface="Cambria"/>
              </a:rPr>
              <a:t>.</a:t>
            </a:r>
          </a:p>
          <a:p>
            <a:pPr marL="0" lvl="0" indent="0">
              <a:buNone/>
            </a:pPr>
            <a:endParaRPr lang="en-CA" sz="2000" dirty="0" smtClean="0">
              <a:latin typeface="Cambria"/>
              <a:cs typeface="Cambria"/>
            </a:endParaRPr>
          </a:p>
          <a:p>
            <a:pPr marL="0" lvl="0" indent="0">
              <a:buNone/>
            </a:pPr>
            <a:r>
              <a:rPr lang="en-CA" sz="2000" dirty="0" smtClean="0">
                <a:latin typeface="Cambria"/>
                <a:cs typeface="Cambria"/>
              </a:rPr>
              <a:t>		I will </a:t>
            </a:r>
            <a:r>
              <a:rPr lang="en-CA" sz="2000" b="1" dirty="0" smtClean="0">
                <a:latin typeface="Cambria"/>
                <a:cs typeface="Cambria"/>
              </a:rPr>
              <a:t>offer and seek collegial support </a:t>
            </a:r>
            <a:r>
              <a:rPr lang="en-CA" sz="2000" dirty="0" smtClean="0">
                <a:latin typeface="Cambria"/>
                <a:cs typeface="Cambria"/>
              </a:rPr>
              <a:t>in the assessment and 			growth of my own practice.</a:t>
            </a:r>
          </a:p>
          <a:p>
            <a:pPr marL="0" lvl="0" indent="0">
              <a:buNone/>
            </a:pPr>
            <a:endParaRPr lang="en-CA" sz="2000" dirty="0" smtClean="0">
              <a:latin typeface="Cambria"/>
              <a:cs typeface="Cambria"/>
            </a:endParaRPr>
          </a:p>
          <a:p>
            <a:pPr marL="0" lvl="0" indent="0">
              <a:buNone/>
            </a:pPr>
            <a:r>
              <a:rPr lang="en-CA" sz="2000" dirty="0" smtClean="0">
                <a:latin typeface="Cambria"/>
                <a:cs typeface="Cambria"/>
              </a:rPr>
              <a:t>			Through the process of Inquiry, I will </a:t>
            </a:r>
            <a:r>
              <a:rPr lang="en-CA" sz="2000" b="1" dirty="0" smtClean="0">
                <a:latin typeface="Cambria"/>
                <a:cs typeface="Cambria"/>
              </a:rPr>
              <a:t>create a plan</a:t>
            </a:r>
            <a:r>
              <a:rPr lang="en-CA" sz="2000" dirty="0" smtClean="0">
                <a:latin typeface="Cambria"/>
                <a:cs typeface="Cambria"/>
              </a:rPr>
              <a:t> to 			incorporate a </a:t>
            </a:r>
            <a:r>
              <a:rPr lang="en-CA" sz="2000" b="1" dirty="0" smtClean="0">
                <a:latin typeface="Cambria"/>
                <a:cs typeface="Cambria"/>
              </a:rPr>
              <a:t>practice that is different </a:t>
            </a:r>
            <a:r>
              <a:rPr lang="en-CA" sz="2000" dirty="0" smtClean="0">
                <a:latin typeface="Cambria"/>
                <a:cs typeface="Cambria"/>
              </a:rPr>
              <a:t>to me so that I 			can better support one struggling reader.</a:t>
            </a:r>
          </a:p>
          <a:p>
            <a:pPr marL="0" lvl="0" indent="0">
              <a:buNone/>
            </a:pPr>
            <a:endParaRPr lang="en-CA" dirty="0" smtClean="0">
              <a:latin typeface="Cambria"/>
              <a:cs typeface="Cambria"/>
            </a:endParaRPr>
          </a:p>
          <a:p>
            <a:pPr marL="0" lvl="0" indent="0">
              <a:buNone/>
            </a:pPr>
            <a:r>
              <a:rPr lang="en-CA" sz="2000" dirty="0" smtClean="0">
                <a:latin typeface="Cambria"/>
                <a:cs typeface="Cambria"/>
              </a:rPr>
              <a:t>				I </a:t>
            </a:r>
            <a:r>
              <a:rPr lang="en-CA" sz="2000" dirty="0">
                <a:latin typeface="Cambria"/>
                <a:cs typeface="Cambria"/>
              </a:rPr>
              <a:t>will leave with a </a:t>
            </a:r>
            <a:r>
              <a:rPr lang="en-CA" sz="2000" b="1" dirty="0">
                <a:latin typeface="Cambria"/>
                <a:cs typeface="Cambria"/>
              </a:rPr>
              <a:t>question </a:t>
            </a:r>
            <a:r>
              <a:rPr lang="en-CA" sz="2000" dirty="0">
                <a:latin typeface="Cambria"/>
                <a:cs typeface="Cambria"/>
              </a:rPr>
              <a:t>to explore.</a:t>
            </a:r>
          </a:p>
          <a:p>
            <a:pPr marL="0" indent="0">
              <a:buNone/>
            </a:pPr>
            <a:endParaRPr lang="en-CA" dirty="0">
              <a:latin typeface="Cambria"/>
              <a:cs typeface="Cambria"/>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76249"/>
            <a:ext cx="1090017" cy="91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8819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latin typeface="Cambria"/>
                <a:cs typeface="Cambria"/>
              </a:rPr>
              <a:t>In Your Seat Door Prize</a:t>
            </a:r>
            <a:endParaRPr lang="en-CA" b="1" dirty="0">
              <a:latin typeface="Cambria"/>
              <a:cs typeface="Cambria"/>
            </a:endParaRPr>
          </a:p>
        </p:txBody>
      </p:sp>
      <p:sp>
        <p:nvSpPr>
          <p:cNvPr id="3" name="Content Placeholder 2"/>
          <p:cNvSpPr>
            <a:spLocks noGrp="1"/>
          </p:cNvSpPr>
          <p:nvPr>
            <p:ph idx="1"/>
          </p:nvPr>
        </p:nvSpPr>
        <p:spPr>
          <a:xfrm>
            <a:off x="2039124" y="1556792"/>
            <a:ext cx="4754366" cy="4133056"/>
          </a:xfrm>
        </p:spPr>
        <p:txBody>
          <a:bodyPr/>
          <a:lstStyle/>
          <a:p>
            <a:endParaRPr lang="en-CA" dirty="0"/>
          </a:p>
        </p:txBody>
      </p:sp>
      <p:pic>
        <p:nvPicPr>
          <p:cNvPr id="10242" name="Picture 2" descr="C:\Users\ilona\Desktop\door_pr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68759"/>
            <a:ext cx="4754366" cy="4320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8583" y="6165304"/>
            <a:ext cx="5904656" cy="369332"/>
          </a:xfrm>
          <a:prstGeom prst="rect">
            <a:avLst/>
          </a:prstGeom>
          <a:noFill/>
        </p:spPr>
        <p:txBody>
          <a:bodyPr wrap="square" rtlCol="0">
            <a:spAutoFit/>
          </a:bodyPr>
          <a:lstStyle/>
          <a:p>
            <a:pPr algn="ctr"/>
            <a:r>
              <a:rPr lang="en-CA" b="1" dirty="0" smtClean="0"/>
              <a:t>Thank you from your CR4YR colleagues</a:t>
            </a:r>
            <a:endParaRPr lang="en-CA" b="1" dirty="0"/>
          </a:p>
        </p:txBody>
      </p:sp>
    </p:spTree>
    <p:extLst>
      <p:ext uri="{BB962C8B-B14F-4D97-AF65-F5344CB8AC3E}">
        <p14:creationId xmlns:p14="http://schemas.microsoft.com/office/powerpoint/2010/main" val="30203978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04800"/>
            <a:ext cx="9144000" cy="1066800"/>
          </a:xfrm>
          <a:solidFill>
            <a:srgbClr val="78A22F"/>
          </a:solidFill>
          <a:ln>
            <a:solidFill>
              <a:schemeClr val="folHlink"/>
            </a:solidFill>
            <a:miter lim="800000"/>
            <a:headEnd/>
            <a:tailEnd/>
          </a:ln>
        </p:spPr>
        <p:txBody>
          <a:bodyPr/>
          <a:lstStyle/>
          <a:p>
            <a:pPr marL="342900" indent="-342900"/>
            <a:r>
              <a:rPr lang="en-CA" altLang="en-US" b="1" smtClean="0">
                <a:latin typeface="Cambria"/>
                <a:cs typeface="Cambria"/>
              </a:rPr>
              <a:t>Feedback from Year 1 &amp; 2 </a:t>
            </a:r>
          </a:p>
        </p:txBody>
      </p:sp>
      <p:sp>
        <p:nvSpPr>
          <p:cNvPr id="7171" name="Rectangle 3"/>
          <p:cNvSpPr>
            <a:spLocks noGrp="1" noChangeArrowheads="1"/>
          </p:cNvSpPr>
          <p:nvPr>
            <p:ph idx="1"/>
          </p:nvPr>
        </p:nvSpPr>
        <p:spPr>
          <a:xfrm>
            <a:off x="152400" y="1600200"/>
            <a:ext cx="8686800" cy="5105400"/>
          </a:xfrm>
        </p:spPr>
        <p:txBody>
          <a:bodyPr/>
          <a:lstStyle/>
          <a:p>
            <a:pPr lvl="2"/>
            <a:r>
              <a:rPr lang="en-CA" altLang="en-US" dirty="0" smtClean="0">
                <a:latin typeface="Cambria"/>
                <a:cs typeface="Cambria"/>
              </a:rPr>
              <a:t>Continued focus on:</a:t>
            </a:r>
          </a:p>
          <a:p>
            <a:pPr lvl="3">
              <a:buFont typeface="Arial" pitchFamily="34" charset="0"/>
              <a:buChar char="•"/>
            </a:pPr>
            <a:r>
              <a:rPr lang="en-CA" altLang="en-US" dirty="0" smtClean="0">
                <a:latin typeface="Cambria"/>
                <a:cs typeface="Cambria"/>
              </a:rPr>
              <a:t>Teacher Inquiry</a:t>
            </a:r>
          </a:p>
          <a:p>
            <a:pPr lvl="3">
              <a:buFont typeface="Arial" pitchFamily="34" charset="0"/>
              <a:buChar char="•"/>
            </a:pPr>
            <a:r>
              <a:rPr lang="en-CA" altLang="en-US" dirty="0" smtClean="0">
                <a:latin typeface="Cambria"/>
                <a:cs typeface="Cambria"/>
              </a:rPr>
              <a:t>Self- Regulation</a:t>
            </a:r>
          </a:p>
          <a:p>
            <a:pPr lvl="3">
              <a:buFont typeface="Arial" pitchFamily="34" charset="0"/>
              <a:buChar char="•"/>
            </a:pPr>
            <a:r>
              <a:rPr lang="en-CA" altLang="en-US" dirty="0" smtClean="0">
                <a:latin typeface="Cambria"/>
                <a:cs typeface="Cambria"/>
              </a:rPr>
              <a:t>Aboriginal Worldviews and Indigenizing the Curriculum</a:t>
            </a:r>
          </a:p>
          <a:p>
            <a:pPr lvl="3">
              <a:buFont typeface="Arial" pitchFamily="34" charset="0"/>
              <a:buChar char="•"/>
            </a:pPr>
            <a:r>
              <a:rPr lang="en-CA" altLang="en-US" dirty="0" smtClean="0">
                <a:latin typeface="Cambria"/>
                <a:cs typeface="Cambria"/>
              </a:rPr>
              <a:t>Best practices for Reading Instruction </a:t>
            </a:r>
          </a:p>
          <a:p>
            <a:pPr lvl="2"/>
            <a:r>
              <a:rPr lang="en-CA" altLang="en-US" dirty="0" smtClean="0">
                <a:latin typeface="Cambria"/>
                <a:cs typeface="Cambria"/>
              </a:rPr>
              <a:t>Less reflection &amp; more “substance” - strategies for instruction &amp; assessment </a:t>
            </a:r>
          </a:p>
          <a:p>
            <a:pPr lvl="2"/>
            <a:r>
              <a:rPr lang="en-CA" altLang="en-US" dirty="0">
                <a:latin typeface="Cambria"/>
                <a:cs typeface="Cambria"/>
              </a:rPr>
              <a:t>M</a:t>
            </a:r>
            <a:r>
              <a:rPr lang="en-CA" altLang="en-US" dirty="0" smtClean="0">
                <a:latin typeface="Cambria"/>
                <a:cs typeface="Cambria"/>
              </a:rPr>
              <a:t>ore teachers to participate </a:t>
            </a:r>
          </a:p>
          <a:p>
            <a:pPr lvl="2"/>
            <a:r>
              <a:rPr lang="en-CA" altLang="en-US" dirty="0" smtClean="0">
                <a:latin typeface="Cambria"/>
                <a:cs typeface="Cambria"/>
              </a:rPr>
              <a:t>Fewer sessions </a:t>
            </a:r>
          </a:p>
          <a:p>
            <a:pPr lvl="2"/>
            <a:r>
              <a:rPr lang="en-CA" altLang="en-US" dirty="0" smtClean="0">
                <a:latin typeface="Cambria"/>
                <a:cs typeface="Cambria"/>
              </a:rPr>
              <a:t>Evidence-based practices for instruction, assessment &amp; intervention for struggling readers</a:t>
            </a:r>
          </a:p>
        </p:txBody>
      </p:sp>
      <p:pic>
        <p:nvPicPr>
          <p:cNvPr id="3" name="Picture 2"/>
          <p:cNvPicPr>
            <a:picLocks noChangeAspect="1"/>
          </p:cNvPicPr>
          <p:nvPr/>
        </p:nvPicPr>
        <p:blipFill>
          <a:blip r:embed="rId3"/>
          <a:stretch>
            <a:fillRect/>
          </a:stretch>
        </p:blipFill>
        <p:spPr>
          <a:xfrm>
            <a:off x="4283968" y="1484784"/>
            <a:ext cx="2106459" cy="1361538"/>
          </a:xfrm>
          <a:prstGeom prst="rect">
            <a:avLst/>
          </a:prstGeom>
        </p:spPr>
      </p:pic>
      <p:pic>
        <p:nvPicPr>
          <p:cNvPr id="4" name="Picture 3"/>
          <p:cNvPicPr>
            <a:picLocks noChangeAspect="1"/>
          </p:cNvPicPr>
          <p:nvPr/>
        </p:nvPicPr>
        <p:blipFill>
          <a:blip r:embed="rId4"/>
          <a:stretch>
            <a:fillRect/>
          </a:stretch>
        </p:blipFill>
        <p:spPr>
          <a:xfrm>
            <a:off x="6444208" y="1484784"/>
            <a:ext cx="1584176" cy="1341269"/>
          </a:xfrm>
          <a:prstGeom prst="rect">
            <a:avLst/>
          </a:prstGeom>
        </p:spPr>
      </p:pic>
      <p:pic>
        <p:nvPicPr>
          <p:cNvPr id="5" name="Picture 4"/>
          <p:cNvPicPr>
            <a:picLocks noChangeAspect="1"/>
          </p:cNvPicPr>
          <p:nvPr/>
        </p:nvPicPr>
        <p:blipFill>
          <a:blip r:embed="rId5"/>
          <a:stretch>
            <a:fillRect/>
          </a:stretch>
        </p:blipFill>
        <p:spPr>
          <a:xfrm>
            <a:off x="179512" y="1988840"/>
            <a:ext cx="1107543" cy="1581572"/>
          </a:xfrm>
          <a:prstGeom prst="rect">
            <a:avLst/>
          </a:prstGeom>
        </p:spPr>
      </p:pic>
    </p:spTree>
    <p:extLst>
      <p:ext uri="{BB962C8B-B14F-4D97-AF65-F5344CB8AC3E}">
        <p14:creationId xmlns:p14="http://schemas.microsoft.com/office/powerpoint/2010/main" val="19752557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1066800"/>
          </a:xfrm>
          <a:solidFill>
            <a:srgbClr val="78A22F"/>
          </a:solidFill>
          <a:ln>
            <a:solidFill>
              <a:schemeClr val="folHlink"/>
            </a:solidFill>
            <a:miter lim="800000"/>
            <a:headEnd/>
            <a:tailEnd/>
          </a:ln>
        </p:spPr>
        <p:txBody>
          <a:bodyPr/>
          <a:lstStyle/>
          <a:p>
            <a:pPr eaLnBrk="1" hangingPunct="1">
              <a:lnSpc>
                <a:spcPct val="95000"/>
              </a:lnSpc>
            </a:pPr>
            <a:r>
              <a:rPr lang="en-US" altLang="en-US" sz="4800" b="1" smtClean="0">
                <a:latin typeface="Cambria"/>
                <a:cs typeface="Cambria"/>
              </a:rPr>
              <a:t>CR4YR Project Goals</a:t>
            </a:r>
          </a:p>
        </p:txBody>
      </p:sp>
      <p:sp>
        <p:nvSpPr>
          <p:cNvPr id="8195" name="Rectangle 3"/>
          <p:cNvSpPr>
            <a:spLocks noGrp="1" noChangeArrowheads="1"/>
          </p:cNvSpPr>
          <p:nvPr>
            <p:ph idx="1"/>
          </p:nvPr>
        </p:nvSpPr>
        <p:spPr>
          <a:xfrm>
            <a:off x="-76200" y="1600200"/>
            <a:ext cx="9126538" cy="5105400"/>
          </a:xfrm>
        </p:spPr>
        <p:txBody>
          <a:bodyPr/>
          <a:lstStyle/>
          <a:p>
            <a:pPr marL="914400" lvl="1" indent="-457200">
              <a:buFontTx/>
              <a:buAutoNum type="arabicPeriod"/>
            </a:pPr>
            <a:r>
              <a:rPr lang="en-CA" altLang="en-US" sz="2400" dirty="0" smtClean="0">
                <a:latin typeface="Cambria"/>
                <a:cs typeface="Cambria"/>
              </a:rPr>
              <a:t>Increase the number of NVSD students who are engaged, proficient readers by Grade 3</a:t>
            </a:r>
          </a:p>
          <a:p>
            <a:pPr marL="914400" lvl="1" indent="-457200">
              <a:buFontTx/>
              <a:buAutoNum type="arabicPeriod"/>
            </a:pPr>
            <a:r>
              <a:rPr lang="en-CA" altLang="en-US" sz="2400" dirty="0" smtClean="0">
                <a:latin typeface="Cambria"/>
                <a:cs typeface="Cambria"/>
              </a:rPr>
              <a:t>Maximize the collective knowledge of primary teachers</a:t>
            </a:r>
          </a:p>
          <a:p>
            <a:pPr marL="914400" lvl="1" indent="-457200">
              <a:buFontTx/>
              <a:buAutoNum type="arabicPeriod"/>
            </a:pPr>
            <a:r>
              <a:rPr lang="en-CA" altLang="en-US" sz="2400" dirty="0" smtClean="0">
                <a:latin typeface="Cambria"/>
                <a:cs typeface="Cambria"/>
              </a:rPr>
              <a:t>Support a community of practice at </a:t>
            </a:r>
            <a:r>
              <a:rPr lang="en-CA" altLang="en-US" sz="2400" u="sng" dirty="0" smtClean="0">
                <a:latin typeface="Cambria"/>
                <a:cs typeface="Cambria"/>
              </a:rPr>
              <a:t>all schools </a:t>
            </a:r>
            <a:r>
              <a:rPr lang="en-CA" altLang="en-US" sz="2400" dirty="0" smtClean="0">
                <a:latin typeface="Cambria"/>
                <a:cs typeface="Cambria"/>
              </a:rPr>
              <a:t>focused on improving results for struggling readers </a:t>
            </a:r>
          </a:p>
          <a:p>
            <a:pPr marL="914400" lvl="1" indent="-457200">
              <a:buFontTx/>
              <a:buAutoNum type="arabicPeriod"/>
            </a:pPr>
            <a:r>
              <a:rPr lang="en-CA" altLang="en-US" sz="2400" dirty="0" smtClean="0">
                <a:latin typeface="Cambria"/>
                <a:cs typeface="Cambria"/>
              </a:rPr>
              <a:t>Enhance teachers’ understanding of literacy instruction &amp; assessment for the full continuum of learners</a:t>
            </a:r>
          </a:p>
          <a:p>
            <a:pPr marL="914400" lvl="1" indent="-457200">
              <a:buFontTx/>
              <a:buAutoNum type="arabicPeriod"/>
            </a:pPr>
            <a:r>
              <a:rPr lang="en-CA" altLang="en-US" sz="2400" dirty="0" smtClean="0">
                <a:latin typeface="Cambria"/>
                <a:cs typeface="Cambria"/>
              </a:rPr>
              <a:t>Establish a district-wide understanding of the Core Components of Literacy Instruction… </a:t>
            </a:r>
          </a:p>
          <a:p>
            <a:pPr marL="457200" lvl="1" indent="0">
              <a:buNone/>
            </a:pPr>
            <a:endParaRPr lang="en-CA" altLang="en-US" sz="2400" dirty="0" smtClean="0">
              <a:latin typeface="Cambria"/>
              <a:cs typeface="Cambria"/>
            </a:endParaRPr>
          </a:p>
          <a:p>
            <a:pPr marL="914400" lvl="1" indent="-457200">
              <a:buFontTx/>
              <a:buAutoNum type="arabicPeriod"/>
            </a:pPr>
            <a:endParaRPr lang="en-CA" altLang="en-US" sz="2400" dirty="0" smtClean="0">
              <a:latin typeface="Cambria"/>
              <a:cs typeface="Cambria"/>
            </a:endParaRPr>
          </a:p>
          <a:p>
            <a:pPr marL="914400" lvl="1" indent="-457200">
              <a:buFontTx/>
              <a:buAutoNum type="arabicPeriod"/>
            </a:pPr>
            <a:endParaRPr lang="en-CA" altLang="en-US" sz="2400" dirty="0" smtClean="0">
              <a:latin typeface="Cambria"/>
              <a:cs typeface="Cambria"/>
            </a:endParaRPr>
          </a:p>
          <a:p>
            <a:pPr marL="914400" lvl="1" indent="-457200">
              <a:buFontTx/>
              <a:buAutoNum type="arabicPeriod"/>
            </a:pPr>
            <a:endParaRPr lang="en-CA" altLang="en-US" sz="2400" dirty="0" smtClean="0">
              <a:latin typeface="Cambria"/>
              <a:cs typeface="Cambria"/>
            </a:endParaRPr>
          </a:p>
          <a:p>
            <a:pPr marL="1828800" lvl="3" indent="-457200">
              <a:buFontTx/>
              <a:buAutoNum type="arabicPeriod"/>
            </a:pPr>
            <a:endParaRPr lang="en-CA" altLang="en-US" sz="2400" dirty="0" smtClean="0">
              <a:latin typeface="Cambria"/>
              <a:cs typeface="Cambria"/>
            </a:endParaRPr>
          </a:p>
          <a:p>
            <a:pPr marL="1828800" lvl="3" indent="-457200">
              <a:buFontTx/>
              <a:buAutoNum type="arabicPeriod"/>
            </a:pPr>
            <a:endParaRPr lang="en-CA" altLang="en-US" sz="2400" dirty="0" smtClean="0">
              <a:latin typeface="Cambria"/>
              <a:cs typeface="Cambria"/>
            </a:endParaRPr>
          </a:p>
          <a:p>
            <a:pPr marL="1371600" lvl="2" indent="-457200">
              <a:buFontTx/>
              <a:buAutoNum type="arabicPeriod"/>
            </a:pPr>
            <a:endParaRPr lang="en-CA" altLang="en-US" dirty="0" smtClean="0">
              <a:latin typeface="Cambria"/>
              <a:cs typeface="Cambria"/>
            </a:endParaRPr>
          </a:p>
          <a:p>
            <a:pPr marL="914400" lvl="1" indent="-457200">
              <a:buFontTx/>
              <a:buAutoNum type="arabicPeriod"/>
            </a:pPr>
            <a:endParaRPr lang="en-CA" altLang="en-US" sz="2400" dirty="0" smtClean="0">
              <a:latin typeface="Cambria"/>
              <a:cs typeface="Cambria"/>
            </a:endParaRPr>
          </a:p>
        </p:txBody>
      </p:sp>
      <p:pic>
        <p:nvPicPr>
          <p:cNvPr id="3" name="Picture 2"/>
          <p:cNvPicPr>
            <a:picLocks noChangeAspect="1"/>
          </p:cNvPicPr>
          <p:nvPr/>
        </p:nvPicPr>
        <p:blipFill>
          <a:blip r:embed="rId3"/>
          <a:stretch>
            <a:fillRect/>
          </a:stretch>
        </p:blipFill>
        <p:spPr>
          <a:xfrm>
            <a:off x="6300192" y="4941168"/>
            <a:ext cx="2792628" cy="1656184"/>
          </a:xfrm>
          <a:prstGeom prst="rect">
            <a:avLst/>
          </a:prstGeom>
        </p:spPr>
      </p:pic>
    </p:spTree>
    <p:extLst>
      <p:ext uri="{BB962C8B-B14F-4D97-AF65-F5344CB8AC3E}">
        <p14:creationId xmlns:p14="http://schemas.microsoft.com/office/powerpoint/2010/main" val="27531300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4800"/>
            <a:ext cx="9144000" cy="1066800"/>
          </a:xfrm>
          <a:solidFill>
            <a:srgbClr val="78A22F"/>
          </a:solidFill>
          <a:ln>
            <a:solidFill>
              <a:schemeClr val="folHlink"/>
            </a:solidFill>
            <a:miter lim="800000"/>
            <a:headEnd/>
            <a:tailEnd/>
          </a:ln>
        </p:spPr>
        <p:txBody>
          <a:bodyPr/>
          <a:lstStyle/>
          <a:p>
            <a:pPr eaLnBrk="1" hangingPunct="1">
              <a:lnSpc>
                <a:spcPct val="95000"/>
              </a:lnSpc>
            </a:pPr>
            <a:r>
              <a:rPr lang="en-US" altLang="en-US" sz="4800" b="1" dirty="0" smtClean="0">
                <a:latin typeface="Cambria"/>
                <a:cs typeface="Cambria"/>
              </a:rPr>
              <a:t>CR4YR 2015</a:t>
            </a:r>
          </a:p>
        </p:txBody>
      </p:sp>
      <p:sp>
        <p:nvSpPr>
          <p:cNvPr id="9219" name="Rectangle 3"/>
          <p:cNvSpPr>
            <a:spLocks noGrp="1" noChangeArrowheads="1"/>
          </p:cNvSpPr>
          <p:nvPr>
            <p:ph idx="1"/>
          </p:nvPr>
        </p:nvSpPr>
        <p:spPr>
          <a:xfrm>
            <a:off x="179512" y="1556792"/>
            <a:ext cx="8686800" cy="5105400"/>
          </a:xfrm>
        </p:spPr>
        <p:txBody>
          <a:bodyPr>
            <a:normAutofit/>
          </a:bodyPr>
          <a:lstStyle/>
          <a:p>
            <a:pPr marL="457200" lvl="1" indent="0">
              <a:buNone/>
            </a:pPr>
            <a:r>
              <a:rPr lang="en-CA" altLang="en-US" b="1" dirty="0" smtClean="0">
                <a:latin typeface="Cambria"/>
                <a:cs typeface="Cambria"/>
              </a:rPr>
              <a:t>A new NVSD Leadership Team…</a:t>
            </a:r>
          </a:p>
          <a:p>
            <a:pPr lvl="2"/>
            <a:r>
              <a:rPr lang="en-CA" altLang="en-US" dirty="0" smtClean="0">
                <a:latin typeface="Cambria"/>
                <a:cs typeface="Cambria"/>
              </a:rPr>
              <a:t>District Early Reading Advocate (</a:t>
            </a:r>
            <a:r>
              <a:rPr lang="en-CA" altLang="en-US" dirty="0" err="1" smtClean="0">
                <a:latin typeface="Cambria"/>
                <a:cs typeface="Cambria"/>
              </a:rPr>
              <a:t>Ilona</a:t>
            </a:r>
            <a:r>
              <a:rPr lang="en-CA" altLang="en-US" dirty="0" smtClean="0">
                <a:latin typeface="Cambria"/>
                <a:cs typeface="Cambria"/>
              </a:rPr>
              <a:t> </a:t>
            </a:r>
            <a:r>
              <a:rPr lang="en-CA" altLang="en-US" dirty="0" err="1" smtClean="0">
                <a:latin typeface="Cambria"/>
                <a:cs typeface="Cambria"/>
              </a:rPr>
              <a:t>Wardas</a:t>
            </a:r>
            <a:r>
              <a:rPr lang="en-CA" altLang="en-US" dirty="0" smtClean="0">
                <a:latin typeface="Cambria"/>
                <a:cs typeface="Cambria"/>
              </a:rPr>
              <a:t>)</a:t>
            </a:r>
          </a:p>
          <a:p>
            <a:pPr lvl="2"/>
            <a:r>
              <a:rPr lang="en-CA" altLang="en-US" dirty="0" smtClean="0">
                <a:latin typeface="Cambria"/>
                <a:cs typeface="Cambria"/>
              </a:rPr>
              <a:t>District Leadership Team (FOS Leaders, teachers)</a:t>
            </a:r>
          </a:p>
          <a:p>
            <a:pPr lvl="3"/>
            <a:r>
              <a:rPr lang="en-CA" altLang="en-US" dirty="0" smtClean="0">
                <a:latin typeface="Cambria"/>
                <a:cs typeface="Cambria"/>
              </a:rPr>
              <a:t>Kendra </a:t>
            </a:r>
            <a:r>
              <a:rPr lang="en-CA" altLang="en-US" dirty="0" err="1" smtClean="0">
                <a:latin typeface="Cambria"/>
                <a:cs typeface="Cambria"/>
              </a:rPr>
              <a:t>Arkinstall</a:t>
            </a:r>
            <a:endParaRPr lang="en-CA" altLang="en-US" dirty="0" smtClean="0">
              <a:latin typeface="Cambria"/>
              <a:cs typeface="Cambria"/>
            </a:endParaRPr>
          </a:p>
          <a:p>
            <a:pPr lvl="3"/>
            <a:r>
              <a:rPr lang="en-CA" altLang="en-US" dirty="0" smtClean="0">
                <a:latin typeface="Cambria"/>
                <a:cs typeface="Cambria"/>
              </a:rPr>
              <a:t>Doreen Berg</a:t>
            </a:r>
          </a:p>
          <a:p>
            <a:pPr lvl="3"/>
            <a:r>
              <a:rPr lang="en-CA" altLang="en-US" dirty="0" smtClean="0">
                <a:latin typeface="Cambria"/>
                <a:cs typeface="Cambria"/>
              </a:rPr>
              <a:t>Ann </a:t>
            </a:r>
            <a:r>
              <a:rPr lang="en-CA" altLang="en-US" dirty="0" err="1" smtClean="0">
                <a:latin typeface="Cambria"/>
                <a:cs typeface="Cambria"/>
              </a:rPr>
              <a:t>Copp</a:t>
            </a:r>
            <a:endParaRPr lang="en-CA" altLang="en-US" dirty="0" smtClean="0">
              <a:latin typeface="Cambria"/>
              <a:cs typeface="Cambria"/>
            </a:endParaRPr>
          </a:p>
          <a:p>
            <a:pPr lvl="3"/>
            <a:r>
              <a:rPr lang="en-CA" altLang="en-US" dirty="0" smtClean="0">
                <a:latin typeface="Cambria"/>
                <a:cs typeface="Cambria"/>
              </a:rPr>
              <a:t>Diana </a:t>
            </a:r>
            <a:r>
              <a:rPr lang="en-CA" altLang="en-US" dirty="0" err="1" smtClean="0">
                <a:latin typeface="Cambria"/>
                <a:cs typeface="Cambria"/>
              </a:rPr>
              <a:t>Kilby</a:t>
            </a:r>
            <a:endParaRPr lang="en-CA" altLang="en-US" dirty="0" smtClean="0">
              <a:latin typeface="Cambria"/>
              <a:cs typeface="Cambria"/>
            </a:endParaRPr>
          </a:p>
          <a:p>
            <a:pPr lvl="3"/>
            <a:r>
              <a:rPr lang="en-CA" altLang="en-US" dirty="0" smtClean="0">
                <a:latin typeface="Cambria"/>
                <a:cs typeface="Cambria"/>
              </a:rPr>
              <a:t>Anne Lawson</a:t>
            </a:r>
          </a:p>
          <a:p>
            <a:pPr lvl="3"/>
            <a:r>
              <a:rPr lang="en-CA" altLang="en-US" dirty="0" smtClean="0">
                <a:latin typeface="Cambria"/>
                <a:cs typeface="Cambria"/>
              </a:rPr>
              <a:t>Janet McLean</a:t>
            </a:r>
          </a:p>
          <a:p>
            <a:pPr lvl="3"/>
            <a:r>
              <a:rPr lang="en-CA" altLang="en-US" dirty="0" smtClean="0">
                <a:latin typeface="Cambria"/>
                <a:cs typeface="Cambria"/>
              </a:rPr>
              <a:t>Heather </a:t>
            </a:r>
            <a:r>
              <a:rPr lang="en-CA" altLang="en-US" dirty="0" err="1" smtClean="0">
                <a:latin typeface="Cambria"/>
                <a:cs typeface="Cambria"/>
              </a:rPr>
              <a:t>Myhre</a:t>
            </a:r>
            <a:r>
              <a:rPr lang="en-CA" altLang="en-US" dirty="0" smtClean="0">
                <a:latin typeface="Cambria"/>
                <a:cs typeface="Cambria"/>
              </a:rPr>
              <a:t> </a:t>
            </a:r>
          </a:p>
          <a:p>
            <a:pPr lvl="3"/>
            <a:r>
              <a:rPr lang="en-CA" altLang="en-US" dirty="0" smtClean="0">
                <a:latin typeface="Cambria"/>
                <a:cs typeface="Cambria"/>
              </a:rPr>
              <a:t>Shannon Sharp</a:t>
            </a:r>
          </a:p>
          <a:p>
            <a:pPr lvl="3"/>
            <a:r>
              <a:rPr lang="en-CA" altLang="en-US" dirty="0" smtClean="0">
                <a:latin typeface="Cambria"/>
                <a:cs typeface="Cambria"/>
              </a:rPr>
              <a:t>Claire </a:t>
            </a:r>
            <a:r>
              <a:rPr lang="en-CA" altLang="en-US" dirty="0" err="1" smtClean="0">
                <a:latin typeface="Cambria"/>
                <a:cs typeface="Cambria"/>
              </a:rPr>
              <a:t>Spofforth</a:t>
            </a:r>
            <a:endParaRPr lang="en-CA" altLang="en-US" dirty="0" smtClean="0">
              <a:latin typeface="Cambria"/>
              <a:cs typeface="Cambria"/>
            </a:endParaRPr>
          </a:p>
          <a:p>
            <a:pPr lvl="3"/>
            <a:r>
              <a:rPr lang="en-CA" altLang="en-US" dirty="0" smtClean="0">
                <a:latin typeface="Cambria"/>
                <a:cs typeface="Cambria"/>
              </a:rPr>
              <a:t>Stephanie Weller</a:t>
            </a:r>
          </a:p>
          <a:p>
            <a:pPr lvl="3"/>
            <a:endParaRPr lang="en-CA" altLang="en-US" dirty="0" smtClean="0">
              <a:latin typeface="Cambria"/>
              <a:cs typeface="Cambria"/>
            </a:endParaRPr>
          </a:p>
          <a:p>
            <a:pPr lvl="3"/>
            <a:endParaRPr lang="en-CA" altLang="en-US" dirty="0" smtClean="0">
              <a:latin typeface="Cambria"/>
              <a:cs typeface="Cambria"/>
            </a:endParaRPr>
          </a:p>
          <a:p>
            <a:pPr lvl="3">
              <a:buFontTx/>
              <a:buNone/>
            </a:pPr>
            <a:endParaRPr lang="en-CA" altLang="en-US" dirty="0" smtClean="0">
              <a:latin typeface="Cambria"/>
              <a:cs typeface="Cambria"/>
            </a:endParaRPr>
          </a:p>
          <a:p>
            <a:pPr lvl="3">
              <a:buFont typeface="Arial" pitchFamily="34" charset="0"/>
              <a:buChar char="•"/>
            </a:pPr>
            <a:endParaRPr lang="en-CA" altLang="en-US" dirty="0" smtClean="0">
              <a:latin typeface="Cambria"/>
              <a:cs typeface="Cambria"/>
            </a:endParaRPr>
          </a:p>
          <a:p>
            <a:pPr lvl="2"/>
            <a:endParaRPr lang="en-CA" altLang="en-US" dirty="0" smtClean="0">
              <a:latin typeface="Cambria"/>
              <a:cs typeface="Cambria"/>
            </a:endParaRPr>
          </a:p>
          <a:p>
            <a:pPr lvl="1">
              <a:buFont typeface="Arial" pitchFamily="34" charset="0"/>
              <a:buChar char="•"/>
            </a:pPr>
            <a:endParaRPr lang="en-CA" altLang="en-US" dirty="0" smtClean="0">
              <a:latin typeface="Cambria"/>
              <a:cs typeface="Cambria"/>
            </a:endParaRPr>
          </a:p>
        </p:txBody>
      </p:sp>
    </p:spTree>
    <p:extLst>
      <p:ext uri="{BB962C8B-B14F-4D97-AF65-F5344CB8AC3E}">
        <p14:creationId xmlns:p14="http://schemas.microsoft.com/office/powerpoint/2010/main" val="572184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04800"/>
            <a:ext cx="9144000" cy="1066800"/>
          </a:xfrm>
          <a:solidFill>
            <a:srgbClr val="78A22F"/>
          </a:solidFill>
          <a:ln>
            <a:solidFill>
              <a:schemeClr val="folHlink"/>
            </a:solidFill>
            <a:miter lim="800000"/>
            <a:headEnd/>
            <a:tailEnd/>
          </a:ln>
        </p:spPr>
        <p:txBody>
          <a:bodyPr/>
          <a:lstStyle/>
          <a:p>
            <a:pPr eaLnBrk="1" hangingPunct="1">
              <a:lnSpc>
                <a:spcPct val="95000"/>
              </a:lnSpc>
            </a:pPr>
            <a:r>
              <a:rPr lang="en-US" altLang="en-US" sz="4800" b="1" dirty="0" smtClean="0">
                <a:latin typeface="Cambria"/>
                <a:cs typeface="Cambria"/>
              </a:rPr>
              <a:t>A New CR4YR Format </a:t>
            </a:r>
          </a:p>
        </p:txBody>
      </p:sp>
      <p:sp>
        <p:nvSpPr>
          <p:cNvPr id="10243" name="Rectangle 3"/>
          <p:cNvSpPr>
            <a:spLocks noGrp="1" noChangeArrowheads="1"/>
          </p:cNvSpPr>
          <p:nvPr>
            <p:ph idx="1"/>
          </p:nvPr>
        </p:nvSpPr>
        <p:spPr>
          <a:xfrm>
            <a:off x="19050" y="1371600"/>
            <a:ext cx="8915400" cy="5153744"/>
          </a:xfrm>
        </p:spPr>
        <p:txBody>
          <a:bodyPr>
            <a:normAutofit/>
          </a:bodyPr>
          <a:lstStyle/>
          <a:p>
            <a:pPr marL="457200" lvl="1" indent="0">
              <a:buFontTx/>
              <a:buNone/>
            </a:pPr>
            <a:r>
              <a:rPr lang="en-CA" altLang="en-US" sz="2400" dirty="0" smtClean="0">
                <a:latin typeface="Cambria"/>
                <a:cs typeface="Cambria"/>
              </a:rPr>
              <a:t>Session 1 – </a:t>
            </a:r>
            <a:r>
              <a:rPr lang="en-CA" altLang="en-US" sz="2400" b="1" dirty="0" smtClean="0">
                <a:latin typeface="Cambria"/>
                <a:cs typeface="Cambria"/>
              </a:rPr>
              <a:t>Building the Foundations for Learning</a:t>
            </a:r>
          </a:p>
          <a:p>
            <a:pPr lvl="2"/>
            <a:r>
              <a:rPr lang="en-CA" altLang="en-US" sz="2000" dirty="0" smtClean="0">
                <a:latin typeface="Cambria"/>
                <a:cs typeface="Cambria"/>
              </a:rPr>
              <a:t>Engaging the Literacy </a:t>
            </a:r>
            <a:r>
              <a:rPr lang="en-CA" altLang="en-US" sz="2000" dirty="0">
                <a:latin typeface="Cambria"/>
                <a:cs typeface="Cambria"/>
              </a:rPr>
              <a:t>Learner and Self-Regulated Learning </a:t>
            </a:r>
          </a:p>
          <a:p>
            <a:pPr lvl="2"/>
            <a:r>
              <a:rPr lang="en-CA" altLang="en-US" sz="2000" dirty="0" smtClean="0">
                <a:latin typeface="Cambria"/>
                <a:cs typeface="Cambria"/>
              </a:rPr>
              <a:t>Differentiated Instruction</a:t>
            </a:r>
          </a:p>
          <a:p>
            <a:pPr lvl="2"/>
            <a:r>
              <a:rPr lang="en-CA" altLang="en-US" sz="2000" dirty="0" smtClean="0">
                <a:latin typeface="Cambria"/>
                <a:cs typeface="Cambria"/>
              </a:rPr>
              <a:t>Indigenizing the Reading Curriculum</a:t>
            </a:r>
          </a:p>
          <a:p>
            <a:pPr lvl="2"/>
            <a:r>
              <a:rPr lang="en-CA" altLang="en-US" sz="2000" dirty="0" smtClean="0">
                <a:latin typeface="Cambria"/>
                <a:cs typeface="Cambria"/>
              </a:rPr>
              <a:t>Misconceptions and Myths regarding Reading Instruction</a:t>
            </a:r>
          </a:p>
          <a:p>
            <a:pPr marL="457200" lvl="1" indent="0">
              <a:buFontTx/>
              <a:buNone/>
            </a:pPr>
            <a:r>
              <a:rPr lang="en-CA" altLang="en-US" sz="2400" dirty="0" smtClean="0">
                <a:latin typeface="Cambria"/>
                <a:cs typeface="Cambria"/>
              </a:rPr>
              <a:t>Session 2 and 3– </a:t>
            </a:r>
            <a:r>
              <a:rPr lang="en-CA" altLang="en-US" sz="2400" b="1" dirty="0" smtClean="0">
                <a:latin typeface="Cambria"/>
                <a:cs typeface="Cambria"/>
              </a:rPr>
              <a:t>Developmental Stages of Reading</a:t>
            </a:r>
          </a:p>
          <a:p>
            <a:pPr lvl="2"/>
            <a:r>
              <a:rPr lang="en-CA" altLang="en-US" sz="2000" dirty="0" smtClean="0">
                <a:latin typeface="Cambria"/>
                <a:cs typeface="Cambria"/>
              </a:rPr>
              <a:t>Oral Language</a:t>
            </a:r>
          </a:p>
          <a:p>
            <a:pPr lvl="2"/>
            <a:r>
              <a:rPr lang="en-CA" altLang="en-US" sz="2000" dirty="0" smtClean="0">
                <a:latin typeface="Cambria"/>
                <a:cs typeface="Cambria"/>
              </a:rPr>
              <a:t>Phonemic Awareness &amp; Phonics </a:t>
            </a:r>
          </a:p>
          <a:p>
            <a:pPr lvl="2"/>
            <a:r>
              <a:rPr lang="en-CA" altLang="en-US" sz="2000" dirty="0" smtClean="0">
                <a:latin typeface="Cambria"/>
                <a:cs typeface="Cambria"/>
              </a:rPr>
              <a:t>Reading Fluency </a:t>
            </a:r>
          </a:p>
          <a:p>
            <a:pPr lvl="2"/>
            <a:r>
              <a:rPr lang="en-CA" altLang="en-US" sz="2000" dirty="0" smtClean="0">
                <a:latin typeface="Cambria"/>
                <a:cs typeface="Cambria"/>
              </a:rPr>
              <a:t>Vocabulary development </a:t>
            </a:r>
          </a:p>
          <a:p>
            <a:pPr lvl="2"/>
            <a:r>
              <a:rPr lang="en-CA" altLang="en-US" sz="2000" dirty="0" smtClean="0">
                <a:latin typeface="Cambria"/>
                <a:cs typeface="Cambria"/>
              </a:rPr>
              <a:t>Reading Comprehension</a:t>
            </a:r>
          </a:p>
          <a:p>
            <a:pPr marL="457200" lvl="1" indent="0">
              <a:buFontTx/>
              <a:buNone/>
            </a:pPr>
            <a:r>
              <a:rPr lang="en-CA" altLang="en-US" sz="2400" dirty="0" smtClean="0">
                <a:latin typeface="Cambria"/>
                <a:cs typeface="Cambria"/>
              </a:rPr>
              <a:t>Session 4 – </a:t>
            </a:r>
            <a:r>
              <a:rPr lang="en-CA" altLang="en-US" sz="2400" b="1" dirty="0" smtClean="0">
                <a:latin typeface="Cambria"/>
                <a:cs typeface="Cambria"/>
              </a:rPr>
              <a:t>Putting Research into Action</a:t>
            </a:r>
          </a:p>
          <a:p>
            <a:pPr lvl="2"/>
            <a:r>
              <a:rPr lang="en-CA" altLang="en-US" sz="2000" dirty="0" smtClean="0">
                <a:latin typeface="Cambria"/>
                <a:cs typeface="Cambria"/>
              </a:rPr>
              <a:t>Assessment Tools, Intervention Strategies, Collaborative Planning</a:t>
            </a:r>
          </a:p>
          <a:p>
            <a:pPr lvl="2">
              <a:buFontTx/>
              <a:buAutoNum type="arabicPeriod"/>
            </a:pPr>
            <a:endParaRPr lang="en-CA" altLang="en-US" sz="2000" dirty="0" smtClean="0">
              <a:latin typeface="Cambria"/>
              <a:cs typeface="Cambria"/>
            </a:endParaRPr>
          </a:p>
          <a:p>
            <a:pPr marL="457200" lvl="1" indent="0">
              <a:buFont typeface="Arial" pitchFamily="34" charset="0"/>
              <a:buChar char="•"/>
            </a:pPr>
            <a:endParaRPr lang="en-CA" altLang="en-US" sz="2400" dirty="0" smtClean="0">
              <a:latin typeface="Cambria"/>
              <a:cs typeface="Cambria"/>
            </a:endParaRPr>
          </a:p>
          <a:p>
            <a:pPr marL="457200" lvl="1" indent="0">
              <a:buFont typeface="Arial" pitchFamily="34" charset="0"/>
              <a:buChar char="•"/>
            </a:pPr>
            <a:endParaRPr lang="en-CA" altLang="en-US" sz="2400" dirty="0" smtClean="0">
              <a:latin typeface="Cambria"/>
              <a:cs typeface="Cambria"/>
            </a:endParaRPr>
          </a:p>
          <a:p>
            <a:pPr marL="457200" lvl="1" indent="0">
              <a:buFont typeface="Arial" pitchFamily="34" charset="0"/>
              <a:buChar char="•"/>
            </a:pPr>
            <a:endParaRPr lang="en-CA" altLang="en-US" sz="2400" dirty="0" smtClean="0">
              <a:latin typeface="Cambria"/>
              <a:cs typeface="Cambria"/>
            </a:endParaRPr>
          </a:p>
          <a:p>
            <a:pPr lvl="3">
              <a:buFont typeface="Arial" pitchFamily="34" charset="0"/>
              <a:buChar char="•"/>
            </a:pPr>
            <a:endParaRPr lang="en-CA" altLang="en-US" sz="2400" dirty="0" smtClean="0">
              <a:latin typeface="Cambria"/>
              <a:cs typeface="Cambria"/>
            </a:endParaRPr>
          </a:p>
          <a:p>
            <a:pPr lvl="3">
              <a:buFont typeface="Arial" pitchFamily="34" charset="0"/>
              <a:buChar char="•"/>
            </a:pPr>
            <a:endParaRPr lang="en-CA" altLang="en-US" sz="2400" dirty="0" smtClean="0">
              <a:latin typeface="Cambria"/>
              <a:cs typeface="Cambria"/>
            </a:endParaRPr>
          </a:p>
          <a:p>
            <a:pPr lvl="2"/>
            <a:endParaRPr lang="en-CA" altLang="en-US" dirty="0" smtClean="0">
              <a:latin typeface="Cambria"/>
              <a:cs typeface="Cambria"/>
            </a:endParaRPr>
          </a:p>
          <a:p>
            <a:pPr marL="457200" lvl="1" indent="0">
              <a:buFont typeface="Arial" pitchFamily="34" charset="0"/>
              <a:buChar char="•"/>
            </a:pPr>
            <a:endParaRPr lang="en-CA" altLang="en-US" sz="2400" dirty="0" smtClean="0">
              <a:latin typeface="Cambria"/>
              <a:cs typeface="Cambria"/>
            </a:endParaRPr>
          </a:p>
        </p:txBody>
      </p:sp>
      <p:pic>
        <p:nvPicPr>
          <p:cNvPr id="10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27432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011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endParaRPr lang="en-CA" cap="all" dirty="0" smtClean="0">
              <a:latin typeface="Cambria"/>
              <a:cs typeface="Cambria"/>
            </a:endParaRPr>
          </a:p>
          <a:p>
            <a:pPr fontAlgn="base"/>
            <a:r>
              <a:rPr lang="en-CA" sz="2000" cap="all" dirty="0">
                <a:latin typeface="Cambria"/>
                <a:cs typeface="Cambria"/>
                <a:hlinkClick r:id="rId3"/>
              </a:rPr>
              <a:t>http://changingresultsforyoungreaders.bclibraries.ca</a:t>
            </a:r>
            <a:r>
              <a:rPr lang="en-CA" sz="2000" cap="all" dirty="0" smtClean="0">
                <a:latin typeface="Cambria"/>
                <a:cs typeface="Cambria"/>
                <a:hlinkClick r:id="rId3"/>
              </a:rPr>
              <a:t>/</a:t>
            </a:r>
            <a:endParaRPr lang="en-CA" sz="2000" cap="all" dirty="0">
              <a:latin typeface="Cambria"/>
              <a:cs typeface="Cambria"/>
            </a:endParaRPr>
          </a:p>
          <a:p>
            <a:pPr marL="0" indent="0" fontAlgn="base">
              <a:buNone/>
            </a:pPr>
            <a:endParaRPr lang="en-CA" cap="all" dirty="0">
              <a:latin typeface="Cambria"/>
              <a:cs typeface="Cambria"/>
            </a:endParaRPr>
          </a:p>
          <a:p>
            <a:pPr fontAlgn="base"/>
            <a:r>
              <a:rPr lang="en-CA" sz="2000" cap="all" dirty="0" smtClean="0">
                <a:latin typeface="Cambria"/>
                <a:cs typeface="Cambria"/>
                <a:hlinkClick r:id="rId4"/>
              </a:rPr>
              <a:t>https</a:t>
            </a:r>
            <a:r>
              <a:rPr lang="en-CA" sz="2000" cap="all" dirty="0">
                <a:latin typeface="Cambria"/>
                <a:cs typeface="Cambria"/>
                <a:hlinkClick r:id="rId4"/>
              </a:rPr>
              <a:t>://cr4yrnvsd44.wordpress.com</a:t>
            </a:r>
            <a:r>
              <a:rPr lang="en-CA" sz="2000" cap="all" dirty="0" smtClean="0">
                <a:latin typeface="Cambria"/>
                <a:cs typeface="Cambria"/>
                <a:hlinkClick r:id="rId4"/>
              </a:rPr>
              <a:t>/</a:t>
            </a:r>
            <a:endParaRPr lang="en-CA" sz="2000" cap="all" dirty="0" smtClean="0">
              <a:latin typeface="Cambria"/>
              <a:cs typeface="Cambria"/>
            </a:endParaRPr>
          </a:p>
          <a:p>
            <a:pPr marL="0" indent="0" fontAlgn="base">
              <a:buNone/>
            </a:pPr>
            <a:endParaRPr lang="en-CA" cap="all" dirty="0">
              <a:latin typeface="Cambria"/>
              <a:cs typeface="Cambria"/>
            </a:endParaRPr>
          </a:p>
        </p:txBody>
      </p:sp>
      <p:sp>
        <p:nvSpPr>
          <p:cNvPr id="4" name="Rectangle 2"/>
          <p:cNvSpPr>
            <a:spLocks noGrp="1" noChangeArrowheads="1"/>
          </p:cNvSpPr>
          <p:nvPr>
            <p:ph type="title"/>
          </p:nvPr>
        </p:nvSpPr>
        <p:spPr>
          <a:solidFill>
            <a:srgbClr val="78A22F"/>
          </a:solidFill>
          <a:ln>
            <a:solidFill>
              <a:schemeClr val="folHlink"/>
            </a:solidFill>
            <a:miter lim="800000"/>
            <a:headEnd/>
            <a:tailEnd/>
          </a:ln>
        </p:spPr>
        <p:txBody>
          <a:bodyPr/>
          <a:lstStyle/>
          <a:p>
            <a:pPr eaLnBrk="1" hangingPunct="1">
              <a:lnSpc>
                <a:spcPct val="95000"/>
              </a:lnSpc>
            </a:pPr>
            <a:r>
              <a:rPr lang="en-US" altLang="en-US" sz="4800" b="1" dirty="0" smtClean="0">
                <a:latin typeface="Cambria"/>
                <a:cs typeface="Cambria"/>
              </a:rPr>
              <a:t>CR4YR Websites </a:t>
            </a:r>
          </a:p>
        </p:txBody>
      </p:sp>
      <p:pic>
        <p:nvPicPr>
          <p:cNvPr id="2052" name="Picture 4" descr="https://encrypted-tbn3.gstatic.com/images?q=tbn:ANd9GcRqxP9vra_finUfFi7GNuyjXno9m3lvKVxVa3MgBhlOkYIk7oWA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005064"/>
            <a:ext cx="3697103" cy="24143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1.gstatic.com/images?q=tbn:ANd9GcQMgLOC49XbjDePOfWMREHdkyveNzzQOQPyPUCtCwNqVRKF5YG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240" y="4005063"/>
            <a:ext cx="3600744" cy="2396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549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A631F97C659741B424A397E6AC997C" ma:contentTypeVersion="0" ma:contentTypeDescription="Create a new document." ma:contentTypeScope="" ma:versionID="60ca9ce6716d0c95c88f7f910bf5df6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36E07F-F621-4E28-B6D2-D4DDE2F9D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4CE5B89-F290-4EC3-A7A6-F9E8A819C635}">
  <ds:schemaRefs>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terms/"/>
    <ds:schemaRef ds:uri="http://www.w3.org/XML/1998/namespace"/>
  </ds:schemaRefs>
</ds:datastoreItem>
</file>

<file path=customXml/itemProps3.xml><?xml version="1.0" encoding="utf-8"?>
<ds:datastoreItem xmlns:ds="http://schemas.openxmlformats.org/officeDocument/2006/customXml" ds:itemID="{979FBDE6-3C30-4633-ADD8-3E900AA3A1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1984</TotalTime>
  <Words>3102</Words>
  <Application>Microsoft Macintosh PowerPoint</Application>
  <PresentationFormat>On-screen Show (4:3)</PresentationFormat>
  <Paragraphs>440</Paragraphs>
  <Slides>44</Slides>
  <Notes>39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A Provincial Initiative...</vt:lpstr>
      <vt:lpstr>Snapshot of…</vt:lpstr>
      <vt:lpstr>Year 1 and 2 of CR4YR</vt:lpstr>
      <vt:lpstr>Feedback from Year 1 &amp; 2 </vt:lpstr>
      <vt:lpstr>CR4YR Project Goals</vt:lpstr>
      <vt:lpstr>CR4YR 2015</vt:lpstr>
      <vt:lpstr>A New CR4YR Format </vt:lpstr>
      <vt:lpstr>CR4YR Websites </vt:lpstr>
      <vt:lpstr>Big Ideas</vt:lpstr>
      <vt:lpstr>Learning Targets Session #1</vt:lpstr>
      <vt:lpstr> Motivation and Engagement are foundational to Balanced Literacy Learning </vt:lpstr>
      <vt:lpstr>Reading 44 A Core Reading Framework 1999 revised 2004</vt:lpstr>
      <vt:lpstr>The Inquiry Process</vt:lpstr>
      <vt:lpstr> Self-Assessment …a place to start… Formative Assessment </vt:lpstr>
      <vt:lpstr> The Research Says…. Dr. John Hattie Visible Learning for Teachers Maximizing Impact On Learning , 2012  </vt:lpstr>
      <vt:lpstr>Influences and  Effect Sizes Related to  Student Achievement</vt:lpstr>
      <vt:lpstr>PowerPoint Presentation</vt:lpstr>
      <vt:lpstr>The Struggling Reader What do we see?</vt:lpstr>
      <vt:lpstr>Engaging the Literacy Learner</vt:lpstr>
      <vt:lpstr>Instructional Contexts for Engagement</vt:lpstr>
      <vt:lpstr>The Engaged Reader What do we see?</vt:lpstr>
      <vt:lpstr>PowerPoint Presentation</vt:lpstr>
      <vt:lpstr>Group Conversation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Self-Regulated Learning</vt:lpstr>
      <vt:lpstr>Self Regulated Learning Occurs in Classrooms Where….</vt:lpstr>
      <vt:lpstr>Self-Regulated Learning</vt:lpstr>
      <vt:lpstr>UDL  Universal Design for Learning  </vt:lpstr>
      <vt:lpstr>When Apply UDL to Education…</vt:lpstr>
      <vt:lpstr>Differentiating Learning…</vt:lpstr>
      <vt:lpstr>The Starting Point…</vt:lpstr>
      <vt:lpstr>Group Task</vt:lpstr>
      <vt:lpstr>PowerPoint Presentation</vt:lpstr>
      <vt:lpstr>Fact or Myth?</vt:lpstr>
      <vt:lpstr>Exploding  Reading Myths</vt:lpstr>
      <vt:lpstr>Revisit Learning Targets</vt:lpstr>
      <vt:lpstr>In Your Seat Door Prize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Results  for  Young Readers CR4YR</dc:title>
  <dc:creator>ilona</dc:creator>
  <cp:lastModifiedBy>Joanne Robertson</cp:lastModifiedBy>
  <cp:revision>193</cp:revision>
  <cp:lastPrinted>2015-02-03T06:16:22Z</cp:lastPrinted>
  <dcterms:created xsi:type="dcterms:W3CDTF">2014-11-12T02:12:01Z</dcterms:created>
  <dcterms:modified xsi:type="dcterms:W3CDTF">2015-02-06T00:30:23Z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0x010100CAA631F97C659741B424A397E6AC997C</vt:lpwstr>
  </property>
</Properties>
</file>