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mp" ContentType="image/png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4"/>
  </p:sldMasterIdLst>
  <p:notesMasterIdLst>
    <p:notesMasterId r:id="rId80"/>
  </p:notesMasterIdLst>
  <p:handoutMasterIdLst>
    <p:handoutMasterId r:id="rId81"/>
  </p:handoutMasterIdLst>
  <p:sldIdLst>
    <p:sldId id="275" r:id="rId5"/>
    <p:sldId id="426" r:id="rId6"/>
    <p:sldId id="427" r:id="rId7"/>
    <p:sldId id="409" r:id="rId8"/>
    <p:sldId id="454" r:id="rId9"/>
    <p:sldId id="455" r:id="rId10"/>
    <p:sldId id="355" r:id="rId11"/>
    <p:sldId id="428" r:id="rId12"/>
    <p:sldId id="354" r:id="rId13"/>
    <p:sldId id="438" r:id="rId14"/>
    <p:sldId id="380" r:id="rId15"/>
    <p:sldId id="378" r:id="rId16"/>
    <p:sldId id="356" r:id="rId17"/>
    <p:sldId id="357" r:id="rId18"/>
    <p:sldId id="394" r:id="rId19"/>
    <p:sldId id="368" r:id="rId20"/>
    <p:sldId id="429" r:id="rId21"/>
    <p:sldId id="447" r:id="rId22"/>
    <p:sldId id="366" r:id="rId23"/>
    <p:sldId id="367" r:id="rId24"/>
    <p:sldId id="369" r:id="rId25"/>
    <p:sldId id="370" r:id="rId26"/>
    <p:sldId id="371" r:id="rId27"/>
    <p:sldId id="372" r:id="rId28"/>
    <p:sldId id="417" r:id="rId29"/>
    <p:sldId id="449" r:id="rId30"/>
    <p:sldId id="448" r:id="rId31"/>
    <p:sldId id="374" r:id="rId32"/>
    <p:sldId id="416" r:id="rId33"/>
    <p:sldId id="439" r:id="rId34"/>
    <p:sldId id="450" r:id="rId35"/>
    <p:sldId id="390" r:id="rId36"/>
    <p:sldId id="441" r:id="rId37"/>
    <p:sldId id="383" r:id="rId38"/>
    <p:sldId id="403" r:id="rId39"/>
    <p:sldId id="358" r:id="rId40"/>
    <p:sldId id="391" r:id="rId41"/>
    <p:sldId id="437" r:id="rId42"/>
    <p:sldId id="412" r:id="rId43"/>
    <p:sldId id="402" r:id="rId44"/>
    <p:sldId id="442" r:id="rId45"/>
    <p:sldId id="399" r:id="rId46"/>
    <p:sldId id="431" r:id="rId47"/>
    <p:sldId id="424" r:id="rId48"/>
    <p:sldId id="375" r:id="rId49"/>
    <p:sldId id="418" r:id="rId50"/>
    <p:sldId id="386" r:id="rId51"/>
    <p:sldId id="395" r:id="rId52"/>
    <p:sldId id="364" r:id="rId53"/>
    <p:sldId id="401" r:id="rId54"/>
    <p:sldId id="404" r:id="rId55"/>
    <p:sldId id="452" r:id="rId56"/>
    <p:sldId id="400" r:id="rId57"/>
    <p:sldId id="432" r:id="rId58"/>
    <p:sldId id="384" r:id="rId59"/>
    <p:sldId id="377" r:id="rId60"/>
    <p:sldId id="419" r:id="rId61"/>
    <p:sldId id="382" r:id="rId62"/>
    <p:sldId id="385" r:id="rId63"/>
    <p:sldId id="451" r:id="rId64"/>
    <p:sldId id="413" r:id="rId65"/>
    <p:sldId id="443" r:id="rId66"/>
    <p:sldId id="405" r:id="rId67"/>
    <p:sldId id="433" r:id="rId68"/>
    <p:sldId id="389" r:id="rId69"/>
    <p:sldId id="420" r:id="rId70"/>
    <p:sldId id="387" r:id="rId71"/>
    <p:sldId id="388" r:id="rId72"/>
    <p:sldId id="393" r:id="rId73"/>
    <p:sldId id="406" r:id="rId74"/>
    <p:sldId id="360" r:id="rId75"/>
    <p:sldId id="453" r:id="rId76"/>
    <p:sldId id="444" r:id="rId77"/>
    <p:sldId id="456" r:id="rId78"/>
    <p:sldId id="458" r:id="rId7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2760" autoAdjust="0"/>
  </p:normalViewPr>
  <p:slideViewPr>
    <p:cSldViewPr>
      <p:cViewPr>
        <p:scale>
          <a:sx n="70" d="100"/>
          <a:sy n="70" d="100"/>
        </p:scale>
        <p:origin x="2840" y="9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6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20" y="-7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55" cy="464978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673" y="1"/>
            <a:ext cx="3038155" cy="464978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r">
              <a:defRPr sz="1200"/>
            </a:lvl1pPr>
          </a:lstStyle>
          <a:p>
            <a:fld id="{771B72AD-AD22-42AD-9FC3-F0EFD4D5A7D1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47"/>
            <a:ext cx="3038155" cy="464978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673" y="8829847"/>
            <a:ext cx="3038155" cy="464978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r">
              <a:defRPr sz="1200"/>
            </a:lvl1pPr>
          </a:lstStyle>
          <a:p>
            <a:fld id="{F2233EA7-BF5E-42F8-86FA-88DFFD549C3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8925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C5E48F9B-BD57-4E5C-AAEB-45DFA9DFEA14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6" tIns="46583" rIns="93166" bIns="4658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CC1F74CD-20AB-450F-A557-7A1DCC0C7C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0003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8:30 am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6116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3950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 err="1" smtClean="0"/>
              <a:t>Kammi</a:t>
            </a:r>
            <a:endParaRPr lang="en-CA" baseline="0" dirty="0" smtClean="0"/>
          </a:p>
          <a:p>
            <a:endParaRPr lang="en-CA" baseline="0" dirty="0" smtClean="0"/>
          </a:p>
          <a:p>
            <a:endParaRPr lang="en-CA" baseline="0" dirty="0"/>
          </a:p>
          <a:p>
            <a:pPr marL="226725" indent="-226725">
              <a:buAutoNum type="arabicParenR"/>
            </a:pPr>
            <a:r>
              <a:rPr lang="en-CA" dirty="0" smtClean="0"/>
              <a:t>Multiple literacies, big ideas and curricular competencies, comprehension</a:t>
            </a:r>
            <a:r>
              <a:rPr lang="en-CA" baseline="0" dirty="0" smtClean="0"/>
              <a:t> </a:t>
            </a:r>
            <a:r>
              <a:rPr lang="en-CA" baseline="0" dirty="0" err="1" smtClean="0"/>
              <a:t>continium</a:t>
            </a:r>
            <a:r>
              <a:rPr lang="en-CA" baseline="0" dirty="0" smtClean="0"/>
              <a:t>, content area reading--</a:t>
            </a:r>
            <a:r>
              <a:rPr lang="en-CA" dirty="0" smtClean="0"/>
              <a:t> research—</a:t>
            </a:r>
          </a:p>
          <a:p>
            <a:pPr marL="226725" indent="-226725">
              <a:buAutoNum type="arabicParenR"/>
            </a:pPr>
            <a:r>
              <a:rPr lang="en-CA" dirty="0" smtClean="0"/>
              <a:t>Research, actual strategies, link lit 44, making thinking visible, indigenizing</a:t>
            </a:r>
            <a:r>
              <a:rPr lang="en-CA" baseline="0" dirty="0" smtClean="0"/>
              <a:t> the curriculum</a:t>
            </a: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471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3950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3696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 smtClean="0"/>
              <a:t>Jessica – to explain</a:t>
            </a:r>
            <a:endParaRPr lang="en-CA" baseline="0" dirty="0"/>
          </a:p>
          <a:p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arrow of </a:t>
            </a:r>
            <a:r>
              <a:rPr lang="en-CA" dirty="0" err="1" smtClean="0"/>
              <a:t>contiuum</a:t>
            </a:r>
            <a:r>
              <a:rPr lang="en-CA" dirty="0" smtClean="0"/>
              <a:t>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6848" indent="-291095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4382" indent="-232877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30133" indent="-232877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95888" indent="-232877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61640" indent="-2328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27392" indent="-2328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93145" indent="-2328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58897" indent="-2328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012EB37-5A4F-4B74-BED2-109A7107DA75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Kathleen 5 </a:t>
            </a:r>
            <a:r>
              <a:rPr lang="en-US" altLang="en-US" dirty="0" err="1" smtClean="0">
                <a:latin typeface="Museo 300" charset="0"/>
                <a:ea typeface="ＭＳ Ｐゴシック" pitchFamily="34" charset="-128"/>
              </a:rPr>
              <a:t>mins</a:t>
            </a:r>
            <a:endParaRPr lang="en-US" altLang="en-US" dirty="0" smtClean="0">
              <a:latin typeface="Museo 300" charset="0"/>
              <a:ea typeface="ＭＳ Ｐゴシック" pitchFamily="34" charset="-128"/>
            </a:endParaRPr>
          </a:p>
          <a:p>
            <a:pPr eaLnBrk="1" hangingPunct="1"/>
            <a:endParaRPr lang="en-US" altLang="en-US" dirty="0" smtClean="0">
              <a:latin typeface="Museo 300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312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902">
              <a:defRPr/>
            </a:pP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 smtClean="0"/>
              <a:t>Kammi</a:t>
            </a:r>
            <a:r>
              <a:rPr lang="en-CA" baseline="0" dirty="0" smtClean="0"/>
              <a:t> explain the research on why we choose these 4…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 smtClean="0"/>
              <a:t>Kammi</a:t>
            </a:r>
            <a:r>
              <a:rPr lang="en-CA" baseline="0" dirty="0" smtClean="0"/>
              <a:t> explain the research on why we choose these 4…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 smtClean="0"/>
              <a:t>Kammi</a:t>
            </a:r>
            <a:r>
              <a:rPr lang="en-CA" baseline="0" dirty="0" smtClean="0"/>
              <a:t> explain the research on why we choose these 4…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 smtClean="0"/>
              <a:t>Kammi</a:t>
            </a:r>
            <a:r>
              <a:rPr lang="en-CA" baseline="0" dirty="0" smtClean="0"/>
              <a:t> explain the research on why we choose these 4…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 smtClean="0"/>
              <a:t>Kammi</a:t>
            </a:r>
            <a:r>
              <a:rPr lang="en-CA" baseline="0" dirty="0" smtClean="0"/>
              <a:t> explain the research on why we choose these 4…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6848" indent="-291095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4382" indent="-232877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30133" indent="-232877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95888" indent="-232877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61640" indent="-2328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27392" indent="-2328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93145" indent="-2328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58897" indent="-2328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012EB37-5A4F-4B74-BED2-109A7107DA75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Kathleen </a:t>
            </a:r>
          </a:p>
          <a:p>
            <a:pPr eaLnBrk="1" hangingPunct="1"/>
            <a:endParaRPr lang="en-US" altLang="en-US" dirty="0" smtClean="0">
              <a:latin typeface="Museo 300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3123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 smtClean="0"/>
              <a:t>Kammi</a:t>
            </a:r>
            <a:r>
              <a:rPr lang="en-CA" baseline="0" dirty="0" smtClean="0"/>
              <a:t> explain the research on why we choose these 4…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>
              <a:latin typeface="Century Gothic" panose="020B0502020202020204" pitchFamily="34" charset="0"/>
            </a:endParaRPr>
          </a:p>
          <a:p>
            <a:r>
              <a:rPr lang="en-CA" dirty="0">
                <a:latin typeface="Century Gothic" panose="020B0502020202020204" pitchFamily="34" charset="0"/>
              </a:rPr>
              <a:t/>
            </a:r>
            <a:br>
              <a:rPr lang="en-CA" dirty="0">
                <a:latin typeface="Century Gothic" panose="020B0502020202020204" pitchFamily="34" charset="0"/>
              </a:rPr>
            </a:br>
            <a:endParaRPr lang="en-CA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>
                <a:latin typeface="Century Gothic" panose="020B0502020202020204" pitchFamily="34" charset="0"/>
              </a:rPr>
              <a:t>32</a:t>
            </a:fld>
            <a:endParaRPr lang="en-CA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671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>
              <a:latin typeface="Century Gothic" panose="020B0502020202020204" pitchFamily="34" charset="0"/>
            </a:endParaRPr>
          </a:p>
          <a:p>
            <a:r>
              <a:rPr lang="en-CA" dirty="0">
                <a:latin typeface="Century Gothic" panose="020B0502020202020204" pitchFamily="34" charset="0"/>
              </a:rPr>
              <a:t/>
            </a:r>
            <a:br>
              <a:rPr lang="en-CA" dirty="0">
                <a:latin typeface="Century Gothic" panose="020B0502020202020204" pitchFamily="34" charset="0"/>
              </a:rPr>
            </a:br>
            <a:r>
              <a:rPr lang="en-CA" dirty="0" smtClean="0">
                <a:latin typeface="Century Gothic" panose="020B0502020202020204" pitchFamily="34" charset="0"/>
              </a:rPr>
              <a:t>connect</a:t>
            </a:r>
            <a:r>
              <a:rPr lang="en-CA" baseline="0" dirty="0" smtClean="0">
                <a:latin typeface="Century Gothic" panose="020B0502020202020204" pitchFamily="34" charset="0"/>
              </a:rPr>
              <a:t> to </a:t>
            </a:r>
            <a:r>
              <a:rPr lang="en-CA" baseline="0" dirty="0" err="1" smtClean="0">
                <a:latin typeface="Century Gothic" panose="020B0502020202020204" pitchFamily="34" charset="0"/>
              </a:rPr>
              <a:t>compre</a:t>
            </a:r>
            <a:r>
              <a:rPr lang="en-CA" baseline="0" dirty="0" smtClean="0">
                <a:latin typeface="Century Gothic" panose="020B0502020202020204" pitchFamily="34" charset="0"/>
              </a:rPr>
              <a:t> continuum</a:t>
            </a:r>
            <a:endParaRPr lang="en-CA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>
                <a:latin typeface="Century Gothic" panose="020B0502020202020204" pitchFamily="34" charset="0"/>
              </a:rPr>
              <a:t>33</a:t>
            </a:fld>
            <a:endParaRPr lang="en-CA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67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  <a:p>
            <a:pPr fontAlgn="base"/>
            <a:r>
              <a:rPr lang="en-CA" cap="all" dirty="0" smtClean="0">
                <a:latin typeface="Cambria" panose="02040503050406030204" pitchFamily="18" charset="0"/>
                <a:cs typeface="Cambria"/>
              </a:rPr>
              <a:t>Definition:</a:t>
            </a:r>
          </a:p>
          <a:p>
            <a:pPr fontAlgn="base">
              <a:buFontTx/>
              <a:buChar char="-"/>
            </a:pPr>
            <a:r>
              <a:rPr lang="en-CA" cap="all" dirty="0" smtClean="0">
                <a:latin typeface="Cambria" panose="02040503050406030204" pitchFamily="18" charset="0"/>
                <a:cs typeface="Cambria"/>
              </a:rPr>
              <a:t>Awareness of self, task, strategies</a:t>
            </a:r>
          </a:p>
          <a:p>
            <a:pPr fontAlgn="base">
              <a:buFontTx/>
              <a:buChar char="-"/>
            </a:pPr>
            <a:r>
              <a:rPr lang="en-CA" cap="all" dirty="0" smtClean="0">
                <a:latin typeface="Cambria" panose="02040503050406030204" pitchFamily="18" charset="0"/>
                <a:cs typeface="Cambria"/>
              </a:rPr>
              <a:t>Purpose of reading</a:t>
            </a:r>
          </a:p>
          <a:p>
            <a:pPr fontAlgn="base">
              <a:buFontTx/>
              <a:buChar char="-"/>
            </a:pPr>
            <a:r>
              <a:rPr lang="en-CA" cap="all" dirty="0" smtClean="0">
                <a:latin typeface="Cambria" panose="02040503050406030204" pitchFamily="18" charset="0"/>
                <a:cs typeface="Cambria"/>
              </a:rPr>
              <a:t>Re-reading and reading ahead</a:t>
            </a:r>
          </a:p>
          <a:p>
            <a:pPr fontAlgn="base">
              <a:buFontTx/>
              <a:buChar char="-"/>
            </a:pPr>
            <a:r>
              <a:rPr lang="en-CA" cap="all" dirty="0" smtClean="0">
                <a:latin typeface="Cambria" panose="02040503050406030204" pitchFamily="18" charset="0"/>
                <a:cs typeface="Cambria"/>
              </a:rPr>
              <a:t>-predicting, clarifying,</a:t>
            </a:r>
          </a:p>
          <a:p>
            <a:pPr fontAlgn="base">
              <a:buFontTx/>
              <a:buChar char="-"/>
            </a:pPr>
            <a:r>
              <a:rPr lang="en-CA" cap="all" dirty="0" smtClean="0">
                <a:latin typeface="Cambria" panose="02040503050406030204" pitchFamily="18" charset="0"/>
                <a:cs typeface="Cambria"/>
              </a:rPr>
              <a:t>-adjusting reading rate</a:t>
            </a:r>
          </a:p>
          <a:p>
            <a:pPr fontAlgn="base">
              <a:buFontTx/>
              <a:buChar char="-"/>
            </a:pPr>
            <a:r>
              <a:rPr lang="en-CA" cap="all" dirty="0" smtClean="0">
                <a:latin typeface="Cambria" panose="02040503050406030204" pitchFamily="18" charset="0"/>
                <a:cs typeface="Cambria"/>
              </a:rPr>
              <a:t>Cross checking multiple sources of information</a:t>
            </a:r>
          </a:p>
          <a:p>
            <a:pPr fontAlgn="base">
              <a:buFontTx/>
              <a:buChar char="-"/>
            </a:pPr>
            <a:endParaRPr lang="en-CA" cap="all" dirty="0" smtClean="0">
              <a:latin typeface="Cambria" panose="02040503050406030204" pitchFamily="18" charset="0"/>
              <a:cs typeface="Cambria"/>
            </a:endParaRPr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96530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70671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70671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70671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>
                <a:latin typeface="Century Gothic" panose="020B0502020202020204" pitchFamily="34" charset="0"/>
              </a:rPr>
              <a:t>38</a:t>
            </a:fld>
            <a:endParaRPr lang="en-CA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671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902"/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When they understand what they are reading, they are clicking along when they do not understand , they have hit a clunk. It is important to teach</a:t>
            </a:r>
            <a:r>
              <a:rPr lang="en-CA" baseline="0" dirty="0" smtClean="0"/>
              <a:t> students what to do when they hit a clunk, especially in reading in the content areas</a:t>
            </a:r>
          </a:p>
          <a:p>
            <a:pPr defTabSz="906902"/>
            <a:endParaRPr lang="en-CA" baseline="0" dirty="0" smtClean="0"/>
          </a:p>
          <a:p>
            <a:pPr defTabSz="906902"/>
            <a:r>
              <a:rPr lang="en-CA" baseline="0" dirty="0" smtClean="0"/>
              <a:t>rewrite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70671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7067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6848" indent="-291095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4382" indent="-232877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30133" indent="-232877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95888" indent="-232877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61640" indent="-2328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27392" indent="-2328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93145" indent="-2328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58897" indent="-2328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012EB37-5A4F-4B74-BED2-109A7107DA75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INTRODUCE TEAM HERE.</a:t>
            </a:r>
          </a:p>
        </p:txBody>
      </p:sp>
    </p:spTree>
    <p:extLst>
      <p:ext uri="{BB962C8B-B14F-4D97-AF65-F5344CB8AC3E}">
        <p14:creationId xmlns:p14="http://schemas.microsoft.com/office/powerpoint/2010/main" val="3443123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70671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70671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6974" indent="-291144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4576" indent="-232915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30405" indent="-232915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96236" indent="-232915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62066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27896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93727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59556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CA" altLang="en-US" dirty="0" smtClean="0">
                <a:latin typeface="Museo 300" charset="0"/>
              </a:rPr>
              <a:t>Remind of </a:t>
            </a:r>
            <a:r>
              <a:rPr lang="en-CA" altLang="en-US" baseline="0" dirty="0" smtClean="0">
                <a:latin typeface="Museo 300" charset="0"/>
              </a:rPr>
              <a:t>graphic organizer to help guide </a:t>
            </a:r>
          </a:p>
          <a:p>
            <a:pPr marL="170044" indent="-170044">
              <a:buFont typeface="Arial"/>
              <a:buChar char="•"/>
            </a:pPr>
            <a:r>
              <a:rPr lang="en-CA" altLang="en-US" baseline="0" dirty="0" smtClean="0">
                <a:latin typeface="Museo 300" charset="0"/>
              </a:rPr>
              <a:t>Encourage you to </a:t>
            </a:r>
          </a:p>
          <a:p>
            <a:pPr marL="170044" indent="-170044">
              <a:buFont typeface="Arial"/>
              <a:buChar char="•"/>
            </a:pPr>
            <a:r>
              <a:rPr lang="en-CA" altLang="en-US" baseline="0" dirty="0" smtClean="0">
                <a:latin typeface="Museo 300" charset="0"/>
              </a:rPr>
              <a:t>Part of the practical ideas might be resources… CR4YR and Lit44 websites </a:t>
            </a:r>
          </a:p>
          <a:p>
            <a:pPr marL="170044" indent="-170044">
              <a:buFont typeface="Arial"/>
              <a:buChar char="•"/>
            </a:pPr>
            <a:endParaRPr lang="en-CA" altLang="en-US" baseline="0" dirty="0" smtClean="0">
              <a:latin typeface="Museo 3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684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Definition:</a:t>
            </a:r>
          </a:p>
          <a:p>
            <a:pPr fontAlgn="base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-main idea</a:t>
            </a:r>
          </a:p>
          <a:p>
            <a:pPr fontAlgn="base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-important information and details</a:t>
            </a:r>
          </a:p>
          <a:p>
            <a:pPr fontAlgn="base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-sequence</a:t>
            </a:r>
          </a:p>
          <a:p>
            <a:pPr fontAlgn="base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-identifying genre</a:t>
            </a:r>
          </a:p>
          <a:p>
            <a:pPr fontAlgn="base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-paraphrasing</a:t>
            </a:r>
          </a:p>
          <a:p>
            <a:pPr fontAlgn="base"/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Synthesizing is one of the big ideas in Grade 6/7 curriculum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96530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96530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9653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Picture</a:t>
            </a:r>
            <a:r>
              <a:rPr lang="en-CA" baseline="0" dirty="0" smtClean="0"/>
              <a:t> for PWIM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01827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6974" indent="-291144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4576" indent="-232915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30405" indent="-232915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96236" indent="-232915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62066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27896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93727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59556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54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0044" indent="-170044">
              <a:buFont typeface="Arial"/>
              <a:buChar char="•"/>
            </a:pPr>
            <a:r>
              <a:rPr lang="en-CA" altLang="en-US" dirty="0" smtClean="0">
                <a:latin typeface="Museo 300" charset="0"/>
              </a:rPr>
              <a:t>Remind of </a:t>
            </a:r>
            <a:r>
              <a:rPr lang="en-CA" altLang="en-US" baseline="0" dirty="0" smtClean="0">
                <a:latin typeface="Museo 300" charset="0"/>
              </a:rPr>
              <a:t>graphic organizer to help guide </a:t>
            </a:r>
          </a:p>
          <a:p>
            <a:pPr marL="170044" indent="-170044">
              <a:buFont typeface="Arial"/>
              <a:buChar char="•"/>
            </a:pPr>
            <a:r>
              <a:rPr lang="en-CA" altLang="en-US" baseline="0" dirty="0" smtClean="0">
                <a:latin typeface="Museo 300" charset="0"/>
              </a:rPr>
              <a:t>Encourage you to </a:t>
            </a:r>
          </a:p>
          <a:p>
            <a:pPr marL="170044" indent="-170044">
              <a:buFont typeface="Arial"/>
              <a:buChar char="•"/>
            </a:pPr>
            <a:r>
              <a:rPr lang="en-CA" altLang="en-US" baseline="0" dirty="0" smtClean="0">
                <a:latin typeface="Museo 300" charset="0"/>
              </a:rPr>
              <a:t>Part of the practical ideas might be resources… CR4YR and Lit44 websites </a:t>
            </a:r>
          </a:p>
          <a:p>
            <a:pPr marL="170044" indent="-170044">
              <a:buFont typeface="Arial"/>
              <a:buChar char="•"/>
            </a:pPr>
            <a:endParaRPr lang="en-CA" altLang="en-US" baseline="0" dirty="0" smtClean="0">
              <a:latin typeface="Museo 3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684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96530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9150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96530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96530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9653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6778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>
              <a:latin typeface="Century Gothic" panose="020B0502020202020204" pitchFamily="34" charset="0"/>
            </a:endParaRPr>
          </a:p>
          <a:p>
            <a:r>
              <a:rPr lang="en-CA" baseline="0" dirty="0" smtClean="0">
                <a:latin typeface="Century Gothic" panose="020B0502020202020204" pitchFamily="34" charset="0"/>
              </a:rPr>
              <a:t>…</a:t>
            </a:r>
          </a:p>
          <a:p>
            <a:endParaRPr lang="en-CA" baseline="0" dirty="0" smtClean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>
                <a:latin typeface="Century Gothic" panose="020B0502020202020204" pitchFamily="34" charset="0"/>
              </a:rPr>
              <a:t>61</a:t>
            </a:fld>
            <a:endParaRPr lang="en-CA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530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>
                <a:latin typeface="Century Gothic" panose="020B0502020202020204" pitchFamily="34" charset="0"/>
              </a:rPr>
              <a:t>62</a:t>
            </a:fld>
            <a:endParaRPr lang="en-CA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530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96530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6974" indent="-291144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4576" indent="-232915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30405" indent="-232915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96236" indent="-232915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62066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27896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93727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59556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64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CA" altLang="en-US" dirty="0" smtClean="0">
                <a:latin typeface="Museo 300" charset="0"/>
              </a:rPr>
              <a:t>Jessica</a:t>
            </a:r>
          </a:p>
          <a:p>
            <a:pPr marL="170044" indent="-170044">
              <a:buFont typeface="Arial"/>
              <a:buChar char="•"/>
            </a:pPr>
            <a:r>
              <a:rPr lang="en-CA" altLang="en-US" dirty="0" smtClean="0">
                <a:latin typeface="Museo 300" charset="0"/>
              </a:rPr>
              <a:t>Remind of </a:t>
            </a:r>
            <a:r>
              <a:rPr lang="en-CA" altLang="en-US" baseline="0" dirty="0" smtClean="0">
                <a:latin typeface="Museo 300" charset="0"/>
              </a:rPr>
              <a:t>graphic organizer to help guide </a:t>
            </a:r>
          </a:p>
          <a:p>
            <a:pPr marL="170044" indent="-170044">
              <a:buFont typeface="Arial"/>
              <a:buChar char="•"/>
            </a:pPr>
            <a:r>
              <a:rPr lang="en-CA" altLang="en-US" baseline="0" dirty="0" smtClean="0">
                <a:latin typeface="Museo 300" charset="0"/>
              </a:rPr>
              <a:t>Encourage you to </a:t>
            </a:r>
          </a:p>
          <a:p>
            <a:pPr marL="170044" indent="-170044">
              <a:buFont typeface="Arial"/>
              <a:buChar char="•"/>
            </a:pPr>
            <a:r>
              <a:rPr lang="en-CA" altLang="en-US" baseline="0" dirty="0" smtClean="0">
                <a:latin typeface="Museo 300" charset="0"/>
              </a:rPr>
              <a:t>Part of the practical ideas might be resources… CR4YR and Lit44 websites </a:t>
            </a:r>
          </a:p>
          <a:p>
            <a:pPr marL="170044" indent="-170044">
              <a:buFont typeface="Arial"/>
              <a:buChar char="•"/>
            </a:pPr>
            <a:endParaRPr lang="en-CA" altLang="en-US" baseline="0" dirty="0" smtClean="0">
              <a:latin typeface="Museo 3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684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70671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706715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706715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70671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70671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7067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47177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51231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512311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044" indent="-170044">
              <a:buFont typeface="Arial"/>
              <a:buChar char="•"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692693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044" indent="-170044">
              <a:buFont typeface="Arial"/>
              <a:buChar char="•"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973693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6848" indent="-291095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4382" indent="-232877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30133" indent="-232877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95888" indent="-232877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61640" indent="-2328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27392" indent="-2328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93145" indent="-2328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58897" indent="-2328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012EB37-5A4F-4B74-BED2-109A7107DA75}" type="slidenum">
              <a:rPr lang="en-US" altLang="en-US" sz="1200"/>
              <a:pPr/>
              <a:t>75</a:t>
            </a:fld>
            <a:endParaRPr lang="en-US" alt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INTRODUCE TEAM HERE.</a:t>
            </a:r>
          </a:p>
        </p:txBody>
      </p:sp>
    </p:spTree>
    <p:extLst>
      <p:ext uri="{BB962C8B-B14F-4D97-AF65-F5344CB8AC3E}">
        <p14:creationId xmlns:p14="http://schemas.microsoft.com/office/powerpoint/2010/main" val="1788864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6974" indent="-291144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4576" indent="-232915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30405" indent="-232915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96236" indent="-232915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62066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27896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93727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59556" indent="-23291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 dirty="0" smtClean="0">
              <a:latin typeface="Museo 3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68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395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9483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2571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905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3378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3066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78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4786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461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1308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318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507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408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tm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tm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tm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hyperlink" Target="http://literacy44.ca/reading-strategies/reading-strategy-4/" TargetMode="External"/><Relationship Id="rId12" Type="http://schemas.openxmlformats.org/officeDocument/2006/relationships/image" Target="../media/image32.png"/><Relationship Id="rId13" Type="http://schemas.openxmlformats.org/officeDocument/2006/relationships/hyperlink" Target="http://literacy44.ca/reading-strategies/reading-strategy-8/" TargetMode="External"/><Relationship Id="rId14" Type="http://schemas.openxmlformats.org/officeDocument/2006/relationships/image" Target="../media/image33.png"/><Relationship Id="rId15" Type="http://schemas.openxmlformats.org/officeDocument/2006/relationships/hyperlink" Target="http://literacy44.ca/reading-strategies/reading-strategy-12/" TargetMode="External"/><Relationship Id="rId16" Type="http://schemas.openxmlformats.org/officeDocument/2006/relationships/image" Target="../media/image34.png"/><Relationship Id="rId17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literacy44.ca/reading-strategies/" TargetMode="External"/><Relationship Id="rId4" Type="http://schemas.openxmlformats.org/officeDocument/2006/relationships/image" Target="../media/image28.png"/><Relationship Id="rId5" Type="http://schemas.openxmlformats.org/officeDocument/2006/relationships/hyperlink" Target="http://literacy44.ca/reading-strategies/reading-strategy-1/" TargetMode="External"/><Relationship Id="rId6" Type="http://schemas.openxmlformats.org/officeDocument/2006/relationships/image" Target="../media/image29.png"/><Relationship Id="rId7" Type="http://schemas.openxmlformats.org/officeDocument/2006/relationships/hyperlink" Target="http://literacy44.ca/reading-strategies/reading-strategy-2/" TargetMode="External"/><Relationship Id="rId8" Type="http://schemas.openxmlformats.org/officeDocument/2006/relationships/image" Target="../media/image30.png"/><Relationship Id="rId9" Type="http://schemas.openxmlformats.org/officeDocument/2006/relationships/hyperlink" Target="http://literacy44.ca/reading-strategies/reading-strategy-3/" TargetMode="External"/><Relationship Id="rId10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literacy44.ca/reading-strategies/" TargetMode="External"/><Relationship Id="rId4" Type="http://schemas.openxmlformats.org/officeDocument/2006/relationships/image" Target="../media/image28.png"/><Relationship Id="rId5" Type="http://schemas.openxmlformats.org/officeDocument/2006/relationships/hyperlink" Target="http://literacy44.ca/reading-strategies/reading-strategy-5/" TargetMode="External"/><Relationship Id="rId6" Type="http://schemas.openxmlformats.org/officeDocument/2006/relationships/image" Target="../media/image50.png"/><Relationship Id="rId7" Type="http://schemas.openxmlformats.org/officeDocument/2006/relationships/hyperlink" Target="http://literacy44.ca/reading-strategies/reading-strategy-7/" TargetMode="External"/><Relationship Id="rId8" Type="http://schemas.openxmlformats.org/officeDocument/2006/relationships/image" Target="../media/image51.png"/><Relationship Id="rId9" Type="http://schemas.openxmlformats.org/officeDocument/2006/relationships/hyperlink" Target="http://literacy44.ca/reading-strategies/reading-strategy-10/" TargetMode="External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litdiet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4.tm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hyperlink" Target="http://literacy44.ca/reading-strategies/reading-strategy-6/" TargetMode="External"/><Relationship Id="rId12" Type="http://schemas.openxmlformats.org/officeDocument/2006/relationships/image" Target="../media/image59.png"/><Relationship Id="rId13" Type="http://schemas.openxmlformats.org/officeDocument/2006/relationships/hyperlink" Target="http://literacy44.ca/reading-strategies/reading-strategy-12/" TargetMode="External"/><Relationship Id="rId14" Type="http://schemas.openxmlformats.org/officeDocument/2006/relationships/image" Target="../media/image34.png"/><Relationship Id="rId1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://literacy44.ca/reading-strategies/" TargetMode="External"/><Relationship Id="rId4" Type="http://schemas.openxmlformats.org/officeDocument/2006/relationships/image" Target="../media/image28.png"/><Relationship Id="rId5" Type="http://schemas.openxmlformats.org/officeDocument/2006/relationships/hyperlink" Target="http://literacy44.ca/reading-strategies/reading-strategy-1/" TargetMode="External"/><Relationship Id="rId6" Type="http://schemas.openxmlformats.org/officeDocument/2006/relationships/image" Target="../media/image29.png"/><Relationship Id="rId7" Type="http://schemas.openxmlformats.org/officeDocument/2006/relationships/hyperlink" Target="http://literacy44.ca/reading-strategies/reading-strategy-2/" TargetMode="External"/><Relationship Id="rId8" Type="http://schemas.openxmlformats.org/officeDocument/2006/relationships/image" Target="../media/image30.png"/><Relationship Id="rId9" Type="http://schemas.openxmlformats.org/officeDocument/2006/relationships/hyperlink" Target="http://literacy44.ca/reading-strategies/reading-strategy-5/" TargetMode="External"/><Relationship Id="rId10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1.tmp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4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hyperlink" Target="http://literacy44.ca/reading-strategies/reading-strategy-11/" TargetMode="External"/><Relationship Id="rId12" Type="http://schemas.openxmlformats.org/officeDocument/2006/relationships/image" Target="../media/image67.png"/><Relationship Id="rId13" Type="http://schemas.openxmlformats.org/officeDocument/2006/relationships/image" Target="../media/image53.png"/><Relationship Id="rId14" Type="http://schemas.openxmlformats.org/officeDocument/2006/relationships/image" Target="../media/image68.png"/><Relationship Id="rId15" Type="http://schemas.openxmlformats.org/officeDocument/2006/relationships/image" Target="../media/image69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hyperlink" Target="http://literacy44.ca/reading-strategies/" TargetMode="External"/><Relationship Id="rId4" Type="http://schemas.openxmlformats.org/officeDocument/2006/relationships/image" Target="../media/image28.png"/><Relationship Id="rId5" Type="http://schemas.openxmlformats.org/officeDocument/2006/relationships/hyperlink" Target="http://literacy44.ca/reading-strategies/reading-strategy-1/" TargetMode="External"/><Relationship Id="rId6" Type="http://schemas.openxmlformats.org/officeDocument/2006/relationships/image" Target="../media/image29.png"/><Relationship Id="rId7" Type="http://schemas.openxmlformats.org/officeDocument/2006/relationships/hyperlink" Target="http://literacy44.ca/reading-strategies/reading-strategy-2/" TargetMode="External"/><Relationship Id="rId8" Type="http://schemas.openxmlformats.org/officeDocument/2006/relationships/image" Target="../media/image30.png"/><Relationship Id="rId9" Type="http://schemas.openxmlformats.org/officeDocument/2006/relationships/hyperlink" Target="http://literacy44.ca/reading-strategies/reading-strategy-9/" TargetMode="External"/><Relationship Id="rId10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2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4" Type="http://schemas.openxmlformats.org/officeDocument/2006/relationships/hyperlink" Target="https://www.youtube.com/watch?v=83DO0POacC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a/url?sa=i&amp;rct=j&amp;q=&amp;esrc=s&amp;source=images&amp;cd=&amp;cad=rja&amp;uact=8&amp;ved=0ahUKEwi86_yTvsDKAhVD6mMKHQdqAxQQjRwIBw&amp;url=https://ubuntugnome.org/feedback-time/&amp;psig=AFQjCNHJFBVvFcYNyi7dToyJXGK36uEg_A&amp;ust=1453657450913091" TargetMode="External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r4yr.ca/" TargetMode="External"/><Relationship Id="rId4" Type="http://schemas.openxmlformats.org/officeDocument/2006/relationships/hyperlink" Target="http://literacy44.ca/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litdiet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1544" y="3717032"/>
            <a:ext cx="9144000" cy="2982119"/>
          </a:xfrm>
          <a:noFill/>
        </p:spPr>
        <p:txBody>
          <a:bodyPr/>
          <a:lstStyle/>
          <a:p>
            <a:pPr>
              <a:spcBef>
                <a:spcPct val="10000"/>
              </a:spcBef>
            </a:pPr>
            <a:r>
              <a:rPr lang="en-US" altLang="en-US" sz="2800" b="1" dirty="0" smtClean="0">
                <a:latin typeface="Century Gothic" panose="020B0502020202020204" pitchFamily="34" charset="0"/>
                <a:cs typeface="Cambria"/>
              </a:rPr>
              <a:t>CR4YR  Intermediate Series 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2800" dirty="0" smtClean="0">
                <a:solidFill>
                  <a:schemeClr val="tx1"/>
                </a:solidFill>
                <a:latin typeface="Century Gothic" panose="020B0502020202020204" pitchFamily="34" charset="0"/>
                <a:cs typeface="Cambria"/>
              </a:rPr>
              <a:t>January 2016</a:t>
            </a:r>
          </a:p>
          <a:p>
            <a:pPr eaLnBrk="1" hangingPunct="1">
              <a:spcBef>
                <a:spcPct val="10000"/>
              </a:spcBef>
            </a:pPr>
            <a:r>
              <a:rPr lang="en-US" altLang="en-US" sz="2800" dirty="0" smtClean="0">
                <a:solidFill>
                  <a:schemeClr val="tx1"/>
                </a:solidFill>
                <a:latin typeface="Century Gothic" panose="020B0502020202020204" pitchFamily="34" charset="0"/>
                <a:cs typeface="Cambria"/>
              </a:rPr>
              <a:t>Year 4</a:t>
            </a:r>
          </a:p>
          <a:p>
            <a:pPr eaLnBrk="1" hangingPunct="1">
              <a:spcBef>
                <a:spcPct val="10000"/>
              </a:spcBef>
            </a:pPr>
            <a:endParaRPr lang="en-US" altLang="en-US" sz="2800" dirty="0" smtClean="0">
              <a:solidFill>
                <a:schemeClr val="tx1"/>
              </a:solidFill>
              <a:latin typeface="Cambria" panose="02040503050406030204" pitchFamily="18" charset="0"/>
              <a:cs typeface="Cambria"/>
            </a:endParaRPr>
          </a:p>
          <a:p>
            <a:pPr eaLnBrk="1" hangingPunct="1">
              <a:spcBef>
                <a:spcPct val="10000"/>
              </a:spcBef>
            </a:pPr>
            <a:endParaRPr lang="en-US" altLang="en-US" dirty="0" smtClean="0">
              <a:latin typeface="Cambria" panose="02040503050406030204" pitchFamily="18" charset="0"/>
              <a:cs typeface="Cambria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7848" y="1412776"/>
            <a:ext cx="9144000" cy="2209800"/>
          </a:xfrm>
          <a:prstGeom prst="rect">
            <a:avLst/>
          </a:prstGeom>
          <a:solidFill>
            <a:srgbClr val="78A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Century Gothic" panose="020B0502020202020204" pitchFamily="34" charset="0"/>
                <a:cs typeface="Cambria"/>
              </a:rPr>
              <a:t>Changing Results for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Century Gothic" panose="020B0502020202020204" pitchFamily="34" charset="0"/>
                <a:cs typeface="Cambria"/>
              </a:rPr>
              <a:t>Young </a:t>
            </a:r>
            <a:r>
              <a:rPr lang="en-US" altLang="en-US" sz="5400" b="1" dirty="0" smtClean="0">
                <a:latin typeface="Century Gothic" panose="020B0502020202020204" pitchFamily="34" charset="0"/>
                <a:cs typeface="Cambria"/>
              </a:rPr>
              <a:t>Readers</a:t>
            </a:r>
            <a:endParaRPr lang="en-US" altLang="en-US" sz="5400" b="1" dirty="0">
              <a:latin typeface="Century Gothic" panose="020B0502020202020204" pitchFamily="34" charset="0"/>
              <a:cs typeface="Cambria"/>
            </a:endParaRPr>
          </a:p>
        </p:txBody>
      </p:sp>
      <p:pic>
        <p:nvPicPr>
          <p:cNvPr id="2052" name="Picture 3" descr="NVSD_logo_PM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4000"/>
            <a:ext cx="168116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89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1"/>
            <a:ext cx="9140600" cy="1052736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sz="4800" dirty="0">
                <a:latin typeface="Century Gothic" panose="020B0502020202020204" pitchFamily="34" charset="0"/>
              </a:rPr>
              <a:t>Where to Start?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71292" y="1180778"/>
            <a:ext cx="23762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Emergent Reading</a:t>
            </a:r>
            <a:endParaRPr lang="en-CA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75856" y="1781200"/>
            <a:ext cx="23762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Engagement</a:t>
            </a:r>
            <a:endParaRPr lang="en-CA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71292" y="2360340"/>
            <a:ext cx="23762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Print</a:t>
            </a:r>
            <a:r>
              <a:rPr lang="en-CA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CA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Work</a:t>
            </a:r>
            <a:endParaRPr lang="en-CA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11674" y="2924944"/>
            <a:ext cx="23762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Fluency</a:t>
            </a:r>
            <a:endParaRPr lang="en-CA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11574" y="3501008"/>
            <a:ext cx="4176464" cy="504056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COMPREHENSION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70484" y="4206402"/>
            <a:ext cx="2376264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chemeClr val="tx1"/>
                </a:solidFill>
                <a:latin typeface="Century Gothic" panose="020B0502020202020204" pitchFamily="34" charset="0"/>
              </a:rPr>
              <a:t>Fiction/ Literature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87938" y="4201044"/>
            <a:ext cx="2988518" cy="4939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chemeClr val="tx1"/>
                </a:solidFill>
                <a:latin typeface="Century Gothic" panose="020B0502020202020204" pitchFamily="34" charset="0"/>
              </a:rPr>
              <a:t>Nonfiction / Information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359968" y="5350668"/>
            <a:ext cx="182264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Character</a:t>
            </a:r>
            <a:endParaRPr lang="en-CA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6594" y="4707432"/>
            <a:ext cx="187202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Plot / Setting</a:t>
            </a:r>
            <a:endParaRPr lang="en-CA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93622" y="4750046"/>
            <a:ext cx="19062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Themes / Ideas</a:t>
            </a:r>
            <a:endParaRPr lang="en-CA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6594" y="5343400"/>
            <a:ext cx="189080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Vocab / Fig. Lang.</a:t>
            </a:r>
            <a:endParaRPr lang="en-CA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900296" y="4750046"/>
            <a:ext cx="19062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Main Idea</a:t>
            </a:r>
            <a:endParaRPr lang="en-CA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027018" y="4707432"/>
            <a:ext cx="19062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Vocabulary</a:t>
            </a:r>
            <a:endParaRPr lang="en-CA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113562" y="5324000"/>
            <a:ext cx="19062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Text Features</a:t>
            </a:r>
            <a:endParaRPr lang="en-CA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900296" y="5357264"/>
            <a:ext cx="19062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Key Details</a:t>
            </a:r>
            <a:endParaRPr lang="en-CA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72200" y="1351216"/>
            <a:ext cx="2160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latin typeface="Century Gothic" panose="020B0502020202020204" pitchFamily="34" charset="0"/>
              </a:rPr>
              <a:t>Session 1</a:t>
            </a:r>
            <a:endParaRPr lang="en-CA" sz="2800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72200" y="2792388"/>
            <a:ext cx="2160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latin typeface="Century Gothic" panose="020B0502020202020204" pitchFamily="34" charset="0"/>
              </a:rPr>
              <a:t>Session 2</a:t>
            </a:r>
            <a:endParaRPr lang="en-CA" sz="2800" b="1" dirty="0">
              <a:latin typeface="Century Gothic" panose="020B0502020202020204" pitchFamily="34" charset="0"/>
            </a:endParaRPr>
          </a:p>
        </p:txBody>
      </p:sp>
      <p:cxnSp>
        <p:nvCxnSpPr>
          <p:cNvPr id="26" name="Straight Arrow Connector 25"/>
          <p:cNvCxnSpPr>
            <a:stCxn id="3" idx="2"/>
            <a:endCxn id="6" idx="0"/>
          </p:cNvCxnSpPr>
          <p:nvPr/>
        </p:nvCxnSpPr>
        <p:spPr>
          <a:xfrm>
            <a:off x="4459424" y="1612826"/>
            <a:ext cx="4564" cy="168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6" idx="2"/>
            <a:endCxn id="6" idx="2"/>
          </p:cNvCxnSpPr>
          <p:nvPr/>
        </p:nvCxnSpPr>
        <p:spPr>
          <a:xfrm>
            <a:off x="4463988" y="221324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7" idx="2"/>
            <a:endCxn id="8" idx="0"/>
          </p:cNvCxnSpPr>
          <p:nvPr/>
        </p:nvCxnSpPr>
        <p:spPr>
          <a:xfrm>
            <a:off x="4459424" y="2792388"/>
            <a:ext cx="40382" cy="1325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7" idx="2"/>
            <a:endCxn id="8" idx="0"/>
          </p:cNvCxnSpPr>
          <p:nvPr/>
        </p:nvCxnSpPr>
        <p:spPr>
          <a:xfrm>
            <a:off x="4459424" y="2792388"/>
            <a:ext cx="40382" cy="1325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6" idx="2"/>
            <a:endCxn id="6" idx="2"/>
          </p:cNvCxnSpPr>
          <p:nvPr/>
        </p:nvCxnSpPr>
        <p:spPr>
          <a:xfrm>
            <a:off x="4463988" y="221324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6" idx="2"/>
            <a:endCxn id="7" idx="0"/>
          </p:cNvCxnSpPr>
          <p:nvPr/>
        </p:nvCxnSpPr>
        <p:spPr>
          <a:xfrm flipH="1">
            <a:off x="4459424" y="2213248"/>
            <a:ext cx="4564" cy="1470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699792" y="4005064"/>
            <a:ext cx="216024" cy="201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084168" y="4005064"/>
            <a:ext cx="288032" cy="1006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8" idx="2"/>
            <a:endCxn id="9" idx="0"/>
          </p:cNvCxnSpPr>
          <p:nvPr/>
        </p:nvCxnSpPr>
        <p:spPr>
          <a:xfrm>
            <a:off x="4499806" y="3356992"/>
            <a:ext cx="0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83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solidFill>
                  <a:schemeClr val="bg1"/>
                </a:solidFill>
                <a:latin typeface="Century Gothic" panose="020B0502020202020204" pitchFamily="34" charset="0"/>
                <a:cs typeface="Cambria"/>
              </a:rPr>
              <a:t>Reading in Intermediate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119814" cy="4476155"/>
          </a:xfrm>
        </p:spPr>
        <p:txBody>
          <a:bodyPr>
            <a:normAutofit/>
          </a:bodyPr>
          <a:lstStyle/>
          <a:p>
            <a:pPr fontAlgn="base"/>
            <a:endParaRPr lang="en-CA" cap="all" dirty="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cap="all" dirty="0">
              <a:latin typeface="Cambria" panose="02040503050406030204" pitchFamily="18" charset="0"/>
              <a:cs typeface="Cambri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700808"/>
            <a:ext cx="79208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latin typeface="Century Gothic" panose="020B0502020202020204" pitchFamily="34" charset="0"/>
              </a:rPr>
              <a:t>“Reading is not a subject that is taught only in the primary grades, but a subject that needs to continue to be taught throughout elementary school and beyond.”</a:t>
            </a:r>
          </a:p>
          <a:p>
            <a:endParaRPr lang="en-CA" sz="3200" dirty="0">
              <a:latin typeface="Century Gothic" panose="020B0502020202020204" pitchFamily="34" charset="0"/>
            </a:endParaRPr>
          </a:p>
          <a:p>
            <a:pPr algn="r"/>
            <a:r>
              <a:rPr lang="en-CA" sz="2000" dirty="0" smtClean="0">
                <a:latin typeface="Century Gothic" panose="020B0502020202020204" pitchFamily="34" charset="0"/>
              </a:rPr>
              <a:t>(Gear, 2006)</a:t>
            </a:r>
          </a:p>
          <a:p>
            <a:pPr marL="342900" indent="-342900">
              <a:buAutoNum type="arabicParenR"/>
            </a:pPr>
            <a:endParaRPr lang="en-CA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-2654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>
              <a:lnSpc>
                <a:spcPct val="95000"/>
              </a:lnSpc>
            </a:pPr>
            <a:r>
              <a:rPr lang="en-US" sz="4800" dirty="0" smtClean="0">
                <a:solidFill>
                  <a:schemeClr val="bg1"/>
                </a:solidFill>
                <a:latin typeface="Century Gothic" panose="020B0502020202020204" pitchFamily="34" charset="0"/>
                <a:cs typeface="Cambria"/>
              </a:rPr>
              <a:t>Comprehension in Intermediate</a:t>
            </a:r>
            <a:endParaRPr lang="en-US" altLang="en-US" sz="4800" dirty="0" smtClean="0">
              <a:solidFill>
                <a:schemeClr val="bg1"/>
              </a:solidFill>
              <a:latin typeface="Century Gothic" panose="020B0502020202020204" pitchFamily="34" charset="0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2507828"/>
            <a:ext cx="7886700" cy="435133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CA" sz="3200" dirty="0" smtClean="0">
                <a:latin typeface="Century Gothic" panose="020B0502020202020204" pitchFamily="34" charset="0"/>
                <a:cs typeface="Cambria"/>
              </a:rPr>
              <a:t>How is comprehension in Intermediate grades different than in Primary grades?</a:t>
            </a:r>
          </a:p>
          <a:p>
            <a:pPr marL="0" indent="0" fontAlgn="base">
              <a:buNone/>
            </a:pPr>
            <a:endParaRPr lang="en-CA" dirty="0">
              <a:latin typeface="Century Gothic" panose="020B0502020202020204" pitchFamily="34" charset="0"/>
              <a:cs typeface="Cambria"/>
            </a:endParaRPr>
          </a:p>
          <a:p>
            <a:pPr marL="0" indent="0" fontAlgn="base">
              <a:buNone/>
            </a:pPr>
            <a:endParaRPr lang="en-CA" dirty="0" smtClean="0">
              <a:latin typeface="Century Gothic" panose="020B0502020202020204" pitchFamily="34" charset="0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7357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40768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CA" altLang="en-US" sz="4800" dirty="0" smtClean="0">
                <a:latin typeface="Century Gothic" panose="020B0502020202020204" pitchFamily="34" charset="0"/>
                <a:cs typeface="Cambria"/>
              </a:rPr>
              <a:t>Walking a Mile in their Shoes</a:t>
            </a:r>
            <a:endParaRPr lang="en-US" altLang="en-US" sz="4800" dirty="0" smtClean="0">
              <a:latin typeface="Century Gothic" panose="020B0502020202020204" pitchFamily="34" charset="0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endParaRPr lang="en-CA" cap="all" dirty="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sz="2400" dirty="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sz="2400" dirty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sz="2400" dirty="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sz="2400" dirty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sz="2400" dirty="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sz="2400" dirty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sz="2400" dirty="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sz="2400" dirty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sz="2400" dirty="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cap="all" dirty="0">
              <a:latin typeface="Cambria" panose="02040503050406030204" pitchFamily="18" charset="0"/>
              <a:cs typeface="Cambria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1560" y="1844824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endParaRPr lang="en-CA" cap="all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CA" sz="240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CA" sz="240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CA" sz="240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CA" sz="240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CA" sz="240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CA" sz="240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CA" sz="240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CA" sz="240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CA" sz="240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CA" cap="all" dirty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1026" name="Picture 2" descr="https://lardwantsworldpeace.files.wordpress.com/2013/08/peacetips_colourp215c27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2189"/>
            <a:ext cx="8964488" cy="345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5946786"/>
            <a:ext cx="3821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 smtClean="0">
                <a:latin typeface="Century Gothic" panose="020B0502020202020204" pitchFamily="34" charset="0"/>
              </a:rPr>
              <a:t>www.plickers.com</a:t>
            </a:r>
            <a:endParaRPr lang="en-CA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71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CA" sz="4800" dirty="0" smtClean="0">
                <a:latin typeface="Century Gothic" panose="020B0502020202020204" pitchFamily="34" charset="0"/>
                <a:cs typeface="Cambria"/>
              </a:rPr>
              <a:t>What is Comprehension? </a:t>
            </a:r>
            <a:endParaRPr lang="en-US" altLang="en-US" sz="4800" dirty="0" smtClean="0">
              <a:latin typeface="Century Gothic" panose="020B0502020202020204" pitchFamily="34" charset="0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047806" cy="435133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CA" sz="4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“The goal of comprehension is to acquire and actively use knowledge”</a:t>
            </a:r>
          </a:p>
          <a:p>
            <a:pPr marL="0" indent="0" algn="ctr" fontAlgn="base">
              <a:buNone/>
            </a:pPr>
            <a:endParaRPr lang="en-CA" sz="1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r" fontAlgn="base">
              <a:buNone/>
            </a:pPr>
            <a:r>
              <a:rPr lang="en-CA" sz="2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CA" sz="2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en-CA" sz="2000" dirty="0">
                <a:latin typeface="Century Gothic" panose="020B0502020202020204" pitchFamily="34" charset="0"/>
                <a:cs typeface="Arial" panose="020B0604020202020204" pitchFamily="34" charset="0"/>
              </a:rPr>
              <a:t>H</a:t>
            </a:r>
            <a:r>
              <a:rPr lang="en-CA" sz="2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arvey &amp; </a:t>
            </a:r>
            <a:r>
              <a:rPr lang="en-CA" sz="2000" dirty="0">
                <a:latin typeface="Century Gothic" panose="020B0502020202020204" pitchFamily="34" charset="0"/>
                <a:cs typeface="Arial" panose="020B0604020202020204" pitchFamily="34" charset="0"/>
              </a:rPr>
              <a:t>D</a:t>
            </a:r>
            <a:r>
              <a:rPr lang="en-CA" sz="2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aniels, 2009)</a:t>
            </a:r>
            <a:endParaRPr lang="en-CA" sz="20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80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Growing Great Readers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25625"/>
            <a:ext cx="8586682" cy="4699719"/>
          </a:xfrm>
        </p:spPr>
        <p:txBody>
          <a:bodyPr>
            <a:normAutofit/>
          </a:bodyPr>
          <a:lstStyle/>
          <a:p>
            <a:pPr marL="742950" indent="-742950" fontAlgn="base">
              <a:lnSpc>
                <a:spcPct val="150000"/>
              </a:lnSpc>
              <a:buFont typeface="+mj-lt"/>
              <a:buAutoNum type="arabicPeriod"/>
            </a:pPr>
            <a:r>
              <a:rPr lang="en-CA" sz="3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Reading Principle</a:t>
            </a:r>
          </a:p>
          <a:p>
            <a:pPr marL="742950" indent="-742950" fontAlgn="base">
              <a:lnSpc>
                <a:spcPct val="150000"/>
              </a:lnSpc>
              <a:buFont typeface="+mj-lt"/>
              <a:buAutoNum type="arabicPeriod"/>
            </a:pPr>
            <a:endParaRPr lang="en-CA" sz="360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742950" indent="-742950" fontAlgn="base">
              <a:lnSpc>
                <a:spcPct val="150000"/>
              </a:lnSpc>
              <a:buFont typeface="+mj-lt"/>
              <a:buAutoNum type="arabicPeriod"/>
            </a:pPr>
            <a:r>
              <a:rPr lang="en-CA" sz="3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Response Principle</a:t>
            </a:r>
          </a:p>
          <a:p>
            <a:pPr marL="742950" indent="-742950" fontAlgn="base">
              <a:lnSpc>
                <a:spcPct val="150000"/>
              </a:lnSpc>
              <a:buFont typeface="+mj-lt"/>
              <a:buAutoNum type="arabicPeriod"/>
            </a:pPr>
            <a:endParaRPr lang="en-CA" sz="360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742950" indent="-742950" fontAlgn="base">
              <a:lnSpc>
                <a:spcPct val="150000"/>
              </a:lnSpc>
              <a:buFont typeface="+mj-lt"/>
              <a:buAutoNum type="arabicPeriod"/>
            </a:pPr>
            <a:r>
              <a:rPr lang="en-CA" sz="3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Explicit Instruction Principle</a:t>
            </a:r>
          </a:p>
        </p:txBody>
      </p:sp>
      <p:pic>
        <p:nvPicPr>
          <p:cNvPr id="2" name="Picture 1" descr="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55804" r="16250" b="12076"/>
          <a:stretch/>
        </p:blipFill>
        <p:spPr>
          <a:xfrm>
            <a:off x="5796136" y="2420888"/>
            <a:ext cx="2610018" cy="241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Sorting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9" y="1484784"/>
            <a:ext cx="5072657" cy="463937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CA" sz="3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Sort headings from </a:t>
            </a:r>
          </a:p>
          <a:p>
            <a:pPr marL="0" indent="0" fontAlgn="base">
              <a:buNone/>
            </a:pPr>
            <a:r>
              <a:rPr lang="en-CA" sz="3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low level</a:t>
            </a:r>
          </a:p>
          <a:p>
            <a:pPr marL="0" indent="0" fontAlgn="base">
              <a:buNone/>
            </a:pPr>
            <a:r>
              <a:rPr lang="en-CA" sz="3600" dirty="0" smtClean="0"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</a:p>
          <a:p>
            <a:pPr marL="0" indent="0" fontAlgn="base">
              <a:buNone/>
            </a:pPr>
            <a:r>
              <a:rPr lang="en-CA" sz="3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high level </a:t>
            </a:r>
          </a:p>
          <a:p>
            <a:pPr marL="0" indent="0" fontAlgn="base">
              <a:buNone/>
            </a:pPr>
            <a:r>
              <a:rPr lang="en-CA" sz="3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thinking  </a:t>
            </a:r>
          </a:p>
          <a:p>
            <a:pPr marL="0" indent="0" algn="ctr" fontAlgn="base">
              <a:buNone/>
            </a:pPr>
            <a:endParaRPr lang="en-CA" sz="3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05754"/>
            <a:ext cx="5774533" cy="402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43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CA" sz="4800" dirty="0" smtClean="0">
                <a:latin typeface="Century Gothic" panose="020B0502020202020204" pitchFamily="34" charset="0"/>
                <a:cs typeface="Cambria"/>
              </a:rPr>
              <a:t>Comprehension Continuum</a:t>
            </a:r>
            <a:endParaRPr lang="en-US" altLang="en-US" sz="4800" dirty="0" smtClean="0">
              <a:latin typeface="Century Gothic" panose="020B0502020202020204" pitchFamily="34" charset="0"/>
              <a:cs typeface="Cambri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12084"/>
            <a:ext cx="6912768" cy="464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20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CA" sz="4800" dirty="0" smtClean="0">
                <a:latin typeface="Century Gothic" panose="020B0502020202020204" pitchFamily="34" charset="0"/>
                <a:cs typeface="Cambria"/>
              </a:rPr>
              <a:t>Comprehension Continuum</a:t>
            </a:r>
            <a:endParaRPr lang="en-US" altLang="en-US" sz="4800" dirty="0" smtClean="0">
              <a:latin typeface="Century Gothic" panose="020B0502020202020204" pitchFamily="34" charset="0"/>
              <a:cs typeface="Cambria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3648993" cy="32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1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CA" sz="4800" dirty="0" smtClean="0">
                <a:latin typeface="Century Gothic" panose="020B0502020202020204" pitchFamily="34" charset="0"/>
                <a:cs typeface="Cambria"/>
              </a:rPr>
              <a:t>Comprehension Continuum</a:t>
            </a:r>
            <a:endParaRPr lang="en-US" altLang="en-US" sz="4800" dirty="0" smtClean="0">
              <a:latin typeface="Century Gothic" panose="020B0502020202020204" pitchFamily="34" charset="0"/>
              <a:cs typeface="Cambria"/>
            </a:endParaRPr>
          </a:p>
        </p:txBody>
      </p:sp>
      <p:pic>
        <p:nvPicPr>
          <p:cNvPr id="2" name="Picture 1" descr="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9" t="17880" r="17083"/>
          <a:stretch/>
        </p:blipFill>
        <p:spPr>
          <a:xfrm>
            <a:off x="552450" y="1268760"/>
            <a:ext cx="8043242" cy="53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5000"/>
              </a:lnSpc>
            </a:pPr>
            <a:r>
              <a:rPr lang="en-CA" altLang="en-US" sz="4800" dirty="0" smtClean="0">
                <a:solidFill>
                  <a:schemeClr val="bg1"/>
                </a:solidFill>
                <a:latin typeface="Century Gothic"/>
                <a:cs typeface="Century Gothic"/>
              </a:rPr>
              <a:t>Traditional Welcome </a:t>
            </a:r>
            <a:endParaRPr lang="en-US" altLang="en-US" sz="4800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91880" y="1268760"/>
            <a:ext cx="5652120" cy="5184576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CA" sz="2000" dirty="0" smtClean="0">
                <a:latin typeface="Century Gothic" panose="020B0502020202020204" pitchFamily="34" charset="0"/>
              </a:rPr>
              <a:t>We </a:t>
            </a:r>
            <a:r>
              <a:rPr lang="en-CA" sz="2000" dirty="0">
                <a:latin typeface="Century Gothic" panose="020B0502020202020204" pitchFamily="34" charset="0"/>
              </a:rPr>
              <a:t>would like to start </a:t>
            </a:r>
            <a:r>
              <a:rPr lang="en-CA" sz="2000" dirty="0" smtClean="0">
                <a:latin typeface="Century Gothic" panose="020B0502020202020204" pitchFamily="34" charset="0"/>
              </a:rPr>
              <a:t>by acknowledging and </a:t>
            </a:r>
            <a:r>
              <a:rPr lang="en-CA" sz="2000" dirty="0">
                <a:latin typeface="Century Gothic" panose="020B0502020202020204" pitchFamily="34" charset="0"/>
              </a:rPr>
              <a:t>thanking </a:t>
            </a:r>
            <a:r>
              <a:rPr lang="en-CA" sz="2000" dirty="0" smtClean="0">
                <a:latin typeface="Century Gothic" panose="020B0502020202020204" pitchFamily="34" charset="0"/>
              </a:rPr>
              <a:t>the </a:t>
            </a:r>
            <a:r>
              <a:rPr lang="en-CA" sz="2000" dirty="0">
                <a:latin typeface="Century Gothic" panose="020B0502020202020204" pitchFamily="34" charset="0"/>
              </a:rPr>
              <a:t>Coast Salish </a:t>
            </a:r>
            <a:r>
              <a:rPr lang="en-CA" sz="2000" dirty="0" smtClean="0">
                <a:latin typeface="Century Gothic" panose="020B0502020202020204" pitchFamily="34" charset="0"/>
              </a:rPr>
              <a:t>people whose </a:t>
            </a:r>
            <a:r>
              <a:rPr lang="en-CA" sz="2000" dirty="0">
                <a:latin typeface="Century Gothic" panose="020B0502020202020204" pitchFamily="34" charset="0"/>
              </a:rPr>
              <a:t>traditional territory </a:t>
            </a:r>
            <a:r>
              <a:rPr lang="en-CA" sz="2000" dirty="0" smtClean="0">
                <a:latin typeface="Century Gothic" panose="020B0502020202020204" pitchFamily="34" charset="0"/>
              </a:rPr>
              <a:t>North Vancouver School </a:t>
            </a:r>
            <a:r>
              <a:rPr lang="en-CA" sz="2000" dirty="0">
                <a:latin typeface="Century Gothic" panose="020B0502020202020204" pitchFamily="34" charset="0"/>
              </a:rPr>
              <a:t>District </a:t>
            </a:r>
            <a:r>
              <a:rPr lang="en-CA" sz="2000" dirty="0" smtClean="0">
                <a:latin typeface="Century Gothic" panose="020B0502020202020204" pitchFamily="34" charset="0"/>
              </a:rPr>
              <a:t>resides </a:t>
            </a:r>
            <a:r>
              <a:rPr lang="en-CA" sz="2000" dirty="0">
                <a:latin typeface="Century Gothic" panose="020B0502020202020204" pitchFamily="34" charset="0"/>
              </a:rPr>
              <a:t>on. </a:t>
            </a:r>
            <a:endParaRPr lang="en-CA" sz="2000" dirty="0" smtClean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CA" sz="1200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CA" sz="2000" dirty="0" smtClean="0">
                <a:latin typeface="Century Gothic" panose="020B0502020202020204" pitchFamily="34" charset="0"/>
              </a:rPr>
              <a:t>We </a:t>
            </a:r>
            <a:r>
              <a:rPr lang="en-CA" sz="2000" dirty="0">
                <a:latin typeface="Century Gothic" panose="020B0502020202020204" pitchFamily="34" charset="0"/>
              </a:rPr>
              <a:t>express our gratitude </a:t>
            </a:r>
            <a:r>
              <a:rPr lang="en-CA" sz="2000" dirty="0" smtClean="0">
                <a:latin typeface="Century Gothic" panose="020B0502020202020204" pitchFamily="34" charset="0"/>
              </a:rPr>
              <a:t>to the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CA" sz="2000" dirty="0" smtClean="0">
                <a:latin typeface="Century Gothic" panose="020B0502020202020204" pitchFamily="34" charset="0"/>
              </a:rPr>
              <a:t>Squamish </a:t>
            </a:r>
            <a:r>
              <a:rPr lang="en-CA" sz="2000" dirty="0">
                <a:latin typeface="Century Gothic" panose="020B0502020202020204" pitchFamily="34" charset="0"/>
              </a:rPr>
              <a:t>Nation </a:t>
            </a:r>
            <a:r>
              <a:rPr lang="en-CA" sz="2000" dirty="0" smtClean="0">
                <a:latin typeface="Century Gothic" panose="020B0502020202020204" pitchFamily="34" charset="0"/>
              </a:rPr>
              <a:t>and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CA" sz="2000" dirty="0" smtClean="0">
                <a:latin typeface="Century Gothic" panose="020B0502020202020204" pitchFamily="34" charset="0"/>
              </a:rPr>
              <a:t>the </a:t>
            </a:r>
            <a:r>
              <a:rPr lang="en-CA" sz="2000" dirty="0" err="1" smtClean="0">
                <a:latin typeface="Century Gothic" panose="020B0502020202020204" pitchFamily="34" charset="0"/>
              </a:rPr>
              <a:t>Tsleil</a:t>
            </a:r>
            <a:r>
              <a:rPr lang="en-CA" sz="2000" dirty="0" err="1">
                <a:latin typeface="Century Gothic" panose="020B0502020202020204" pitchFamily="34" charset="0"/>
              </a:rPr>
              <a:t>-</a:t>
            </a:r>
            <a:r>
              <a:rPr lang="en-CA" sz="2000" dirty="0" err="1" smtClean="0">
                <a:latin typeface="Century Gothic" panose="020B0502020202020204" pitchFamily="34" charset="0"/>
              </a:rPr>
              <a:t>Waututh</a:t>
            </a:r>
            <a:r>
              <a:rPr lang="en-CA" sz="2000" dirty="0" smtClean="0">
                <a:latin typeface="Century Gothic" panose="020B0502020202020204" pitchFamily="34" charset="0"/>
              </a:rPr>
              <a:t> Nation. </a:t>
            </a:r>
            <a:endParaRPr lang="en-CA" sz="2000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CA" sz="2000" dirty="0">
                <a:latin typeface="Century Gothic" panose="020B0502020202020204" pitchFamily="34" charset="0"/>
              </a:rPr>
              <a:t>W</a:t>
            </a:r>
            <a:r>
              <a:rPr lang="en-CA" sz="2000" dirty="0" smtClean="0">
                <a:latin typeface="Century Gothic" panose="020B0502020202020204" pitchFamily="34" charset="0"/>
              </a:rPr>
              <a:t>e </a:t>
            </a:r>
            <a:r>
              <a:rPr lang="en-CA" sz="2000" dirty="0">
                <a:latin typeface="Century Gothic" panose="020B0502020202020204" pitchFamily="34" charset="0"/>
              </a:rPr>
              <a:t>value the opportunity </a:t>
            </a:r>
            <a:r>
              <a:rPr lang="en-CA" sz="2000" dirty="0" smtClean="0">
                <a:latin typeface="Century Gothic" panose="020B0502020202020204" pitchFamily="34" charset="0"/>
              </a:rPr>
              <a:t>to </a:t>
            </a:r>
            <a:r>
              <a:rPr lang="en-CA" sz="2000" dirty="0">
                <a:latin typeface="Century Gothic" panose="020B0502020202020204" pitchFamily="34" charset="0"/>
              </a:rPr>
              <a:t>learn, live </a:t>
            </a:r>
            <a:r>
              <a:rPr lang="en-CA" sz="2000" dirty="0" smtClean="0">
                <a:latin typeface="Century Gothic" panose="020B0502020202020204" pitchFamily="34" charset="0"/>
              </a:rPr>
              <a:t>and share </a:t>
            </a:r>
            <a:r>
              <a:rPr lang="en-CA" sz="2000" dirty="0">
                <a:latin typeface="Century Gothic" panose="020B0502020202020204" pitchFamily="34" charset="0"/>
              </a:rPr>
              <a:t>educational </a:t>
            </a:r>
            <a:r>
              <a:rPr lang="en-CA" sz="2000" dirty="0" smtClean="0">
                <a:latin typeface="Century Gothic" panose="020B0502020202020204" pitchFamily="34" charset="0"/>
              </a:rPr>
              <a:t>experiences on this traditional </a:t>
            </a:r>
            <a:r>
              <a:rPr lang="en-CA" sz="2000" dirty="0">
                <a:latin typeface="Century Gothic" panose="020B0502020202020204" pitchFamily="34" charset="0"/>
              </a:rPr>
              <a:t>territory</a:t>
            </a:r>
            <a:r>
              <a:rPr lang="en-CA" sz="2000" dirty="0" smtClean="0">
                <a:latin typeface="Century Gothic" panose="020B0502020202020204" pitchFamily="34" charset="0"/>
              </a:rPr>
              <a:t>.</a:t>
            </a:r>
            <a:endParaRPr lang="en-CA" altLang="en-US" sz="1800" dirty="0">
              <a:latin typeface="Century Gothic" panose="020B0502020202020204" pitchFamily="34" charset="0"/>
              <a:cs typeface="Century Gothic"/>
            </a:endParaRPr>
          </a:p>
          <a:p>
            <a:pPr lvl="3"/>
            <a:endParaRPr lang="en-CA" altLang="en-US" sz="1800" dirty="0">
              <a:latin typeface="Century Gothic" panose="020B0502020202020204" pitchFamily="34" charset="0"/>
              <a:cs typeface="Century Gothic"/>
            </a:endParaRPr>
          </a:p>
          <a:p>
            <a:pPr lvl="3"/>
            <a:endParaRPr lang="en-CA" altLang="en-US" sz="1800" dirty="0">
              <a:latin typeface="Century Gothic" panose="020B0502020202020204" pitchFamily="34" charset="0"/>
              <a:cs typeface="Century Gothic"/>
            </a:endParaRPr>
          </a:p>
          <a:p>
            <a:pPr lvl="3"/>
            <a:endParaRPr lang="en-CA" altLang="en-US" sz="1800" dirty="0">
              <a:latin typeface="Century Gothic" panose="020B0502020202020204" pitchFamily="34" charset="0"/>
              <a:cs typeface="Century Gothic"/>
            </a:endParaRPr>
          </a:p>
          <a:p>
            <a:pPr lvl="3"/>
            <a:endParaRPr lang="en-CA" altLang="en-US" sz="1800" dirty="0">
              <a:latin typeface="Century Gothic" panose="020B0502020202020204" pitchFamily="34" charset="0"/>
              <a:cs typeface="Century Gothic"/>
            </a:endParaRPr>
          </a:p>
          <a:p>
            <a:endParaRPr lang="en-CA" sz="1800" dirty="0"/>
          </a:p>
        </p:txBody>
      </p:sp>
      <p:pic>
        <p:nvPicPr>
          <p:cNvPr id="3" name="Picture 2" descr="Screen Shot 2015-12-09 at 10.25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3240360" cy="50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1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CA" sz="4800" dirty="0" smtClean="0">
                <a:latin typeface="Century Gothic" panose="020B0502020202020204" pitchFamily="34" charset="0"/>
                <a:cs typeface="Cambria"/>
              </a:rPr>
              <a:t>Comprehension Continuum</a:t>
            </a:r>
            <a:endParaRPr lang="en-US" altLang="en-US" sz="4800" dirty="0" smtClean="0">
              <a:latin typeface="Century Gothic" panose="020B0502020202020204" pitchFamily="34" charset="0"/>
              <a:cs typeface="Cambria"/>
            </a:endParaRPr>
          </a:p>
        </p:txBody>
      </p:sp>
      <p:pic>
        <p:nvPicPr>
          <p:cNvPr id="6146" name="Picture 2" descr="C:\Users\12675\AppData\Local\Temp\Untitled_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6" t="10086" r="24707" b="39677"/>
          <a:stretch/>
        </p:blipFill>
        <p:spPr bwMode="auto">
          <a:xfrm>
            <a:off x="1847850" y="2095499"/>
            <a:ext cx="51054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60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CA" sz="4800" dirty="0" smtClean="0">
                <a:latin typeface="Century Gothic" panose="020B0502020202020204" pitchFamily="34" charset="0"/>
                <a:cs typeface="Cambria"/>
              </a:rPr>
              <a:t>Comprehension Continuum</a:t>
            </a:r>
            <a:endParaRPr lang="en-US" altLang="en-US" sz="4800" dirty="0" smtClean="0">
              <a:latin typeface="Century Gothic" panose="020B0502020202020204" pitchFamily="34" charset="0"/>
              <a:cs typeface="Cambria"/>
            </a:endParaRPr>
          </a:p>
        </p:txBody>
      </p:sp>
      <p:pic>
        <p:nvPicPr>
          <p:cNvPr id="2" name="Picture 2" descr="C:\Users\12675\AppData\Local\Temp\Untitled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1" r="26664" b="31944"/>
          <a:stretch/>
        </p:blipFill>
        <p:spPr bwMode="auto">
          <a:xfrm>
            <a:off x="1835696" y="1628800"/>
            <a:ext cx="5715001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95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CA" sz="4800" dirty="0" smtClean="0">
                <a:latin typeface="Century Gothic" panose="020B0502020202020204" pitchFamily="34" charset="0"/>
                <a:cs typeface="Cambria"/>
              </a:rPr>
              <a:t>Comprehension Continuum</a:t>
            </a:r>
            <a:endParaRPr lang="en-US" altLang="en-US" sz="4800" dirty="0" smtClean="0">
              <a:latin typeface="Century Gothic" panose="020B0502020202020204" pitchFamily="34" charset="0"/>
              <a:cs typeface="Cambria"/>
            </a:endParaRPr>
          </a:p>
        </p:txBody>
      </p:sp>
      <p:pic>
        <p:nvPicPr>
          <p:cNvPr id="2" name="Picture 2" descr="C:\Users\12675\AppData\Local\Temp\Untitled_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29633" b="34722"/>
          <a:stretch/>
        </p:blipFill>
        <p:spPr bwMode="auto">
          <a:xfrm>
            <a:off x="2123728" y="1772816"/>
            <a:ext cx="5276851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86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CA" sz="4800" dirty="0" smtClean="0">
                <a:latin typeface="Century Gothic" panose="020B0502020202020204" pitchFamily="34" charset="0"/>
                <a:cs typeface="Cambria"/>
              </a:rPr>
              <a:t>Comprehension Continuum</a:t>
            </a:r>
            <a:endParaRPr lang="en-US" altLang="en-US" sz="4800" dirty="0" smtClean="0">
              <a:latin typeface="Century Gothic" panose="020B0502020202020204" pitchFamily="34" charset="0"/>
              <a:cs typeface="Cambria"/>
            </a:endParaRPr>
          </a:p>
        </p:txBody>
      </p:sp>
      <p:pic>
        <p:nvPicPr>
          <p:cNvPr id="2" name="Picture 2" descr="C:\Users\12675\AppData\Local\Temp\Untitled_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-406" r="36279" b="34017"/>
          <a:stretch/>
        </p:blipFill>
        <p:spPr bwMode="auto">
          <a:xfrm>
            <a:off x="1979712" y="1700808"/>
            <a:ext cx="5181601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94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CA" sz="4800" dirty="0" smtClean="0">
                <a:latin typeface="Century Gothic" panose="020B0502020202020204" pitchFamily="34" charset="0"/>
                <a:cs typeface="Cambria"/>
              </a:rPr>
              <a:t>Comprehension Continuum</a:t>
            </a:r>
            <a:endParaRPr lang="en-US" altLang="en-US" sz="4800" dirty="0" smtClean="0">
              <a:latin typeface="Century Gothic" panose="020B0502020202020204" pitchFamily="34" charset="0"/>
              <a:cs typeface="Cambria"/>
            </a:endParaRPr>
          </a:p>
        </p:txBody>
      </p:sp>
      <p:pic>
        <p:nvPicPr>
          <p:cNvPr id="2" name="Picture 2" descr="C:\Users\12675\AppData\Local\Temp\Untitled_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0" r="71309" b="44722"/>
          <a:stretch/>
        </p:blipFill>
        <p:spPr bwMode="auto">
          <a:xfrm>
            <a:off x="1043608" y="1895475"/>
            <a:ext cx="2842964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2675\AppData\Local\Temp\Untitled_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6" t="2778" r="38756" b="19721"/>
          <a:stretch/>
        </p:blipFill>
        <p:spPr bwMode="auto">
          <a:xfrm>
            <a:off x="4860032" y="1412776"/>
            <a:ext cx="3116561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03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Comprehension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861048"/>
            <a:ext cx="7975798" cy="462017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en-CA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r>
              <a:rPr lang="en-CA" sz="3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What strategies do students need to use to comprehend something?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4464496" cy="297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96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Comprehension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37829"/>
            <a:ext cx="7975798" cy="462017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CA" sz="3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As a table group, rank your top three strategies.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21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37" y="77738"/>
            <a:ext cx="6789525" cy="67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61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Comprehension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60" y="1693218"/>
            <a:ext cx="4599806" cy="4351338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CA" sz="3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Self-Regulating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en-CA" sz="3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en-CA" sz="3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Summarizing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en-CA" sz="360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en-CA" sz="3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Making Meaningful Connections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en-CA" sz="360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en-CA" sz="3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Inferring</a:t>
            </a:r>
          </a:p>
        </p:txBody>
      </p:sp>
      <p:pic>
        <p:nvPicPr>
          <p:cNvPr id="3074" name="Picture 2" descr="https://s-media-cache-ak0.pinimg.com/236x/52/21/56/5221568ff16b01abe09fb5a5aa0dab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25983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53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Comprehension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263830" cy="4692179"/>
          </a:xfrm>
        </p:spPr>
        <p:txBody>
          <a:bodyPr>
            <a:normAutofit fontScale="92500"/>
          </a:bodyPr>
          <a:lstStyle/>
          <a:p>
            <a:pPr marL="0" indent="0" algn="ctr" fontAlgn="base">
              <a:buNone/>
            </a:pPr>
            <a:r>
              <a:rPr lang="en-CA" sz="36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WHY FOUR STRATEGIES?</a:t>
            </a:r>
          </a:p>
          <a:p>
            <a:pPr marL="0" indent="0" fontAlgn="base">
              <a:buNone/>
            </a:pPr>
            <a:endParaRPr lang="en-CA" sz="3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r>
              <a:rPr lang="en-CA" sz="3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“Less is more” philosophy that promotes a “depth of understanding of a few powerful, transferable strategies rather than exposure to a breadth of strategies that become mind boggling and disconnected.”</a:t>
            </a:r>
          </a:p>
          <a:p>
            <a:pPr marL="0" indent="0" fontAlgn="base">
              <a:buNone/>
            </a:pPr>
            <a:r>
              <a:rPr lang="en-CA" sz="3600" dirty="0">
                <a:latin typeface="Century Gothic" panose="020B0502020202020204" pitchFamily="34" charset="0"/>
                <a:cs typeface="Arial" panose="020B0604020202020204" pitchFamily="34" charset="0"/>
              </a:rPr>
              <a:t>	</a:t>
            </a:r>
            <a:r>
              <a:rPr lang="en-CA" sz="3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						</a:t>
            </a:r>
            <a:r>
              <a:rPr lang="en-CA" sz="2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(Lanning, 2009)</a:t>
            </a:r>
          </a:p>
          <a:p>
            <a:pPr marL="0" indent="0" fontAlgn="base">
              <a:buNone/>
            </a:pPr>
            <a:endParaRPr lang="en-CA" sz="360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4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sz="3600" dirty="0">
                <a:latin typeface="Century Gothic"/>
                <a:cs typeface="Century Gothic"/>
              </a:rPr>
              <a:t>Reconnaissance du </a:t>
            </a:r>
            <a:r>
              <a:rPr lang="en-US" sz="3600" dirty="0" err="1">
                <a:latin typeface="Century Gothic"/>
                <a:cs typeface="Century Gothic"/>
              </a:rPr>
              <a:t>territoire</a:t>
            </a:r>
            <a:r>
              <a:rPr lang="en-US" sz="3600" dirty="0">
                <a:latin typeface="Century Gothic"/>
                <a:cs typeface="Century Gothic"/>
              </a:rPr>
              <a:t> </a:t>
            </a:r>
            <a:r>
              <a:rPr lang="en-US" sz="3600" dirty="0" err="1">
                <a:latin typeface="Century Gothic"/>
                <a:cs typeface="Century Gothic"/>
              </a:rPr>
              <a:t>traditionnel</a:t>
            </a:r>
            <a:r>
              <a:rPr lang="en-US" sz="3600" dirty="0">
                <a:latin typeface="Century Gothic"/>
                <a:cs typeface="Century Gothic"/>
              </a:rPr>
              <a:t> </a:t>
            </a:r>
            <a:endParaRPr lang="en-US" altLang="en-US" sz="3600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5896" y="1412776"/>
            <a:ext cx="5472608" cy="5184576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err="1" smtClean="0">
                <a:latin typeface="Century Gothic"/>
                <a:cs typeface="Century Gothic"/>
              </a:rPr>
              <a:t>J’aimerais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reconnaître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smtClean="0">
                <a:latin typeface="Century Gothic"/>
                <a:cs typeface="Century Gothic"/>
              </a:rPr>
              <a:t>et </a:t>
            </a:r>
            <a:r>
              <a:rPr lang="en-US" sz="2000" dirty="0" err="1">
                <a:latin typeface="Century Gothic"/>
                <a:cs typeface="Century Gothic"/>
              </a:rPr>
              <a:t>remercier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endParaRPr lang="en-US" sz="2000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les </a:t>
            </a:r>
            <a:r>
              <a:rPr lang="en-US" sz="2000" dirty="0" err="1" smtClean="0">
                <a:latin typeface="Century Gothic"/>
                <a:cs typeface="Century Gothic"/>
              </a:rPr>
              <a:t>peuples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autochtones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smtClean="0">
                <a:latin typeface="Century Gothic"/>
                <a:cs typeface="Century Gothic"/>
              </a:rPr>
              <a:t>de la </a:t>
            </a:r>
            <a:r>
              <a:rPr lang="en-US" sz="2000" dirty="0" err="1">
                <a:latin typeface="Century Gothic"/>
                <a:cs typeface="Century Gothic"/>
              </a:rPr>
              <a:t>côte</a:t>
            </a:r>
            <a:r>
              <a:rPr lang="en-US" sz="2000" dirty="0">
                <a:latin typeface="Century Gothic"/>
                <a:cs typeface="Century Gothic"/>
              </a:rPr>
              <a:t> Salish </a:t>
            </a:r>
            <a:r>
              <a:rPr lang="en-US" sz="2000" dirty="0" err="1" smtClean="0">
                <a:latin typeface="Century Gothic"/>
                <a:cs typeface="Century Gothic"/>
              </a:rPr>
              <a:t>dont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leur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territoire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traditionnel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endParaRPr lang="en-US" sz="2000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err="1" smtClean="0">
                <a:latin typeface="Century Gothic"/>
                <a:cs typeface="Century Gothic"/>
              </a:rPr>
              <a:t>est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>
                <a:latin typeface="Century Gothic"/>
                <a:cs typeface="Century Gothic"/>
              </a:rPr>
              <a:t>le </a:t>
            </a:r>
            <a:r>
              <a:rPr lang="en-US" sz="2000" dirty="0" err="1" smtClean="0">
                <a:latin typeface="Century Gothic"/>
                <a:cs typeface="Century Gothic"/>
              </a:rPr>
              <a:t>siège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smtClean="0">
                <a:latin typeface="Century Gothic"/>
                <a:cs typeface="Century Gothic"/>
              </a:rPr>
              <a:t>de </a:t>
            </a:r>
            <a:r>
              <a:rPr lang="en-US" sz="2000" dirty="0">
                <a:latin typeface="Century Gothic"/>
                <a:cs typeface="Century Gothic"/>
              </a:rPr>
              <a:t>la Commission </a:t>
            </a:r>
            <a:r>
              <a:rPr lang="en-US" sz="2000" dirty="0" err="1">
                <a:latin typeface="Century Gothic"/>
                <a:cs typeface="Century Gothic"/>
              </a:rPr>
              <a:t>scolaire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endParaRPr lang="en-US" sz="2000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de </a:t>
            </a:r>
            <a:r>
              <a:rPr lang="en-US" sz="2000" dirty="0">
                <a:latin typeface="Century Gothic"/>
                <a:cs typeface="Century Gothic"/>
              </a:rPr>
              <a:t>Vancouver Nord</a:t>
            </a:r>
            <a:r>
              <a:rPr lang="en-US" sz="2000" dirty="0" smtClean="0">
                <a:latin typeface="Century Gothic"/>
                <a:cs typeface="Century Gothic"/>
              </a:rPr>
              <a:t>.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Nous </a:t>
            </a:r>
            <a:r>
              <a:rPr lang="en-US" sz="2000" dirty="0" err="1">
                <a:latin typeface="Century Gothic"/>
                <a:cs typeface="Century Gothic"/>
              </a:rPr>
              <a:t>exprimons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notre</a:t>
            </a:r>
            <a:r>
              <a:rPr lang="en-US" sz="2000" dirty="0">
                <a:latin typeface="Century Gothic"/>
                <a:cs typeface="Century Gothic"/>
              </a:rPr>
              <a:t> gratitude </a:t>
            </a:r>
            <a:r>
              <a:rPr lang="en-US" sz="2000" dirty="0" err="1">
                <a:latin typeface="Century Gothic"/>
                <a:cs typeface="Century Gothic"/>
              </a:rPr>
              <a:t>envers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endParaRPr lang="en-US" sz="2000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les Nations </a:t>
            </a:r>
            <a:r>
              <a:rPr lang="en-US" sz="2000" dirty="0">
                <a:latin typeface="Century Gothic"/>
                <a:cs typeface="Century Gothic"/>
              </a:rPr>
              <a:t>Squamish et </a:t>
            </a:r>
            <a:r>
              <a:rPr lang="en-US" sz="2000" dirty="0" err="1">
                <a:latin typeface="Century Gothic"/>
                <a:cs typeface="Century Gothic"/>
              </a:rPr>
              <a:t>Tsleil-Waututh</a:t>
            </a:r>
            <a:r>
              <a:rPr lang="en-US" sz="2000" dirty="0" smtClean="0">
                <a:latin typeface="Century Gothic"/>
                <a:cs typeface="Century Gothic"/>
              </a:rPr>
              <a:t>.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Nous </a:t>
            </a:r>
            <a:r>
              <a:rPr lang="en-US" sz="2000" dirty="0" err="1">
                <a:latin typeface="Century Gothic"/>
                <a:cs typeface="Century Gothic"/>
              </a:rPr>
              <a:t>apprécions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l’occasion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d’apprendre</a:t>
            </a:r>
            <a:r>
              <a:rPr lang="en-US" sz="2000" dirty="0">
                <a:latin typeface="Century Gothic"/>
                <a:cs typeface="Century Gothic"/>
              </a:rPr>
              <a:t>, </a:t>
            </a:r>
            <a:r>
              <a:rPr lang="en-US" sz="2000" dirty="0" smtClean="0">
                <a:latin typeface="Century Gothic"/>
                <a:cs typeface="Century Gothic"/>
              </a:rPr>
              <a:t>de </a:t>
            </a:r>
            <a:r>
              <a:rPr lang="en-US" sz="2000" dirty="0">
                <a:latin typeface="Century Gothic"/>
                <a:cs typeface="Century Gothic"/>
              </a:rPr>
              <a:t>vivre et de </a:t>
            </a:r>
            <a:r>
              <a:rPr lang="en-US" sz="2000" dirty="0" err="1">
                <a:latin typeface="Century Gothic"/>
                <a:cs typeface="Century Gothic"/>
              </a:rPr>
              <a:t>partager</a:t>
            </a:r>
            <a:r>
              <a:rPr lang="en-US" sz="2000" dirty="0">
                <a:latin typeface="Century Gothic"/>
                <a:cs typeface="Century Gothic"/>
              </a:rPr>
              <a:t> des </a:t>
            </a:r>
            <a:r>
              <a:rPr lang="en-US" sz="2000" dirty="0" err="1" smtClean="0">
                <a:latin typeface="Century Gothic"/>
                <a:cs typeface="Century Gothic"/>
              </a:rPr>
              <a:t>expériences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éducatives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sur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ce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territoire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traditionnel</a:t>
            </a:r>
            <a:r>
              <a:rPr lang="en-US" sz="2000" dirty="0" smtClean="0">
                <a:latin typeface="Century Gothic"/>
                <a:cs typeface="Century Gothic"/>
              </a:rPr>
              <a:t>.</a:t>
            </a:r>
            <a:endParaRPr lang="en-CA" sz="2000" dirty="0">
              <a:latin typeface="Century Gothic"/>
              <a:cs typeface="Century Gothic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000" dirty="0">
                <a:latin typeface="Century Gothic"/>
                <a:cs typeface="Century Gothic"/>
              </a:rPr>
              <a:t> </a:t>
            </a:r>
          </a:p>
          <a:p>
            <a:pPr lvl="3"/>
            <a:endParaRPr lang="en-US" sz="2000" dirty="0">
              <a:latin typeface="Century Gothic"/>
              <a:cs typeface="Century Gothic"/>
            </a:endParaRPr>
          </a:p>
          <a:p>
            <a:pPr lvl="3"/>
            <a:endParaRPr lang="en-CA" altLang="en-US" sz="2000" dirty="0">
              <a:latin typeface="Century Gothic"/>
              <a:cs typeface="Century Gothic"/>
            </a:endParaRPr>
          </a:p>
          <a:p>
            <a:pPr lvl="3"/>
            <a:endParaRPr lang="en-CA" altLang="en-US" sz="2000" dirty="0">
              <a:latin typeface="Century Gothic"/>
              <a:cs typeface="Century Gothic"/>
            </a:endParaRPr>
          </a:p>
          <a:p>
            <a:pPr lvl="3"/>
            <a:endParaRPr lang="en-CA" altLang="en-US" sz="2000" dirty="0">
              <a:latin typeface="Century Gothic"/>
              <a:cs typeface="Century Gothic"/>
            </a:endParaRPr>
          </a:p>
          <a:p>
            <a:pPr lvl="3"/>
            <a:endParaRPr lang="en-CA" altLang="en-US" sz="2000" dirty="0">
              <a:latin typeface="Century Gothic"/>
              <a:cs typeface="Century Gothic"/>
            </a:endParaRPr>
          </a:p>
          <a:p>
            <a:pPr lvl="3"/>
            <a:endParaRPr lang="en-CA" altLang="en-US" sz="2000" dirty="0">
              <a:latin typeface="Century Gothic"/>
              <a:cs typeface="Century Gothic"/>
            </a:endParaRPr>
          </a:p>
          <a:p>
            <a:pPr lvl="3"/>
            <a:endParaRPr lang="en-CA" altLang="en-US" sz="2000" dirty="0">
              <a:latin typeface="Century Gothic"/>
              <a:cs typeface="Century Gothic"/>
            </a:endParaRPr>
          </a:p>
          <a:p>
            <a:pPr lvl="3"/>
            <a:endParaRPr lang="en-CA" altLang="en-US" sz="2000" dirty="0">
              <a:latin typeface="Century Gothic"/>
              <a:cs typeface="Century Gothic"/>
            </a:endParaRPr>
          </a:p>
          <a:p>
            <a:endParaRPr lang="en-CA" sz="2000" dirty="0">
              <a:latin typeface="Century Gothic"/>
              <a:cs typeface="Century Gothic"/>
            </a:endParaRPr>
          </a:p>
        </p:txBody>
      </p:sp>
      <p:pic>
        <p:nvPicPr>
          <p:cNvPr id="3" name="Picture 2" descr="Screen Shot 2015-12-09 at 10.25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4168"/>
            <a:ext cx="3240360" cy="50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2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Curriculum Connections</a:t>
            </a:r>
          </a:p>
        </p:txBody>
      </p:sp>
      <p:pic>
        <p:nvPicPr>
          <p:cNvPr id="2" name="Content Placeholder 1" descr="Building Student Success - BC's New Curriculum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33266" r="14291" b="-1772"/>
          <a:stretch/>
        </p:blipFill>
        <p:spPr>
          <a:xfrm>
            <a:off x="395536" y="1628800"/>
            <a:ext cx="8115302" cy="4032448"/>
          </a:xfrm>
        </p:spPr>
      </p:pic>
    </p:spTree>
    <p:extLst>
      <p:ext uri="{BB962C8B-B14F-4D97-AF65-F5344CB8AC3E}">
        <p14:creationId xmlns:p14="http://schemas.microsoft.com/office/powerpoint/2010/main" val="12132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Curriculum Connections</a:t>
            </a:r>
          </a:p>
        </p:txBody>
      </p:sp>
      <p:pic>
        <p:nvPicPr>
          <p:cNvPr id="5" name="Picture 4" descr="Building Student Success - BC's New Curriculum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7880" r="40625"/>
          <a:stretch/>
        </p:blipFill>
        <p:spPr>
          <a:xfrm>
            <a:off x="899592" y="1318482"/>
            <a:ext cx="7920880" cy="58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6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The Think Aloud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287244"/>
            <a:ext cx="871296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Century Gothic" panose="020B0502020202020204" pitchFamily="34" charset="0"/>
              </a:rPr>
              <a:t> </a:t>
            </a:r>
          </a:p>
          <a:p>
            <a:r>
              <a:rPr lang="en-CA" sz="2800" dirty="0">
                <a:latin typeface="Century Gothic" panose="020B0502020202020204" pitchFamily="34" charset="0"/>
              </a:rPr>
              <a:t>“Much of what happens with texts in classrooms gives students the mistaken impression that reading comprehension happens by magic.  To begin to build a repertoire of activities for reading comprehension, students need to have the reading process demystified.  The need to see what happens inside the mind of a proficient reader, someone who is willing to make the invisible visible by externalizing his or her mental activity</a:t>
            </a:r>
            <a:r>
              <a:rPr lang="en-CA" sz="2800" dirty="0" smtClean="0">
                <a:latin typeface="Century Gothic" panose="020B0502020202020204" pitchFamily="34" charset="0"/>
              </a:rPr>
              <a:t>.”</a:t>
            </a:r>
            <a:endParaRPr lang="en-CA" sz="2800" dirty="0">
              <a:latin typeface="Century Gothic" panose="020B0502020202020204" pitchFamily="34" charset="0"/>
            </a:endParaRPr>
          </a:p>
          <a:p>
            <a:pPr algn="r"/>
            <a:r>
              <a:rPr lang="en-CA" sz="2000" dirty="0">
                <a:latin typeface="Century Gothic" panose="020B0502020202020204" pitchFamily="34" charset="0"/>
              </a:rPr>
              <a:t>(</a:t>
            </a:r>
            <a:r>
              <a:rPr lang="en-CA" sz="2000" dirty="0" smtClean="0">
                <a:latin typeface="Century Gothic" panose="020B0502020202020204" pitchFamily="34" charset="0"/>
              </a:rPr>
              <a:t>Greenleaf</a:t>
            </a:r>
            <a:r>
              <a:rPr lang="en-CA" sz="2000" dirty="0">
                <a:latin typeface="Century Gothic" panose="020B0502020202020204" pitchFamily="34" charset="0"/>
              </a:rPr>
              <a:t>, </a:t>
            </a:r>
            <a:r>
              <a:rPr lang="en-CA" sz="2000" dirty="0" smtClean="0">
                <a:latin typeface="Century Gothic" panose="020B0502020202020204" pitchFamily="34" charset="0"/>
              </a:rPr>
              <a:t>Murphy</a:t>
            </a:r>
            <a:r>
              <a:rPr lang="en-CA" sz="2000" dirty="0">
                <a:latin typeface="Century Gothic" panose="020B0502020202020204" pitchFamily="34" charset="0"/>
              </a:rPr>
              <a:t>, </a:t>
            </a:r>
            <a:r>
              <a:rPr lang="en-CA" sz="2000" dirty="0" smtClean="0">
                <a:latin typeface="Century Gothic" panose="020B0502020202020204" pitchFamily="34" charset="0"/>
              </a:rPr>
              <a:t>&amp; </a:t>
            </a:r>
            <a:r>
              <a:rPr lang="en-CA" sz="2000" dirty="0" err="1" smtClean="0">
                <a:latin typeface="Century Gothic" panose="020B0502020202020204" pitchFamily="34" charset="0"/>
              </a:rPr>
              <a:t>Schoenbach</a:t>
            </a:r>
            <a:r>
              <a:rPr lang="en-CA" sz="2000" dirty="0" smtClean="0">
                <a:latin typeface="Century Gothic" panose="020B0502020202020204" pitchFamily="34" charset="0"/>
              </a:rPr>
              <a:t>, 2012)</a:t>
            </a:r>
            <a:endParaRPr lang="en-CA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3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Gradual Release of Responsibility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6840760" cy="405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88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Self Regulating</a:t>
            </a:r>
          </a:p>
        </p:txBody>
      </p:sp>
      <p:sp>
        <p:nvSpPr>
          <p:cNvPr id="2" name="AutoShape 2" descr="Image result for monitoring for comprehension pos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28" name="Picture 4" descr="https://03d2cc0334ebfecf0c00-a1903f5b454e636af3239b86a5c611d3.ssl.cf1.rackcdn.com/266542-6BM5KKUP6DXKNSH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5112568" cy="498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5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Self Regulating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1484784"/>
            <a:ext cx="820891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3200" dirty="0" smtClean="0">
              <a:latin typeface="Century Gothic" panose="020B0502020202020204" pitchFamily="34" charset="0"/>
            </a:endParaRPr>
          </a:p>
          <a:p>
            <a:r>
              <a:rPr lang="en-CA" sz="3200" dirty="0" smtClean="0">
                <a:latin typeface="Century Gothic" panose="020B0502020202020204" pitchFamily="34" charset="0"/>
              </a:rPr>
              <a:t>“When self regulating, a reader is continuously checking his or her reading to make sure it makes sense, and is using a variety of ‘fix up’ skills when it does not make sense.”  </a:t>
            </a:r>
          </a:p>
          <a:p>
            <a:endParaRPr lang="en-CA" sz="3200" dirty="0">
              <a:latin typeface="Century Gothic" panose="020B0502020202020204" pitchFamily="34" charset="0"/>
            </a:endParaRPr>
          </a:p>
          <a:p>
            <a:pPr algn="r"/>
            <a:endParaRPr lang="en-CA" sz="3200" dirty="0" smtClean="0">
              <a:latin typeface="Century Gothic" panose="020B0502020202020204" pitchFamily="34" charset="0"/>
            </a:endParaRPr>
          </a:p>
          <a:p>
            <a:pPr algn="r"/>
            <a:r>
              <a:rPr lang="en-CA" sz="2000" dirty="0" smtClean="0">
                <a:latin typeface="Century Gothic" panose="020B0502020202020204" pitchFamily="34" charset="0"/>
              </a:rPr>
              <a:t>(Lanning, 2009)</a:t>
            </a:r>
            <a:endParaRPr lang="en-CA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6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Self Regulating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66" y="1299045"/>
            <a:ext cx="6290642" cy="435133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CA" sz="4500" b="1" cap="all" dirty="0" smtClean="0">
                <a:latin typeface="Century Gothic" panose="020B0502020202020204" pitchFamily="34" charset="0"/>
                <a:cs typeface="Cambria"/>
              </a:rPr>
              <a:t>Literacy 44</a:t>
            </a:r>
          </a:p>
          <a:p>
            <a:pPr marL="0" indent="0" algn="ctr" fontAlgn="base">
              <a:buNone/>
            </a:pPr>
            <a:endParaRPr lang="en-CA" cap="all" dirty="0" smtClean="0">
              <a:latin typeface="Century Gothic" panose="020B0502020202020204" pitchFamily="34" charset="0"/>
              <a:cs typeface="Cambria"/>
            </a:endParaRPr>
          </a:p>
          <a:p>
            <a:pPr marL="0" indent="0" algn="ctr" fontAlgn="base">
              <a:buNone/>
            </a:pPr>
            <a:endParaRPr lang="en-CA" cap="all" dirty="0">
              <a:latin typeface="Century Gothic" panose="020B0502020202020204" pitchFamily="34" charset="0"/>
              <a:cs typeface="Cambria"/>
            </a:endParaRPr>
          </a:p>
          <a:p>
            <a:pPr marL="0" indent="0" algn="ctr" fontAlgn="base">
              <a:buNone/>
            </a:pPr>
            <a:endParaRPr lang="en-CA" cap="all" dirty="0" smtClean="0">
              <a:latin typeface="Century Gothic" panose="020B0502020202020204" pitchFamily="34" charset="0"/>
              <a:cs typeface="Cambria"/>
            </a:endParaRPr>
          </a:p>
          <a:p>
            <a:pPr marL="0" indent="0" algn="ctr" fontAlgn="base">
              <a:buNone/>
            </a:pPr>
            <a:endParaRPr lang="en-CA" cap="all" dirty="0">
              <a:latin typeface="Century Gothic" panose="020B0502020202020204" pitchFamily="34" charset="0"/>
              <a:cs typeface="Cambria"/>
            </a:endParaRPr>
          </a:p>
          <a:p>
            <a:pPr marL="0" indent="0" algn="ctr" fontAlgn="base">
              <a:buNone/>
            </a:pPr>
            <a:endParaRPr lang="en-CA" cap="all" dirty="0" smtClean="0">
              <a:latin typeface="Century Gothic" panose="020B0502020202020204" pitchFamily="34" charset="0"/>
              <a:cs typeface="Cambria"/>
            </a:endParaRPr>
          </a:p>
          <a:p>
            <a:pPr marL="0" indent="0" algn="ctr" fontAlgn="base">
              <a:buNone/>
            </a:pPr>
            <a:endParaRPr lang="en-CA" cap="all" dirty="0">
              <a:latin typeface="Century Gothic" panose="020B0502020202020204" pitchFamily="34" charset="0"/>
              <a:cs typeface="Cambria"/>
            </a:endParaRPr>
          </a:p>
          <a:p>
            <a:pPr marL="0" indent="0" algn="ctr" fontAlgn="base">
              <a:buNone/>
            </a:pPr>
            <a:endParaRPr lang="en-CA" cap="all" dirty="0">
              <a:latin typeface="Century Gothic" panose="020B0502020202020204" pitchFamily="34" charset="0"/>
              <a:cs typeface="Cambria"/>
            </a:endParaRPr>
          </a:p>
        </p:txBody>
      </p:sp>
      <p:pic>
        <p:nvPicPr>
          <p:cNvPr id="4098" name="Picture 2" descr="Reading Strategies Mai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37" y="1992277"/>
            <a:ext cx="1461442" cy="146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ttp://literacy44.ca/wp-content/uploads/2015/09/RS-Button-1-PNG-200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0" y="3453719"/>
            <a:ext cx="1502459" cy="9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literacy44.ca/wp-content/uploads/2015/09/RS-Button-2-PNG-200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4" y="3453718"/>
            <a:ext cx="1502459" cy="9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://literacy44.ca/wp-content/uploads/2015/09/RS-Button-3-PNG-200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" y="4574622"/>
            <a:ext cx="1558108" cy="10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literacy44.ca/wp-content/uploads/2015/09/RS-Button-4-PNG-200.p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4" y="4574622"/>
            <a:ext cx="1536253" cy="10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literacy44.ca/wp-content/uploads/2015/09/RS-Button-8-PNG-200.pn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0" y="5710682"/>
            <a:ext cx="1509844" cy="10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literacy44.ca/wp-content/uploads/2015/09/RS-Button-12-PNG-200.pn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4" y="5713620"/>
            <a:ext cx="1501008" cy="9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www.toolsforlivingtoolsforlife.com/images/prin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79"/>
          <a:stretch/>
        </p:blipFill>
        <p:spPr bwMode="auto">
          <a:xfrm>
            <a:off x="4019972" y="1606419"/>
            <a:ext cx="4880297" cy="138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19972" y="3151930"/>
            <a:ext cx="488029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Learning is holistic, reflexive, reflective, experiential and relational</a:t>
            </a:r>
            <a:endParaRPr lang="en-CA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87924" y="3928291"/>
            <a:ext cx="4882951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Learning involves recognizing the consequences of one’s actions. </a:t>
            </a:r>
            <a:endParaRPr lang="en-CA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90578" y="4769527"/>
            <a:ext cx="488029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Learning involves patience and time</a:t>
            </a:r>
            <a:endParaRPr lang="en-CA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87923" y="5387516"/>
            <a:ext cx="4882951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Learning requires exploration of one’s identity</a:t>
            </a:r>
            <a:endParaRPr lang="en-CA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Questions That Drive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119814" cy="5040559"/>
          </a:xfrm>
        </p:spPr>
        <p:txBody>
          <a:bodyPr>
            <a:noAutofit/>
          </a:bodyPr>
          <a:lstStyle/>
          <a:p>
            <a:pPr fontAlgn="base"/>
            <a:r>
              <a:rPr lang="en-CA" sz="2400" dirty="0" smtClean="0">
                <a:latin typeface="Century Gothic" panose="020B0502020202020204" pitchFamily="34" charset="0"/>
                <a:cs typeface="Cambria"/>
              </a:rPr>
              <a:t>This reminds me of…</a:t>
            </a:r>
          </a:p>
          <a:p>
            <a:pPr fontAlgn="base"/>
            <a:r>
              <a:rPr lang="en-CA" sz="2400" dirty="0" smtClean="0">
                <a:latin typeface="Century Gothic" panose="020B0502020202020204" pitchFamily="34" charset="0"/>
                <a:cs typeface="Cambria"/>
              </a:rPr>
              <a:t>I’m predicting that…</a:t>
            </a:r>
          </a:p>
          <a:p>
            <a:pPr fontAlgn="base"/>
            <a:r>
              <a:rPr lang="en-CA" sz="2400" dirty="0" smtClean="0">
                <a:latin typeface="Century Gothic" panose="020B0502020202020204" pitchFamily="34" charset="0"/>
                <a:cs typeface="Cambria"/>
              </a:rPr>
              <a:t>From my background knowledge I know….</a:t>
            </a:r>
          </a:p>
          <a:p>
            <a:pPr fontAlgn="base"/>
            <a:r>
              <a:rPr lang="en-CA" sz="2400" dirty="0" smtClean="0">
                <a:latin typeface="Century Gothic" panose="020B0502020202020204" pitchFamily="34" charset="0"/>
                <a:cs typeface="Cambria"/>
              </a:rPr>
              <a:t>Should/shouldn’t there be…</a:t>
            </a:r>
          </a:p>
          <a:p>
            <a:pPr fontAlgn="base"/>
            <a:r>
              <a:rPr lang="en-CA" sz="2400" dirty="0" smtClean="0">
                <a:latin typeface="Century Gothic" panose="020B0502020202020204" pitchFamily="34" charset="0"/>
                <a:cs typeface="Cambria"/>
              </a:rPr>
              <a:t>I can just picture…</a:t>
            </a:r>
          </a:p>
          <a:p>
            <a:pPr fontAlgn="base"/>
            <a:r>
              <a:rPr lang="en-CA" sz="2400" dirty="0" smtClean="0">
                <a:latin typeface="Century Gothic" panose="020B0502020202020204" pitchFamily="34" charset="0"/>
                <a:cs typeface="Cambria"/>
              </a:rPr>
              <a:t>I’m a little confused here…</a:t>
            </a:r>
          </a:p>
          <a:p>
            <a:pPr fontAlgn="base"/>
            <a:r>
              <a:rPr lang="en-CA" sz="2400" dirty="0" smtClean="0">
                <a:latin typeface="Century Gothic" panose="020B0502020202020204" pitchFamily="34" charset="0"/>
                <a:cs typeface="Cambria"/>
              </a:rPr>
              <a:t>I’m not sure of….</a:t>
            </a:r>
          </a:p>
          <a:p>
            <a:pPr fontAlgn="base"/>
            <a:r>
              <a:rPr lang="en-CA" sz="2400" dirty="0" smtClean="0">
                <a:latin typeface="Century Gothic" panose="020B0502020202020204" pitchFamily="34" charset="0"/>
                <a:cs typeface="Cambria"/>
              </a:rPr>
              <a:t>The key idea here is…</a:t>
            </a:r>
          </a:p>
          <a:p>
            <a:pPr fontAlgn="base"/>
            <a:r>
              <a:rPr lang="en-CA" sz="2400" dirty="0" smtClean="0">
                <a:latin typeface="Century Gothic" panose="020B0502020202020204" pitchFamily="34" charset="0"/>
                <a:cs typeface="Cambria"/>
              </a:rPr>
              <a:t>This is worth remembering, I think …</a:t>
            </a:r>
          </a:p>
          <a:p>
            <a:pPr fontAlgn="base"/>
            <a:r>
              <a:rPr lang="en-CA" sz="2400" dirty="0" smtClean="0">
                <a:latin typeface="Century Gothic" panose="020B0502020202020204" pitchFamily="34" charset="0"/>
                <a:cs typeface="Cambria"/>
              </a:rPr>
              <a:t>I think that the author …</a:t>
            </a:r>
          </a:p>
          <a:p>
            <a:pPr fontAlgn="base"/>
            <a:r>
              <a:rPr lang="en-CA" sz="2400" dirty="0" smtClean="0">
                <a:latin typeface="Century Gothic" panose="020B0502020202020204" pitchFamily="34" charset="0"/>
                <a:cs typeface="Cambria"/>
              </a:rPr>
              <a:t>I need to go back and reread that part…</a:t>
            </a:r>
          </a:p>
          <a:p>
            <a:pPr fontAlgn="base"/>
            <a:r>
              <a:rPr lang="en-CA" sz="2400" dirty="0" smtClean="0">
                <a:latin typeface="Century Gothic" panose="020B0502020202020204" pitchFamily="34" charset="0"/>
                <a:cs typeface="Cambria"/>
              </a:rPr>
              <a:t>Remember when it said …</a:t>
            </a:r>
          </a:p>
        </p:txBody>
      </p:sp>
    </p:spTree>
    <p:extLst>
      <p:ext uri="{BB962C8B-B14F-4D97-AF65-F5344CB8AC3E}">
        <p14:creationId xmlns:p14="http://schemas.microsoft.com/office/powerpoint/2010/main" val="238053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>
              <a:lnSpc>
                <a:spcPct val="95000"/>
              </a:lnSpc>
            </a:pPr>
            <a:r>
              <a:rPr lang="en-CA" sz="4800" dirty="0" smtClean="0">
                <a:latin typeface="Century Gothic" panose="020B0502020202020204" pitchFamily="34" charset="0"/>
              </a:rPr>
              <a:t/>
            </a:r>
            <a:br>
              <a:rPr lang="en-CA" sz="4800" dirty="0" smtClean="0">
                <a:latin typeface="Century Gothic" panose="020B0502020202020204" pitchFamily="34" charset="0"/>
              </a:rPr>
            </a:br>
            <a:r>
              <a:rPr lang="en-CA" sz="4800" dirty="0" smtClean="0">
                <a:latin typeface="Century Gothic" panose="020B0502020202020204" pitchFamily="34" charset="0"/>
              </a:rPr>
              <a:t>Self-Monitoring</a:t>
            </a:r>
            <a:r>
              <a:rPr lang="en-CA" sz="4800" b="1" dirty="0">
                <a:latin typeface="Century Gothic" panose="020B0502020202020204" pitchFamily="34" charset="0"/>
              </a:rPr>
              <a:t/>
            </a:r>
            <a:br>
              <a:rPr lang="en-CA" sz="4800" b="1" dirty="0">
                <a:latin typeface="Century Gothic" panose="020B0502020202020204" pitchFamily="34" charset="0"/>
              </a:rPr>
            </a:br>
            <a:endParaRPr lang="en-US" altLang="en-US" sz="4800" dirty="0" smtClean="0">
              <a:latin typeface="Century Gothic" panose="020B0502020202020204" pitchFamily="34" charset="0"/>
              <a:cs typeface="Cambri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628800"/>
            <a:ext cx="871296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latin typeface="Century Gothic" panose="020B0502020202020204" pitchFamily="34" charset="0"/>
              </a:rPr>
              <a:t>When </a:t>
            </a:r>
            <a:r>
              <a:rPr lang="en-CA" sz="3200" dirty="0">
                <a:latin typeface="Century Gothic" panose="020B0502020202020204" pitchFamily="34" charset="0"/>
              </a:rPr>
              <a:t>students self-monitor they need to: </a:t>
            </a:r>
            <a:endParaRPr lang="en-CA" sz="3200" dirty="0" smtClean="0">
              <a:latin typeface="Century Gothic" panose="020B0502020202020204" pitchFamily="34" charset="0"/>
            </a:endParaRPr>
          </a:p>
          <a:p>
            <a:endParaRPr lang="en-CA" sz="32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 smtClean="0">
                <a:latin typeface="Century Gothic" panose="020B0502020202020204" pitchFamily="34" charset="0"/>
              </a:rPr>
              <a:t>be </a:t>
            </a:r>
            <a:r>
              <a:rPr lang="en-CA" sz="3200" dirty="0">
                <a:latin typeface="Century Gothic" panose="020B0502020202020204" pitchFamily="34" charset="0"/>
              </a:rPr>
              <a:t>aware when meaning breaks </a:t>
            </a:r>
            <a:r>
              <a:rPr lang="en-CA" sz="3200" dirty="0" smtClean="0">
                <a:latin typeface="Century Gothic" panose="020B0502020202020204" pitchFamily="34" charset="0"/>
              </a:rPr>
              <a:t>down</a:t>
            </a:r>
            <a:endParaRPr lang="en-CA" sz="32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32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 smtClean="0">
                <a:latin typeface="Century Gothic" panose="020B0502020202020204" pitchFamily="34" charset="0"/>
              </a:rPr>
              <a:t>identify </a:t>
            </a:r>
            <a:r>
              <a:rPr lang="en-CA" sz="3200" dirty="0">
                <a:latin typeface="Century Gothic" panose="020B0502020202020204" pitchFamily="34" charset="0"/>
              </a:rPr>
              <a:t>what it is they do not understand (word, sentence, </a:t>
            </a:r>
            <a:r>
              <a:rPr lang="en-CA" sz="3200" dirty="0" smtClean="0">
                <a:latin typeface="Century Gothic" panose="020B0502020202020204" pitchFamily="34" charset="0"/>
              </a:rPr>
              <a:t>paragraph)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32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 smtClean="0">
                <a:latin typeface="Century Gothic" panose="020B0502020202020204" pitchFamily="34" charset="0"/>
              </a:rPr>
              <a:t>use </a:t>
            </a:r>
            <a:r>
              <a:rPr lang="en-CA" sz="3200" dirty="0">
                <a:latin typeface="Century Gothic" panose="020B0502020202020204" pitchFamily="34" charset="0"/>
              </a:rPr>
              <a:t>appropriate strategies to “fix-up”, to restore meaning. </a:t>
            </a:r>
          </a:p>
          <a:p>
            <a:pPr>
              <a:lnSpc>
                <a:spcPct val="200000"/>
              </a:lnSpc>
            </a:pPr>
            <a:endParaRPr lang="en-CA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9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Some Fix- Up Strategies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1628800"/>
            <a:ext cx="855930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CA" sz="2800" dirty="0" smtClean="0">
                <a:latin typeface="Century Gothic" panose="020B0502020202020204" pitchFamily="34" charset="0"/>
              </a:rPr>
              <a:t>Slow Down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CA" sz="2800" dirty="0" smtClean="0">
                <a:latin typeface="Century Gothic" panose="020B0502020202020204" pitchFamily="34" charset="0"/>
              </a:rPr>
              <a:t>Reread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CA" sz="2800" dirty="0" smtClean="0">
                <a:latin typeface="Century Gothic" panose="020B0502020202020204" pitchFamily="34" charset="0"/>
              </a:rPr>
              <a:t>Use aids (maps, graphs, charts)</a:t>
            </a:r>
          </a:p>
          <a:p>
            <a:pPr marL="514350" indent="-514350">
              <a:buAutoNum type="arabicPeriod"/>
            </a:pPr>
            <a:r>
              <a:rPr lang="en-CA" sz="2800" dirty="0" smtClean="0">
                <a:latin typeface="Century Gothic" panose="020B0502020202020204" pitchFamily="34" charset="0"/>
              </a:rPr>
              <a:t>Continue reading to see if the next part makes sense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CA" sz="2800" dirty="0" smtClean="0">
                <a:latin typeface="Century Gothic" panose="020B0502020202020204" pitchFamily="34" charset="0"/>
              </a:rPr>
              <a:t>Use the glossary or dictionary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CA" sz="2800" dirty="0" smtClean="0">
                <a:latin typeface="Century Gothic" panose="020B0502020202020204" pitchFamily="34" charset="0"/>
              </a:rPr>
              <a:t>Ask another student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CA" sz="2800" dirty="0" smtClean="0">
                <a:latin typeface="Century Gothic" panose="020B0502020202020204" pitchFamily="34" charset="0"/>
              </a:rPr>
              <a:t>Ask an adult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678" y="1628800"/>
            <a:ext cx="721171" cy="72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821" y="2441667"/>
            <a:ext cx="832028" cy="5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41433"/>
            <a:ext cx="9382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205" y="4044846"/>
            <a:ext cx="777225" cy="46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83733"/>
            <a:ext cx="1130090" cy="67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00" y="5061787"/>
            <a:ext cx="720796" cy="75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63" y="5768509"/>
            <a:ext cx="967629" cy="85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62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344" y="0"/>
            <a:ext cx="9144000" cy="106680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solidFill>
                  <a:schemeClr val="bg1"/>
                </a:solidFill>
                <a:latin typeface="Century Gothic" panose="020B0502020202020204" pitchFamily="34" charset="0"/>
                <a:cs typeface="Cambria"/>
              </a:rPr>
              <a:t>CR4YR 2016 </a:t>
            </a:r>
            <a:r>
              <a:rPr lang="en-CA" altLang="en-US" sz="4800" dirty="0" smtClean="0">
                <a:latin typeface="Century Gothic" panose="020B0502020202020204" pitchFamily="34" charset="0"/>
                <a:cs typeface="Cambria"/>
              </a:rPr>
              <a:t>Leadership Team</a:t>
            </a:r>
            <a:endParaRPr lang="en-US" altLang="en-US" sz="4800" dirty="0" smtClean="0">
              <a:solidFill>
                <a:schemeClr val="bg1"/>
              </a:solidFill>
              <a:latin typeface="Century Gothic" panose="020B0502020202020204" pitchFamily="34" charset="0"/>
              <a:cs typeface="Cambria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340768"/>
            <a:ext cx="8686800" cy="5105400"/>
          </a:xfrm>
        </p:spPr>
        <p:txBody>
          <a:bodyPr>
            <a:normAutofit/>
          </a:bodyPr>
          <a:lstStyle/>
          <a:p>
            <a:pPr marL="171450" lvl="3" indent="60325"/>
            <a:r>
              <a:rPr lang="en-CA" altLang="en-US" sz="2400" b="1" dirty="0" err="1" smtClean="0">
                <a:solidFill>
                  <a:schemeClr val="accent6"/>
                </a:solidFill>
                <a:latin typeface="Century Gothic" panose="020B0502020202020204" pitchFamily="34" charset="0"/>
                <a:cs typeface="Cambria"/>
              </a:rPr>
              <a:t>Kammi</a:t>
            </a:r>
            <a:r>
              <a:rPr lang="en-CA" altLang="en-US" sz="2400" b="1" dirty="0" smtClean="0">
                <a:solidFill>
                  <a:schemeClr val="accent6"/>
                </a:solidFill>
                <a:latin typeface="Century Gothic" panose="020B0502020202020204" pitchFamily="34" charset="0"/>
                <a:cs typeface="Cambria"/>
              </a:rPr>
              <a:t> Clark</a:t>
            </a:r>
          </a:p>
          <a:p>
            <a:pPr marL="171450" lvl="3" indent="60325"/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Ann </a:t>
            </a:r>
            <a:r>
              <a:rPr lang="en-CA" altLang="en-US" sz="2400" dirty="0" err="1" smtClean="0">
                <a:latin typeface="Century Gothic" panose="020B0502020202020204" pitchFamily="34" charset="0"/>
                <a:cs typeface="Cambria"/>
              </a:rPr>
              <a:t>Copp</a:t>
            </a:r>
            <a:endParaRPr lang="en-CA" altLang="en-US" sz="2400" dirty="0" smtClean="0">
              <a:latin typeface="Century Gothic" panose="020B0502020202020204" pitchFamily="34" charset="0"/>
              <a:cs typeface="Cambria"/>
            </a:endParaRPr>
          </a:p>
          <a:p>
            <a:pPr marL="171450" lvl="3" indent="60325"/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Jenny Crowe</a:t>
            </a:r>
          </a:p>
          <a:p>
            <a:pPr marL="171450" lvl="3" indent="60325"/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Jillian Gordon</a:t>
            </a:r>
          </a:p>
          <a:p>
            <a:pPr marL="171450" lvl="3" indent="60325"/>
            <a:r>
              <a:rPr lang="en-CA" altLang="en-US" sz="2400" b="1" dirty="0" smtClean="0">
                <a:solidFill>
                  <a:schemeClr val="accent6"/>
                </a:solidFill>
                <a:latin typeface="Century Gothic" panose="020B0502020202020204" pitchFamily="34" charset="0"/>
                <a:cs typeface="Cambria"/>
              </a:rPr>
              <a:t>Cheryl Ham</a:t>
            </a:r>
          </a:p>
          <a:p>
            <a:pPr marL="171450" lvl="3" indent="60325"/>
            <a:r>
              <a:rPr lang="en-CA" altLang="en-US" sz="2400" dirty="0" err="1" smtClean="0">
                <a:latin typeface="Century Gothic" panose="020B0502020202020204" pitchFamily="34" charset="0"/>
                <a:cs typeface="Cambria"/>
              </a:rPr>
              <a:t>Johneen</a:t>
            </a:r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 Harris</a:t>
            </a:r>
          </a:p>
          <a:p>
            <a:pPr marL="171450" lvl="3" indent="60325"/>
            <a:r>
              <a:rPr lang="en-CA" altLang="en-US" sz="2400" b="1" dirty="0" smtClean="0">
                <a:solidFill>
                  <a:schemeClr val="accent6"/>
                </a:solidFill>
                <a:latin typeface="Century Gothic" panose="020B0502020202020204" pitchFamily="34" charset="0"/>
                <a:cs typeface="Cambria"/>
              </a:rPr>
              <a:t>Jessica Johnson</a:t>
            </a:r>
          </a:p>
          <a:p>
            <a:pPr marL="171450" lvl="3" indent="60325"/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Heather </a:t>
            </a:r>
            <a:r>
              <a:rPr lang="en-CA" altLang="en-US" sz="2400" dirty="0" err="1" smtClean="0">
                <a:latin typeface="Century Gothic" panose="020B0502020202020204" pitchFamily="34" charset="0"/>
                <a:cs typeface="Cambria"/>
              </a:rPr>
              <a:t>Myhre</a:t>
            </a:r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 </a:t>
            </a:r>
          </a:p>
          <a:p>
            <a:pPr marL="171450" lvl="3" indent="60325"/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Nicky Paiuk</a:t>
            </a:r>
          </a:p>
          <a:p>
            <a:pPr marL="171450" lvl="3" indent="60325"/>
            <a:r>
              <a:rPr lang="en-CA" altLang="en-US" sz="2400" dirty="0" err="1" smtClean="0">
                <a:latin typeface="Century Gothic" panose="020B0502020202020204" pitchFamily="34" charset="0"/>
                <a:cs typeface="Cambria"/>
              </a:rPr>
              <a:t>Nadya</a:t>
            </a:r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 Rickard</a:t>
            </a:r>
          </a:p>
          <a:p>
            <a:pPr marL="171450" lvl="3" indent="60325"/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Darlene </a:t>
            </a:r>
            <a:r>
              <a:rPr lang="en-CA" altLang="en-US" sz="2400" dirty="0" err="1" smtClean="0">
                <a:latin typeface="Century Gothic" panose="020B0502020202020204" pitchFamily="34" charset="0"/>
                <a:cs typeface="Cambria"/>
              </a:rPr>
              <a:t>Sulis</a:t>
            </a:r>
            <a:endParaRPr lang="en-CA" altLang="en-US" sz="2400" dirty="0" smtClean="0">
              <a:latin typeface="Century Gothic" panose="020B0502020202020204" pitchFamily="34" charset="0"/>
              <a:cs typeface="Cambria"/>
            </a:endParaRPr>
          </a:p>
          <a:p>
            <a:pPr marL="171450" lvl="3" indent="60325"/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Stephanie Weller</a:t>
            </a:r>
          </a:p>
          <a:p>
            <a:pPr marL="171450" lvl="3" indent="60325"/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3"/>
            <a:endParaRPr lang="en-CA" altLang="en-US" dirty="0" smtClean="0">
              <a:latin typeface="Cambria" panose="02040503050406030204" pitchFamily="18" charset="0"/>
              <a:cs typeface="Cambria"/>
            </a:endParaRPr>
          </a:p>
          <a:p>
            <a:pPr lvl="3">
              <a:buFontTx/>
              <a:buNone/>
            </a:pPr>
            <a:endParaRPr lang="en-CA" altLang="en-US" dirty="0" smtClean="0">
              <a:latin typeface="Cambria" panose="02040503050406030204" pitchFamily="18" charset="0"/>
              <a:cs typeface="Cambria"/>
            </a:endParaRPr>
          </a:p>
          <a:p>
            <a:pPr lvl="3">
              <a:buFont typeface="Arial" pitchFamily="34" charset="0"/>
              <a:buChar char="•"/>
            </a:pPr>
            <a:endParaRPr lang="en-CA" altLang="en-US" dirty="0" smtClean="0">
              <a:latin typeface="Cambria" panose="02040503050406030204" pitchFamily="18" charset="0"/>
              <a:cs typeface="Cambria"/>
            </a:endParaRPr>
          </a:p>
          <a:p>
            <a:pPr lvl="2"/>
            <a:endParaRPr lang="en-CA" altLang="en-US" dirty="0" smtClean="0">
              <a:latin typeface="Cambria" panose="02040503050406030204" pitchFamily="18" charset="0"/>
              <a:cs typeface="Cambria"/>
            </a:endParaRPr>
          </a:p>
          <a:p>
            <a:pPr lvl="1">
              <a:buFont typeface="Arial" pitchFamily="34" charset="0"/>
              <a:buChar char="•"/>
            </a:pPr>
            <a:endParaRPr lang="en-CA" altLang="en-US" dirty="0" smtClean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1026" name="Picture 2" descr="C:\Users\12371\AppData\Local\Microsoft\Windows\Temporary Internet Files\Content.Outlook\4DNI9NXD\IMG_0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56792"/>
            <a:ext cx="5256584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99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Self Regulating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168400"/>
            <a:ext cx="5461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0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41550"/>
            <a:ext cx="290195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Leaving Tracks of Thinking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4" y="1916832"/>
            <a:ext cx="7128792" cy="458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17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Self Regulating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18350" cy="481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54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School Action Plan</a:t>
            </a:r>
          </a:p>
        </p:txBody>
      </p:sp>
      <p:pic>
        <p:nvPicPr>
          <p:cNvPr id="4" name="Picture 3" descr="Screen Shot 2015-12-09 at 9.58.54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883"/>
            <a:ext cx="9144000" cy="455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7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Summarizing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076278" cy="488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91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Summarizing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504055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49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Summarizing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844824"/>
            <a:ext cx="817473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200" dirty="0" smtClean="0">
                <a:latin typeface="Century Gothic" panose="020B0502020202020204" pitchFamily="34" charset="0"/>
              </a:rPr>
              <a:t>“Summarizing requires the reader to identify, paraphrase, and integrate important text information. Summarizing may occur across different lengths of text; it is a strategy in which a reader is constantly synthesizing the important ideas in text.”</a:t>
            </a:r>
          </a:p>
          <a:p>
            <a:pPr marL="0" indent="0">
              <a:buNone/>
            </a:pPr>
            <a:endParaRPr lang="en-CA" sz="3200" dirty="0">
              <a:latin typeface="Century Gothic" panose="020B0502020202020204" pitchFamily="34" charset="0"/>
            </a:endParaRPr>
          </a:p>
          <a:p>
            <a:pPr marL="0" indent="0" algn="r">
              <a:buNone/>
            </a:pPr>
            <a:r>
              <a:rPr lang="en-CA" sz="2000" dirty="0" smtClean="0">
                <a:latin typeface="Century Gothic" panose="020B0502020202020204" pitchFamily="34" charset="0"/>
              </a:rPr>
              <a:t>(Lanning, 2009)</a:t>
            </a:r>
            <a:endParaRPr lang="en-CA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6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Summarizing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466" y="1389460"/>
            <a:ext cx="3970486" cy="5135883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en-CA" sz="4500" b="1" cap="all" dirty="0" smtClean="0">
                <a:latin typeface="Century Gothic" panose="020B0502020202020204" pitchFamily="34" charset="0"/>
                <a:cs typeface="Cambria"/>
              </a:rPr>
              <a:t>LIT 44</a:t>
            </a:r>
          </a:p>
          <a:p>
            <a:pPr marL="0" indent="0" fontAlgn="base">
              <a:buNone/>
            </a:pPr>
            <a:endParaRPr lang="en-CA" cap="all" dirty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cap="all" dirty="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cap="all" dirty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cap="all" dirty="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cap="all" dirty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1040" name="Picture 16" descr="Reading Strategies Mai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26" y="1986857"/>
            <a:ext cx="1502967" cy="15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ttp://literacy44.ca/wp-content/uploads/2015/09/RS-Button-5-PNG-200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9864"/>
            <a:ext cx="1669892" cy="111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Reading Strategy 6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10" y="3845668"/>
            <a:ext cx="1562207" cy="10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literacy44.ca/wp-content/uploads/2015/09/RS-Button-10-PNG-200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68" y="5157192"/>
            <a:ext cx="1624239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857" y="1347690"/>
            <a:ext cx="48831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89511" y="3163532"/>
            <a:ext cx="4880496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Learning is embedded in memory, history, and story</a:t>
            </a:r>
            <a:endParaRPr lang="en-CA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8845" y="3962263"/>
            <a:ext cx="4880496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Learning involves recognizing that some knowledge is sacred and only shared with permission and/or in certain situations</a:t>
            </a:r>
            <a:endParaRPr lang="en-CA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Summarizing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263830" cy="4548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>
                <a:latin typeface="Century Gothic" panose="020B0502020202020204" pitchFamily="34" charset="0"/>
              </a:rPr>
              <a:t>What </a:t>
            </a:r>
            <a:r>
              <a:rPr lang="en-CA" sz="3200" dirty="0">
                <a:latin typeface="Century Gothic" panose="020B0502020202020204" pitchFamily="34" charset="0"/>
              </a:rPr>
              <a:t>You Want to Do: </a:t>
            </a:r>
            <a:endParaRPr lang="en-CA" sz="32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CA" sz="3200" dirty="0">
              <a:latin typeface="Century Gothic" panose="020B0502020202020204" pitchFamily="34" charset="0"/>
            </a:endParaRPr>
          </a:p>
          <a:p>
            <a:r>
              <a:rPr lang="en-CA" sz="3200" dirty="0">
                <a:latin typeface="Century Gothic" panose="020B0502020202020204" pitchFamily="34" charset="0"/>
              </a:rPr>
              <a:t>Pull out the main </a:t>
            </a:r>
            <a:r>
              <a:rPr lang="en-CA" sz="3200" dirty="0" smtClean="0">
                <a:latin typeface="Century Gothic" panose="020B0502020202020204" pitchFamily="34" charset="0"/>
              </a:rPr>
              <a:t>ideas</a:t>
            </a:r>
            <a:endParaRPr lang="en-CA" sz="3200" dirty="0">
              <a:latin typeface="Century Gothic" panose="020B0502020202020204" pitchFamily="34" charset="0"/>
            </a:endParaRPr>
          </a:p>
          <a:p>
            <a:r>
              <a:rPr lang="en-CA" sz="3200" dirty="0">
                <a:latin typeface="Century Gothic" panose="020B0502020202020204" pitchFamily="34" charset="0"/>
              </a:rPr>
              <a:t>Focus on key </a:t>
            </a:r>
            <a:r>
              <a:rPr lang="en-CA" sz="3200" dirty="0" smtClean="0">
                <a:latin typeface="Century Gothic" panose="020B0502020202020204" pitchFamily="34" charset="0"/>
              </a:rPr>
              <a:t>details</a:t>
            </a:r>
            <a:endParaRPr lang="en-CA" sz="3200" dirty="0">
              <a:latin typeface="Century Gothic" panose="020B0502020202020204" pitchFamily="34" charset="0"/>
            </a:endParaRPr>
          </a:p>
          <a:p>
            <a:r>
              <a:rPr lang="en-CA" sz="3200" dirty="0">
                <a:latin typeface="Century Gothic" panose="020B0502020202020204" pitchFamily="34" charset="0"/>
              </a:rPr>
              <a:t>Use key words and </a:t>
            </a:r>
            <a:r>
              <a:rPr lang="en-CA" sz="3200" dirty="0" smtClean="0">
                <a:latin typeface="Century Gothic" panose="020B0502020202020204" pitchFamily="34" charset="0"/>
              </a:rPr>
              <a:t>phrases </a:t>
            </a:r>
            <a:endParaRPr lang="en-CA" sz="3200" dirty="0">
              <a:latin typeface="Century Gothic" panose="020B0502020202020204" pitchFamily="34" charset="0"/>
            </a:endParaRPr>
          </a:p>
          <a:p>
            <a:r>
              <a:rPr lang="en-CA" sz="3200" dirty="0">
                <a:latin typeface="Century Gothic" panose="020B0502020202020204" pitchFamily="34" charset="0"/>
              </a:rPr>
              <a:t>Break down larger </a:t>
            </a:r>
            <a:r>
              <a:rPr lang="en-CA" sz="3200" dirty="0" smtClean="0">
                <a:latin typeface="Century Gothic" panose="020B0502020202020204" pitchFamily="34" charset="0"/>
              </a:rPr>
              <a:t>ideas</a:t>
            </a:r>
            <a:endParaRPr lang="en-CA" sz="3200" dirty="0">
              <a:latin typeface="Century Gothic" panose="020B0502020202020204" pitchFamily="34" charset="0"/>
            </a:endParaRPr>
          </a:p>
          <a:p>
            <a:r>
              <a:rPr lang="en-CA" sz="3200" dirty="0">
                <a:latin typeface="Century Gothic" panose="020B0502020202020204" pitchFamily="34" charset="0"/>
              </a:rPr>
              <a:t>Be clear and concise – only include enough to get the gist of the </a:t>
            </a:r>
            <a:r>
              <a:rPr lang="en-CA" sz="3200" dirty="0" smtClean="0">
                <a:latin typeface="Century Gothic" panose="020B0502020202020204" pitchFamily="34" charset="0"/>
              </a:rPr>
              <a:t>article</a:t>
            </a:r>
            <a:r>
              <a:rPr lang="en-CA" sz="3600" dirty="0" smtClean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endParaRPr lang="en-CA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6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Questions That Drive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263830" cy="4548163"/>
          </a:xfrm>
        </p:spPr>
        <p:txBody>
          <a:bodyPr>
            <a:noAutofit/>
          </a:bodyPr>
          <a:lstStyle/>
          <a:p>
            <a:r>
              <a:rPr lang="en-CA" sz="3200" dirty="0" smtClean="0">
                <a:latin typeface="Century Gothic" panose="020B0502020202020204" pitchFamily="34" charset="0"/>
              </a:rPr>
              <a:t>What’s </a:t>
            </a:r>
            <a:r>
              <a:rPr lang="en-CA" sz="3200" dirty="0">
                <a:latin typeface="Century Gothic" panose="020B0502020202020204" pitchFamily="34" charset="0"/>
              </a:rPr>
              <a:t>important here … </a:t>
            </a:r>
          </a:p>
          <a:p>
            <a:r>
              <a:rPr lang="en-CA" sz="3200" dirty="0">
                <a:latin typeface="Century Gothic" panose="020B0502020202020204" pitchFamily="34" charset="0"/>
              </a:rPr>
              <a:t>What matters to me … </a:t>
            </a:r>
          </a:p>
          <a:p>
            <a:r>
              <a:rPr lang="en-CA" sz="3200" dirty="0">
                <a:latin typeface="Century Gothic" panose="020B0502020202020204" pitchFamily="34" charset="0"/>
              </a:rPr>
              <a:t>One thing we should notice … </a:t>
            </a:r>
          </a:p>
          <a:p>
            <a:r>
              <a:rPr lang="en-CA" sz="3200" dirty="0">
                <a:latin typeface="Century Gothic" panose="020B0502020202020204" pitchFamily="34" charset="0"/>
              </a:rPr>
              <a:t>I want to remember … </a:t>
            </a:r>
          </a:p>
          <a:p>
            <a:r>
              <a:rPr lang="en-CA" sz="3200" dirty="0" smtClean="0">
                <a:latin typeface="Century Gothic" panose="020B0502020202020204" pitchFamily="34" charset="0"/>
              </a:rPr>
              <a:t>It’s </a:t>
            </a:r>
            <a:r>
              <a:rPr lang="en-CA" sz="3200" dirty="0">
                <a:latin typeface="Century Gothic" panose="020B0502020202020204" pitchFamily="34" charset="0"/>
              </a:rPr>
              <a:t>interesting that … </a:t>
            </a:r>
          </a:p>
          <a:p>
            <a:r>
              <a:rPr lang="en-CA" sz="3200" dirty="0">
                <a:latin typeface="Century Gothic" panose="020B0502020202020204" pitchFamily="34" charset="0"/>
              </a:rPr>
              <a:t>The most important facts are … </a:t>
            </a:r>
          </a:p>
          <a:p>
            <a:r>
              <a:rPr lang="en-CA" sz="3200" dirty="0">
                <a:latin typeface="Century Gothic" panose="020B0502020202020204" pitchFamily="34" charset="0"/>
              </a:rPr>
              <a:t>I think the big idea / main point is … </a:t>
            </a:r>
          </a:p>
          <a:p>
            <a:r>
              <a:rPr lang="en-CA" sz="3200" dirty="0">
                <a:latin typeface="Century Gothic" panose="020B0502020202020204" pitchFamily="34" charset="0"/>
              </a:rPr>
              <a:t>This is important </a:t>
            </a:r>
            <a:endParaRPr lang="en-CA" sz="3200" cap="all" dirty="0" smtClean="0">
              <a:latin typeface="Century Gothic" panose="020B0502020202020204" pitchFamily="34" charset="0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350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Review Session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0" y="1631720"/>
            <a:ext cx="7992888" cy="45481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>
                <a:latin typeface="Century Gothic"/>
                <a:cs typeface="Century Gothic"/>
              </a:rPr>
              <a:t>To enhance Literacy Leader and teacher capacity in literacy instruction</a:t>
            </a:r>
          </a:p>
          <a:p>
            <a:pPr>
              <a:defRPr/>
            </a:pPr>
            <a:endParaRPr lang="en-US" sz="2400" dirty="0" smtClean="0">
              <a:latin typeface="Century Gothic"/>
              <a:cs typeface="Century Gothic"/>
            </a:endParaRPr>
          </a:p>
          <a:p>
            <a:pPr>
              <a:defRPr/>
            </a:pPr>
            <a:r>
              <a:rPr lang="en-US" sz="2400" dirty="0" smtClean="0">
                <a:latin typeface="Century Gothic"/>
                <a:cs typeface="Century Gothic"/>
              </a:rPr>
              <a:t>To understand the intermediate reader</a:t>
            </a:r>
          </a:p>
          <a:p>
            <a:pPr>
              <a:defRPr/>
            </a:pPr>
            <a:endParaRPr lang="en-US" sz="2400" dirty="0" smtClean="0">
              <a:latin typeface="Century Gothic"/>
              <a:cs typeface="Century Gothic"/>
            </a:endParaRPr>
          </a:p>
          <a:p>
            <a:pPr>
              <a:defRPr/>
            </a:pPr>
            <a:r>
              <a:rPr lang="en-US" sz="2400" dirty="0" smtClean="0">
                <a:latin typeface="Century Gothic"/>
                <a:cs typeface="Century Gothic"/>
              </a:rPr>
              <a:t>To explore literacy resources and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 strategies for the intermediate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 classroom</a:t>
            </a:r>
            <a:endParaRPr lang="en-US" sz="2400" dirty="0">
              <a:latin typeface="Century Gothic"/>
              <a:cs typeface="Century Gothic"/>
            </a:endParaRPr>
          </a:p>
          <a:p>
            <a:pPr marL="0" indent="0" fontAlgn="base">
              <a:buNone/>
            </a:pPr>
            <a:endParaRPr lang="en-CA" sz="2400" cap="all" dirty="0">
              <a:latin typeface="Century Gothic"/>
              <a:cs typeface="Century Gothic"/>
            </a:endParaRPr>
          </a:p>
        </p:txBody>
      </p:sp>
      <p:pic>
        <p:nvPicPr>
          <p:cNvPr id="5" name="Picture 5" descr="Motivation_for_Literacy_Pyramid_Small_360_w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60032" y="2563637"/>
            <a:ext cx="4085602" cy="35239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52" y="6301374"/>
            <a:ext cx="9341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 smtClean="0">
                <a:latin typeface="Century Gothic"/>
                <a:cs typeface="Century Gothic"/>
              </a:rPr>
              <a:t>University </a:t>
            </a:r>
            <a:r>
              <a:rPr lang="en-CA" sz="1600" dirty="0">
                <a:latin typeface="Century Gothic"/>
                <a:cs typeface="Century Gothic"/>
              </a:rPr>
              <a:t>of Toronto “balanced literacy </a:t>
            </a:r>
            <a:r>
              <a:rPr lang="en-CA" sz="1600" dirty="0" smtClean="0">
                <a:latin typeface="Century Gothic"/>
                <a:cs typeface="Century Gothic"/>
              </a:rPr>
              <a:t>diet”</a:t>
            </a:r>
            <a:r>
              <a:rPr lang="en-CA" sz="1600" dirty="0" smtClean="0">
                <a:latin typeface="Century Gothic"/>
                <a:cs typeface="Century Gothic"/>
                <a:hlinkClick r:id="rId4"/>
              </a:rPr>
              <a:t>www.litdiet.org</a:t>
            </a:r>
            <a:endParaRPr lang="en-CA" sz="1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4459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Summarizing</a:t>
            </a:r>
          </a:p>
        </p:txBody>
      </p:sp>
      <p:pic>
        <p:nvPicPr>
          <p:cNvPr id="3" name="Picture 2" descr="PWIM: What’s in a Picture?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18267" r="22500"/>
          <a:stretch/>
        </p:blipFill>
        <p:spPr>
          <a:xfrm>
            <a:off x="1547664" y="1556792"/>
            <a:ext cx="6259016" cy="48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Summarizing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690320" cy="501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87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Summarizing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1772816"/>
            <a:ext cx="80648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latin typeface="Century Gothic" panose="020B0502020202020204" pitchFamily="34" charset="0"/>
              </a:rPr>
              <a:t>Some ideas:</a:t>
            </a:r>
          </a:p>
          <a:p>
            <a:endParaRPr lang="en-CA" sz="3200" dirty="0">
              <a:latin typeface="Century Gothic" panose="020B0502020202020204" pitchFamily="34" charset="0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3200" dirty="0" smtClean="0">
                <a:latin typeface="Century Gothic" panose="020B0502020202020204" pitchFamily="34" charset="0"/>
              </a:rPr>
              <a:t>Crossing out strategy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3200" dirty="0" smtClean="0">
                <a:latin typeface="Century Gothic" panose="020B0502020202020204" pitchFamily="34" charset="0"/>
              </a:rPr>
              <a:t>Tweet your response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3200" dirty="0" smtClean="0">
                <a:latin typeface="Century Gothic" panose="020B0502020202020204" pitchFamily="34" charset="0"/>
              </a:rPr>
              <a:t>Summarizing on a budget</a:t>
            </a:r>
            <a:endParaRPr lang="en-CA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2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Summarizing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1" y="1700808"/>
            <a:ext cx="81819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2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School Action Plan</a:t>
            </a:r>
          </a:p>
        </p:txBody>
      </p:sp>
      <p:pic>
        <p:nvPicPr>
          <p:cNvPr id="4" name="Picture 3" descr="Screen Shot 2015-12-09 at 9.58.54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883"/>
            <a:ext cx="9144000" cy="455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7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Making Connections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412776"/>
            <a:ext cx="64516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7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Meaningful Connections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184576" cy="524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78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Meaningful Connections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800" dirty="0" smtClean="0">
                <a:latin typeface="Century Gothic" panose="020B0502020202020204" pitchFamily="34" charset="0"/>
              </a:rPr>
              <a:t>“Readers make connections with text in a variety of ways.  Connections…are made by bringing ones’ background knowledge to the information in the text. When creating meaningful connections, a reader is relating his or her previous experiences, knowledge, and/or emotions to the ideas presented in the text.”</a:t>
            </a:r>
          </a:p>
          <a:p>
            <a:pPr marL="0" indent="0">
              <a:buNone/>
            </a:pPr>
            <a:endParaRPr lang="en-CA" sz="2800" dirty="0">
              <a:latin typeface="Century Gothic" panose="020B0502020202020204" pitchFamily="34" charset="0"/>
            </a:endParaRPr>
          </a:p>
          <a:p>
            <a:pPr marL="0" indent="0" algn="r">
              <a:buNone/>
            </a:pPr>
            <a:r>
              <a:rPr lang="en-CA" sz="2000" dirty="0" smtClean="0">
                <a:latin typeface="Century Gothic" panose="020B0502020202020204" pitchFamily="34" charset="0"/>
              </a:rPr>
              <a:t>(Lanning, 2009)</a:t>
            </a:r>
            <a:endParaRPr lang="en-CA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1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Making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4392488" cy="4836195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CA" sz="4500" b="1" cap="all" dirty="0" smtClean="0">
                <a:latin typeface="Century Gothic" panose="020B0502020202020204" pitchFamily="34" charset="0"/>
                <a:cs typeface="Cambria"/>
              </a:rPr>
              <a:t>Literacy 44 </a:t>
            </a:r>
          </a:p>
          <a:p>
            <a:pPr marL="0" indent="0" fontAlgn="base">
              <a:buNone/>
            </a:pPr>
            <a:endParaRPr lang="en-CA" cap="all" dirty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cap="all" dirty="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cap="all" dirty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cap="all" dirty="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cap="all" dirty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cap="all" dirty="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cap="all" dirty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2050" name="Picture 2" descr="Reading Strategies Mai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49" y="1916832"/>
            <a:ext cx="1301899" cy="130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://literacy44.ca/wp-content/uploads/2015/09/RS-Button-1-PNG-200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57" y="3479157"/>
            <a:ext cx="1600816" cy="1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iteracy44.ca/wp-content/uploads/2015/09/RS-Button-2-PNG-200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44" y="3479157"/>
            <a:ext cx="1613014" cy="107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literacy44.ca/wp-content/uploads/2015/09/RS-Button-5-PNG-200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27" y="4649472"/>
            <a:ext cx="1504730" cy="100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literacy44.ca/wp-content/uploads/2015/09/RS-Button-6-PNG-200.p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893" y="4589660"/>
            <a:ext cx="1600817" cy="106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literacy44.ca/wp-content/uploads/2015/09/RS-Button-12-PNG-200.pn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335" y="5687385"/>
            <a:ext cx="1600817" cy="1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33340"/>
            <a:ext cx="4104456" cy="4956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22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Questions That Drive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00808"/>
            <a:ext cx="8263830" cy="4968552"/>
          </a:xfrm>
        </p:spPr>
        <p:txBody>
          <a:bodyPr>
            <a:noAutofit/>
          </a:bodyPr>
          <a:lstStyle/>
          <a:p>
            <a:r>
              <a:rPr lang="en-CA" sz="2800" dirty="0" smtClean="0">
                <a:latin typeface="Century Gothic" panose="020B0502020202020204" pitchFamily="34" charset="0"/>
              </a:rPr>
              <a:t> </a:t>
            </a:r>
            <a:r>
              <a:rPr lang="en-CA" sz="2800" dirty="0">
                <a:latin typeface="Century Gothic" panose="020B0502020202020204" pitchFamily="34" charset="0"/>
              </a:rPr>
              <a:t>This reminds me of … </a:t>
            </a:r>
          </a:p>
          <a:p>
            <a:r>
              <a:rPr lang="en-CA" sz="2800" dirty="0" smtClean="0">
                <a:latin typeface="Century Gothic" panose="020B0502020202020204" pitchFamily="34" charset="0"/>
              </a:rPr>
              <a:t> </a:t>
            </a:r>
            <a:r>
              <a:rPr lang="en-CA" sz="2800" dirty="0">
                <a:latin typeface="Century Gothic" panose="020B0502020202020204" pitchFamily="34" charset="0"/>
              </a:rPr>
              <a:t>I know another … </a:t>
            </a:r>
          </a:p>
          <a:p>
            <a:r>
              <a:rPr lang="en-CA" sz="2800" dirty="0" smtClean="0">
                <a:latin typeface="Century Gothic" panose="020B0502020202020204" pitchFamily="34" charset="0"/>
              </a:rPr>
              <a:t> </a:t>
            </a:r>
            <a:r>
              <a:rPr lang="en-CA" sz="2800" dirty="0">
                <a:latin typeface="Century Gothic" panose="020B0502020202020204" pitchFamily="34" charset="0"/>
              </a:rPr>
              <a:t>I’ve read another … </a:t>
            </a:r>
          </a:p>
          <a:p>
            <a:r>
              <a:rPr lang="en-CA" sz="2800" dirty="0" smtClean="0">
                <a:latin typeface="Century Gothic" panose="020B0502020202020204" pitchFamily="34" charset="0"/>
              </a:rPr>
              <a:t> </a:t>
            </a:r>
            <a:r>
              <a:rPr lang="en-CA" sz="2800" dirty="0">
                <a:latin typeface="Century Gothic" panose="020B0502020202020204" pitchFamily="34" charset="0"/>
              </a:rPr>
              <a:t>I’ve watched another … </a:t>
            </a:r>
          </a:p>
          <a:p>
            <a:r>
              <a:rPr lang="en-CA" sz="2800" dirty="0" smtClean="0">
                <a:latin typeface="Century Gothic" panose="020B0502020202020204" pitchFamily="34" charset="0"/>
              </a:rPr>
              <a:t> </a:t>
            </a:r>
            <a:r>
              <a:rPr lang="en-CA" sz="2800" dirty="0">
                <a:latin typeface="Century Gothic" panose="020B0502020202020204" pitchFamily="34" charset="0"/>
              </a:rPr>
              <a:t>I remember when … </a:t>
            </a:r>
          </a:p>
          <a:p>
            <a:r>
              <a:rPr lang="en-CA" sz="2800" dirty="0" smtClean="0">
                <a:latin typeface="Century Gothic" panose="020B0502020202020204" pitchFamily="34" charset="0"/>
              </a:rPr>
              <a:t> </a:t>
            </a:r>
            <a:r>
              <a:rPr lang="en-CA" sz="2800" dirty="0">
                <a:latin typeface="Century Gothic" panose="020B0502020202020204" pitchFamily="34" charset="0"/>
              </a:rPr>
              <a:t>This part is like .. </a:t>
            </a:r>
          </a:p>
          <a:p>
            <a:r>
              <a:rPr lang="en-CA" sz="2800" dirty="0" smtClean="0">
                <a:latin typeface="Century Gothic" panose="020B0502020202020204" pitchFamily="34" charset="0"/>
              </a:rPr>
              <a:t> </a:t>
            </a:r>
            <a:r>
              <a:rPr lang="en-CA" sz="2800" dirty="0">
                <a:latin typeface="Century Gothic" panose="020B0502020202020204" pitchFamily="34" charset="0"/>
              </a:rPr>
              <a:t>The character is like … </a:t>
            </a:r>
          </a:p>
          <a:p>
            <a:r>
              <a:rPr lang="en-CA" sz="2800" dirty="0" smtClean="0">
                <a:latin typeface="Century Gothic" panose="020B0502020202020204" pitchFamily="34" charset="0"/>
              </a:rPr>
              <a:t> </a:t>
            </a:r>
            <a:r>
              <a:rPr lang="en-CA" sz="2800" dirty="0">
                <a:latin typeface="Century Gothic" panose="020B0502020202020204" pitchFamily="34" charset="0"/>
              </a:rPr>
              <a:t>This is similar to / different from … </a:t>
            </a:r>
          </a:p>
          <a:p>
            <a:r>
              <a:rPr lang="en-CA" sz="2800" dirty="0" smtClean="0">
                <a:latin typeface="Century Gothic" panose="020B0502020202020204" pitchFamily="34" charset="0"/>
              </a:rPr>
              <a:t> </a:t>
            </a:r>
            <a:r>
              <a:rPr lang="en-CA" sz="2800" dirty="0">
                <a:latin typeface="Century Gothic" panose="020B0502020202020204" pitchFamily="34" charset="0"/>
              </a:rPr>
              <a:t>I can relate to this character because … </a:t>
            </a:r>
          </a:p>
          <a:p>
            <a:r>
              <a:rPr lang="en-CA" sz="2800" dirty="0" smtClean="0">
                <a:latin typeface="Century Gothic" panose="020B0502020202020204" pitchFamily="34" charset="0"/>
              </a:rPr>
              <a:t> </a:t>
            </a:r>
            <a:r>
              <a:rPr lang="en-CA" sz="2800" dirty="0">
                <a:latin typeface="Century Gothic" panose="020B0502020202020204" pitchFamily="34" charset="0"/>
              </a:rPr>
              <a:t>I have had a similar experience when … </a:t>
            </a:r>
          </a:p>
          <a:p>
            <a:pPr marL="0" indent="0" fontAlgn="base">
              <a:buNone/>
            </a:pPr>
            <a:endParaRPr lang="en-CA" sz="2800" cap="all" dirty="0">
              <a:latin typeface="Century Gothic" panose="020B0502020202020204" pitchFamily="34" charset="0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174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CA" sz="4800" dirty="0" smtClean="0">
                <a:solidFill>
                  <a:schemeClr val="bg1"/>
                </a:solidFill>
                <a:latin typeface="Century Gothic"/>
                <a:cs typeface="Century Gothic"/>
              </a:rPr>
              <a:t>Review Session #2</a:t>
            </a:r>
            <a:endParaRPr lang="en-US" altLang="en-US" sz="4800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28800"/>
            <a:ext cx="4608512" cy="4692179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entury Gothic"/>
                <a:cs typeface="Century Gothic"/>
              </a:rPr>
              <a:t>To understand the importance </a:t>
            </a:r>
            <a:r>
              <a:rPr lang="en-US" sz="2400" dirty="0">
                <a:latin typeface="Century Gothic"/>
                <a:cs typeface="Century Gothic"/>
              </a:rPr>
              <a:t>of fluency and oral </a:t>
            </a:r>
            <a:r>
              <a:rPr lang="en-US" sz="2400" dirty="0" smtClean="0">
                <a:latin typeface="Century Gothic"/>
                <a:cs typeface="Century Gothic"/>
              </a:rPr>
              <a:t>language in the intermediate classroom</a:t>
            </a:r>
          </a:p>
          <a:p>
            <a:pPr marL="0" indent="0">
              <a:buNone/>
            </a:pPr>
            <a:endParaRPr lang="en-US" sz="2400" dirty="0" smtClean="0">
              <a:latin typeface="Century Gothic"/>
              <a:cs typeface="Century Gothic"/>
            </a:endParaRPr>
          </a:p>
          <a:p>
            <a:r>
              <a:rPr lang="en-US" sz="2400" dirty="0" smtClean="0">
                <a:latin typeface="Century Gothic"/>
                <a:cs typeface="Century Gothic"/>
              </a:rPr>
              <a:t>To explore and enhance strategies for teaching and assessing oral language and fluency</a:t>
            </a:r>
          </a:p>
        </p:txBody>
      </p:sp>
      <p:pic>
        <p:nvPicPr>
          <p:cNvPr id="5" name="Picture 5" descr="Motivation_for_Literacy_Pyramid_Small_360_w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12162" y="2132856"/>
            <a:ext cx="4085602" cy="35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1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Reading Response Idea</a:t>
            </a:r>
          </a:p>
        </p:txBody>
      </p:sp>
      <p:pic>
        <p:nvPicPr>
          <p:cNvPr id="8" name="Content Placeholder 7" descr="Posts in Miss Ham's Class 2015-16 - Kidblog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7"/>
          <a:stretch/>
        </p:blipFill>
        <p:spPr>
          <a:xfrm>
            <a:off x="683568" y="1700808"/>
            <a:ext cx="7886700" cy="3647697"/>
          </a:xfrm>
        </p:spPr>
      </p:pic>
    </p:spTree>
    <p:extLst>
      <p:ext uri="{BB962C8B-B14F-4D97-AF65-F5344CB8AC3E}">
        <p14:creationId xmlns:p14="http://schemas.microsoft.com/office/powerpoint/2010/main" val="322441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Making Connections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339798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2132856"/>
            <a:ext cx="4572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latin typeface="Century Gothic" panose="020B0502020202020204" pitchFamily="34" charset="0"/>
              </a:rPr>
              <a:t>As you listen to the story, record  any connections that you have.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6250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Making Connections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23054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1412776"/>
            <a:ext cx="64442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latin typeface="Century Gothic" panose="020B0502020202020204" pitchFamily="34" charset="0"/>
              </a:rPr>
              <a:t>Chalk Talk</a:t>
            </a:r>
          </a:p>
          <a:p>
            <a:r>
              <a:rPr lang="en-CA" sz="3200" dirty="0" smtClean="0">
                <a:latin typeface="Century Gothic" panose="020B0502020202020204" pitchFamily="34" charset="0"/>
              </a:rPr>
              <a:t>(Chalk Talk is a silent conversation on paper) </a:t>
            </a:r>
          </a:p>
          <a:p>
            <a:endParaRPr lang="en-CA" sz="3200" dirty="0" smtClean="0">
              <a:latin typeface="Century Gothic" panose="020B0502020202020204" pitchFamily="34" charset="0"/>
            </a:endParaRPr>
          </a:p>
          <a:p>
            <a:r>
              <a:rPr lang="en-CA" sz="3200" dirty="0" smtClean="0">
                <a:latin typeface="Century Gothic" panose="020B0502020202020204" pitchFamily="34" charset="0"/>
              </a:rPr>
              <a:t>In your tables, record your connections on your paper. Read what others have written and add on or connect to other’s thoughts.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796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Making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endParaRPr lang="en-CA" cap="all" dirty="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cap="all" dirty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50919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3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School Action Plan</a:t>
            </a:r>
          </a:p>
        </p:txBody>
      </p:sp>
      <p:pic>
        <p:nvPicPr>
          <p:cNvPr id="4" name="Picture 3" descr="Screen Shot 2015-12-09 at 9.58.54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883"/>
            <a:ext cx="9144000" cy="455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6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Inferring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98463"/>
            <a:ext cx="6355180" cy="502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35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Inferring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>
                <a:latin typeface="Century Gothic" panose="020B0502020202020204" pitchFamily="34" charset="0"/>
              </a:rPr>
              <a:t>“Inferring is an essential reading strategy, as it not only facilitates comprehension, but it also enhances the reader’s enjoyment of the text as new perspectives are discovered.”</a:t>
            </a:r>
          </a:p>
          <a:p>
            <a:pPr marL="0" indent="0">
              <a:buNone/>
            </a:pPr>
            <a:endParaRPr lang="en-CA" sz="3200" dirty="0">
              <a:latin typeface="Century Gothic" panose="020B0502020202020204" pitchFamily="34" charset="0"/>
            </a:endParaRPr>
          </a:p>
          <a:p>
            <a:pPr marL="0" indent="0" algn="r">
              <a:buNone/>
            </a:pPr>
            <a:r>
              <a:rPr lang="en-CA" sz="2000" dirty="0" smtClean="0">
                <a:latin typeface="Century Gothic" panose="020B0502020202020204" pitchFamily="34" charset="0"/>
              </a:rPr>
              <a:t>(Lanning, 2009)</a:t>
            </a:r>
            <a:endParaRPr lang="en-CA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1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Inferring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65397"/>
            <a:ext cx="3657110" cy="435133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CA" sz="4500" b="1" cap="all" dirty="0" smtClean="0">
                <a:latin typeface="Century Gothic" panose="020B0502020202020204" pitchFamily="34" charset="0"/>
                <a:cs typeface="Cambria"/>
              </a:rPr>
              <a:t>Literacy 44</a:t>
            </a:r>
          </a:p>
          <a:p>
            <a:pPr marL="0" indent="0" algn="ctr" fontAlgn="base">
              <a:buNone/>
            </a:pPr>
            <a:endParaRPr lang="en-CA" cap="all" dirty="0">
              <a:latin typeface="Century Gothic" panose="020B0502020202020204" pitchFamily="34" charset="0"/>
              <a:cs typeface="Cambria"/>
            </a:endParaRPr>
          </a:p>
          <a:p>
            <a:pPr marL="0" indent="0" algn="ctr" fontAlgn="base">
              <a:buNone/>
            </a:pPr>
            <a:endParaRPr lang="en-CA" cap="all" dirty="0" smtClean="0">
              <a:latin typeface="Century Gothic" panose="020B0502020202020204" pitchFamily="34" charset="0"/>
              <a:cs typeface="Cambria"/>
            </a:endParaRPr>
          </a:p>
          <a:p>
            <a:pPr marL="0" indent="0" algn="ctr" fontAlgn="base">
              <a:buNone/>
            </a:pPr>
            <a:endParaRPr lang="en-CA" cap="all" dirty="0">
              <a:latin typeface="Century Gothic" panose="020B0502020202020204" pitchFamily="34" charset="0"/>
              <a:cs typeface="Cambria"/>
            </a:endParaRPr>
          </a:p>
          <a:p>
            <a:pPr marL="0" indent="0" algn="ctr" fontAlgn="base">
              <a:buNone/>
            </a:pPr>
            <a:endParaRPr lang="en-CA" cap="all" dirty="0" smtClean="0">
              <a:latin typeface="Century Gothic" panose="020B0502020202020204" pitchFamily="34" charset="0"/>
              <a:cs typeface="Cambria"/>
            </a:endParaRPr>
          </a:p>
          <a:p>
            <a:pPr marL="0" indent="0" algn="ctr" fontAlgn="base">
              <a:buNone/>
            </a:pPr>
            <a:endParaRPr lang="en-CA" cap="all" dirty="0" smtClean="0">
              <a:latin typeface="Century Gothic" panose="020B0502020202020204" pitchFamily="34" charset="0"/>
              <a:cs typeface="Cambria"/>
            </a:endParaRPr>
          </a:p>
          <a:p>
            <a:pPr marL="0" indent="0" algn="ctr" fontAlgn="base">
              <a:buNone/>
            </a:pPr>
            <a:endParaRPr lang="en-CA" cap="all" dirty="0">
              <a:latin typeface="Century Gothic" panose="020B0502020202020204" pitchFamily="34" charset="0"/>
              <a:cs typeface="Cambria"/>
            </a:endParaRPr>
          </a:p>
          <a:p>
            <a:pPr marL="0" indent="0" algn="ctr" fontAlgn="base">
              <a:buNone/>
            </a:pPr>
            <a:endParaRPr lang="en-CA" cap="all" dirty="0" smtClean="0">
              <a:latin typeface="Century Gothic" panose="020B0502020202020204" pitchFamily="34" charset="0"/>
              <a:cs typeface="Cambria"/>
            </a:endParaRPr>
          </a:p>
        </p:txBody>
      </p:sp>
      <p:pic>
        <p:nvPicPr>
          <p:cNvPr id="3074" name="Picture 2" descr="Reading Strategies Mai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261" y="2438142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ttp://literacy44.ca/wp-content/uploads/2015/09/RS-Button-1-PNG-200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4" y="3789040"/>
            <a:ext cx="1665719" cy="110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literacy44.ca/wp-content/uploads/2015/09/RS-Button-2-PNG-200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67" y="3751426"/>
            <a:ext cx="1667155" cy="110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literacy44.ca/wp-content/uploads/2015/09/RS-Button-9-PNG-200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98" y="5157192"/>
            <a:ext cx="162424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http://literacy44.ca/wp-content/uploads/2015/10/RS-Button-11-PNG-200-2.p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867" y="5157192"/>
            <a:ext cx="1650015" cy="11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70" y="1400289"/>
            <a:ext cx="48831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457" y="2953732"/>
            <a:ext cx="493236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5457" y="3789040"/>
            <a:ext cx="488315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Learning is embedded in memory, history, and story</a:t>
            </a:r>
            <a:endParaRPr lang="en-CA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44" y="4649886"/>
            <a:ext cx="49323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69" y="5219715"/>
            <a:ext cx="50117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35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Questions That Drive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CA" sz="2800" b="1" dirty="0">
              <a:latin typeface="Century Gothic" panose="020B0502020202020204" pitchFamily="34" charset="0"/>
            </a:endParaRPr>
          </a:p>
          <a:p>
            <a:r>
              <a:rPr lang="en-CA" sz="3200" dirty="0">
                <a:latin typeface="Century Gothic" panose="020B0502020202020204" pitchFamily="34" charset="0"/>
              </a:rPr>
              <a:t>T</a:t>
            </a:r>
            <a:r>
              <a:rPr lang="en-CA" sz="3200" dirty="0" smtClean="0">
                <a:latin typeface="Century Gothic" panose="020B0502020202020204" pitchFamily="34" charset="0"/>
              </a:rPr>
              <a:t>his </a:t>
            </a:r>
            <a:r>
              <a:rPr lang="en-CA" sz="3200" dirty="0">
                <a:latin typeface="Century Gothic" panose="020B0502020202020204" pitchFamily="34" charset="0"/>
              </a:rPr>
              <a:t>makes me think that … </a:t>
            </a:r>
          </a:p>
          <a:p>
            <a:r>
              <a:rPr lang="en-CA" sz="3200" dirty="0" smtClean="0">
                <a:latin typeface="Century Gothic" panose="020B0502020202020204" pitchFamily="34" charset="0"/>
              </a:rPr>
              <a:t>I </a:t>
            </a:r>
            <a:r>
              <a:rPr lang="en-CA" sz="3200" dirty="0">
                <a:latin typeface="Century Gothic" panose="020B0502020202020204" pitchFamily="34" charset="0"/>
              </a:rPr>
              <a:t>think that the author is really saying … </a:t>
            </a:r>
          </a:p>
          <a:p>
            <a:r>
              <a:rPr lang="en-CA" sz="3200" dirty="0" smtClean="0">
                <a:latin typeface="Century Gothic" panose="020B0502020202020204" pitchFamily="34" charset="0"/>
              </a:rPr>
              <a:t>At </a:t>
            </a:r>
            <a:r>
              <a:rPr lang="en-CA" sz="3200" dirty="0">
                <a:latin typeface="Century Gothic" panose="020B0502020202020204" pitchFamily="34" charset="0"/>
              </a:rPr>
              <a:t>first I thought … but now I think … </a:t>
            </a:r>
          </a:p>
          <a:p>
            <a:r>
              <a:rPr lang="en-CA" sz="3200" dirty="0" smtClean="0">
                <a:latin typeface="Century Gothic" panose="020B0502020202020204" pitchFamily="34" charset="0"/>
              </a:rPr>
              <a:t>This </a:t>
            </a:r>
            <a:r>
              <a:rPr lang="en-CA" sz="3200" dirty="0">
                <a:latin typeface="Century Gothic" panose="020B0502020202020204" pitchFamily="34" charset="0"/>
              </a:rPr>
              <a:t>clue leads to believe </a:t>
            </a:r>
            <a:r>
              <a:rPr lang="en-CA" sz="3200" dirty="0" smtClean="0">
                <a:latin typeface="Century Gothic" panose="020B0502020202020204" pitchFamily="34" charset="0"/>
              </a:rPr>
              <a:t>that </a:t>
            </a:r>
            <a:r>
              <a:rPr lang="en-CA" sz="3200" dirty="0">
                <a:latin typeface="Century Gothic" panose="020B0502020202020204" pitchFamily="34" charset="0"/>
              </a:rPr>
              <a:t>… </a:t>
            </a:r>
          </a:p>
          <a:p>
            <a:r>
              <a:rPr lang="en-CA" sz="3200" dirty="0" smtClean="0">
                <a:latin typeface="Century Gothic" panose="020B0502020202020204" pitchFamily="34" charset="0"/>
              </a:rPr>
              <a:t>After </a:t>
            </a:r>
            <a:r>
              <a:rPr lang="en-CA" sz="3200" dirty="0">
                <a:latin typeface="Century Gothic" panose="020B0502020202020204" pitchFamily="34" charset="0"/>
              </a:rPr>
              <a:t>reading this chapter / page, I suspect … </a:t>
            </a:r>
          </a:p>
          <a:p>
            <a:r>
              <a:rPr lang="en-CA" sz="3200" dirty="0" smtClean="0">
                <a:latin typeface="Century Gothic" panose="020B0502020202020204" pitchFamily="34" charset="0"/>
              </a:rPr>
              <a:t>I </a:t>
            </a:r>
            <a:r>
              <a:rPr lang="en-CA" sz="3200" dirty="0">
                <a:latin typeface="Century Gothic" panose="020B0502020202020204" pitchFamily="34" charset="0"/>
              </a:rPr>
              <a:t>think I understand what the author meant when he or she wrote … </a:t>
            </a:r>
          </a:p>
        </p:txBody>
      </p:sp>
    </p:spTree>
    <p:extLst>
      <p:ext uri="{BB962C8B-B14F-4D97-AF65-F5344CB8AC3E}">
        <p14:creationId xmlns:p14="http://schemas.microsoft.com/office/powerpoint/2010/main" val="19275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Inferring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fontAlgn="base"/>
            <a:endParaRPr lang="en-CA" cap="all" dirty="0" smtClean="0">
              <a:latin typeface="Century Gothic" panose="020B0502020202020204" pitchFamily="34" charset="0"/>
              <a:cs typeface="Cambria"/>
            </a:endParaRPr>
          </a:p>
          <a:p>
            <a:pPr marL="0" indent="0" algn="ctr" fontAlgn="base">
              <a:buNone/>
            </a:pPr>
            <a:endParaRPr lang="en-CA" cap="all" dirty="0">
              <a:latin typeface="Century Gothic" panose="020B0502020202020204" pitchFamily="34" charset="0"/>
              <a:cs typeface="Cambri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412776"/>
            <a:ext cx="84969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latin typeface="Century Gothic" panose="020B0502020202020204" pitchFamily="34" charset="0"/>
              </a:rPr>
              <a:t>Look in the bags at your table…. Make some inferences  as to who this suitcase belongs to and/or where this person is going (or has been)</a:t>
            </a:r>
          </a:p>
          <a:p>
            <a:endParaRPr lang="en-CA" sz="3200" dirty="0">
              <a:latin typeface="Century Gothic" panose="020B0502020202020204" pitchFamily="34" charset="0"/>
            </a:endParaRPr>
          </a:p>
          <a:p>
            <a:r>
              <a:rPr lang="en-CA" sz="3200" dirty="0" smtClean="0">
                <a:latin typeface="Century Gothic" panose="020B0502020202020204" pitchFamily="34" charset="0"/>
              </a:rPr>
              <a:t>Complete the </a:t>
            </a:r>
          </a:p>
          <a:p>
            <a:r>
              <a:rPr lang="en-CA" sz="3200" dirty="0" smtClean="0">
                <a:latin typeface="Century Gothic" panose="020B0502020202020204" pitchFamily="34" charset="0"/>
              </a:rPr>
              <a:t>Claim, Support, Question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559" y="3501008"/>
            <a:ext cx="28590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99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CA" sz="4800" dirty="0" smtClean="0">
                <a:solidFill>
                  <a:schemeClr val="bg1"/>
                </a:solidFill>
                <a:latin typeface="Century Gothic" panose="020B0502020202020204" pitchFamily="34" charset="0"/>
                <a:cs typeface="Cambria"/>
              </a:rPr>
              <a:t>Learning Targets Session #3</a:t>
            </a:r>
            <a:endParaRPr lang="en-US" altLang="en-US" sz="4800" dirty="0" smtClean="0">
              <a:solidFill>
                <a:schemeClr val="bg1"/>
              </a:solidFill>
              <a:latin typeface="Century Gothic" panose="020B0502020202020204" pitchFamily="34" charset="0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119814" cy="4476155"/>
          </a:xfrm>
        </p:spPr>
        <p:txBody>
          <a:bodyPr>
            <a:normAutofit/>
          </a:bodyPr>
          <a:lstStyle/>
          <a:p>
            <a:pPr fontAlgn="base"/>
            <a:endParaRPr lang="en-CA" cap="all" dirty="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cap="all" dirty="0">
              <a:latin typeface="Cambria" panose="02040503050406030204" pitchFamily="18" charset="0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700808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 smtClean="0">
                <a:latin typeface="Century Gothic" panose="020B0502020202020204" pitchFamily="34" charset="0"/>
              </a:rPr>
              <a:t>Explore aspects </a:t>
            </a:r>
            <a:r>
              <a:rPr lang="en-CA" sz="3200" dirty="0">
                <a:latin typeface="Century Gothic" panose="020B0502020202020204" pitchFamily="34" charset="0"/>
              </a:rPr>
              <a:t>of comprehension </a:t>
            </a:r>
            <a:endParaRPr lang="en-CA" sz="3200" dirty="0" smtClean="0">
              <a:latin typeface="Century Gothic" panose="020B0502020202020204" pitchFamily="34" charset="0"/>
            </a:endParaRPr>
          </a:p>
          <a:p>
            <a:endParaRPr lang="en-CA" sz="32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 smtClean="0">
                <a:latin typeface="Century Gothic" panose="020B0502020202020204" pitchFamily="34" charset="0"/>
              </a:rPr>
              <a:t>Understand </a:t>
            </a:r>
            <a:r>
              <a:rPr lang="en-CA" sz="3200" dirty="0">
                <a:latin typeface="Century Gothic" panose="020B0502020202020204" pitchFamily="34" charset="0"/>
              </a:rPr>
              <a:t>how comprehension changes and develops in the </a:t>
            </a:r>
            <a:r>
              <a:rPr lang="en-CA" sz="3200" dirty="0" smtClean="0">
                <a:latin typeface="Century Gothic" panose="020B0502020202020204" pitchFamily="34" charset="0"/>
              </a:rPr>
              <a:t>intermediate </a:t>
            </a:r>
            <a:r>
              <a:rPr lang="en-CA" sz="3200" dirty="0">
                <a:latin typeface="Century Gothic" panose="020B0502020202020204" pitchFamily="34" charset="0"/>
              </a:rPr>
              <a:t>g</a:t>
            </a:r>
            <a:r>
              <a:rPr lang="en-CA" sz="3200" dirty="0" smtClean="0">
                <a:latin typeface="Century Gothic" panose="020B0502020202020204" pitchFamily="34" charset="0"/>
              </a:rPr>
              <a:t>rades</a:t>
            </a:r>
          </a:p>
          <a:p>
            <a:endParaRPr lang="en-CA" sz="32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 smtClean="0">
                <a:latin typeface="Century Gothic" panose="020B0502020202020204" pitchFamily="34" charset="0"/>
              </a:rPr>
              <a:t>Enhance </a:t>
            </a:r>
            <a:r>
              <a:rPr lang="en-CA" sz="3200" dirty="0">
                <a:latin typeface="Century Gothic" panose="020B0502020202020204" pitchFamily="34" charset="0"/>
              </a:rPr>
              <a:t>teacher's repertoire of strategies </a:t>
            </a:r>
            <a:r>
              <a:rPr lang="en-CA" sz="3200" dirty="0" smtClean="0">
                <a:latin typeface="Century Gothic" panose="020B0502020202020204" pitchFamily="34" charset="0"/>
              </a:rPr>
              <a:t> to </a:t>
            </a:r>
            <a:r>
              <a:rPr lang="en-CA" sz="3200" dirty="0">
                <a:latin typeface="Century Gothic" panose="020B0502020202020204" pitchFamily="34" charset="0"/>
              </a:rPr>
              <a:t>help struggling readers </a:t>
            </a:r>
            <a:r>
              <a:rPr lang="en-CA" sz="3200" dirty="0" smtClean="0">
                <a:latin typeface="Century Gothic" panose="020B0502020202020204" pitchFamily="34" charset="0"/>
              </a:rPr>
              <a:t>with comprehension</a:t>
            </a:r>
            <a:endParaRPr lang="en-CA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62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Inferring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fontAlgn="base"/>
            <a:endParaRPr lang="en-CA" cap="all" dirty="0" smtClean="0">
              <a:latin typeface="Century Gothic" panose="020B0502020202020204" pitchFamily="34" charset="0"/>
              <a:cs typeface="Cambria"/>
            </a:endParaRPr>
          </a:p>
          <a:p>
            <a:pPr marL="0" indent="0" algn="ctr" fontAlgn="base">
              <a:buNone/>
            </a:pPr>
            <a:endParaRPr lang="en-CA" cap="all" dirty="0">
              <a:latin typeface="Century Gothic" panose="020B0502020202020204" pitchFamily="34" charset="0"/>
              <a:cs typeface="Cambri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" y="1556792"/>
            <a:ext cx="818197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56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The Power of Reading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endParaRPr lang="en-CA" cap="all" dirty="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cap="all" dirty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6" name="Picture 5" descr="The Power of Literacy - YouTube -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4" r="35208" b="6978"/>
          <a:stretch/>
        </p:blipFill>
        <p:spPr>
          <a:xfrm>
            <a:off x="1907704" y="1628800"/>
            <a:ext cx="5924550" cy="38671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9592" y="6093296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u="sng" dirty="0">
                <a:hlinkClick r:id="rId4"/>
              </a:rPr>
              <a:t>https://www.youtube.com/watch?v=83DO0POacCE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346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ambria"/>
              </a:rPr>
              <a:t>Reflect on the CR4YR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endParaRPr lang="en-CA" cap="all" dirty="0" smtClean="0">
              <a:latin typeface="Cambria" panose="02040503050406030204" pitchFamily="18" charset="0"/>
              <a:cs typeface="Cambria"/>
            </a:endParaRPr>
          </a:p>
          <a:p>
            <a:pPr marL="0" indent="0" fontAlgn="base">
              <a:buNone/>
            </a:pPr>
            <a:endParaRPr lang="en-CA" cap="all" dirty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5113088" cy="387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16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School Action Plan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" y="1234440"/>
            <a:ext cx="9140600" cy="56664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697669"/>
            <a:ext cx="7712108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Series Feedback </a:t>
            </a:r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539552" y="1412776"/>
            <a:ext cx="7632848" cy="326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Complete the  third Survey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>
              <a:latin typeface="Century Gothic"/>
              <a:cs typeface="Century Gothic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>
              <a:latin typeface="Century Gothic"/>
              <a:cs typeface="Century Gothic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email Kathleen Barter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>
              <a:latin typeface="Century Gothic"/>
              <a:cs typeface="Century Gothic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2" name="AutoShape 2" descr="data:image/jpeg;base64,/9j/4AAQSkZJRgABAQAAAQABAAD/2wCEAAkGBxISEBUREhMWFRUXFxcYGRYXFxcdGBgeIBgYFxsYGB0aHSggGBolGx0YIjEhJSkrLi4uFx8zODMtNygtLisBCgoKDg0OGhAQGislICMuLS4tLi0tLTYuKy4vLS0tKy8tLS0uLi0tLS0tLS0tLS0tLSstLS0vLy0tLS0tNzUtLf/AABEIAKYA6wMBIgACEQEDEQH/xAAcAAABBAMBAAAAAAAAAAAAAAAGAAUHCAIDBAH/xABWEAABAgMFAwYFDA8GBgMAAAABAgMABBEFBxIhMQYTQSJRYXGBoQgUMpGxIzVCUnJzdLKzwdHTFRcYNFNUVWJjgpKUo8PhNoSTosLwFiQlJjNDRGTS/8QAGgEBAAIDAQAAAAAAAAAAAAAAAAQFAQIDBv/EACsRAAICAQIFBAIBBQAAAAAAAAABAgMRBDEFEhMhQTIzUWEicfEVgZGh0f/aAAwDAQACEQMRAD8AnGFCjW5AGyPI452dQyhTjiwlKcySYje3bzVVKZVACR/7HNT7lPAdJPZGG0jhdqIVepkqQogZ60rRmDiLj55qEoHdSMa2ighQcfy5nFK7qxyd8E8ZIv8AUPiDwT3CiGLOvCnWDheo6BqFjCvsUB6QYkjZ3aZicTVpRCh5TaslDp6R0iOkZJ7EinVV2vC3+wghRprGbcbEkzhRrWc4xrAG6PIFrc2sQyShsbxfHPkp6+c9AgVftebmD5aqcyOSO76YhXa6ut4Xdk6nQW2LL7L7JThREviMx7ZX+IfpjNqZm2DUKcHaVDt1iOuJrzE7vhbx+M0yWI8gIsfbSpCZgAfpE6frDh1wYNuAgEGoOYI0MT6b4WrMWQLqJ1PE0dEKNSTnGatI7HEyjyNVYbLet1iUb3j66DgnVSjzJGpgbRi5PEVljxCiFLYvJm31YJdO5ScgAMTh7dB1AGGnxC0neWVPZ+2dUnurlHJ2xRa18IsazZJRLAwor6qzbRb5QU9l7V5R7sWcOtk3izsuoIfG+A1SoYXB0ggekQVsWZnwezGa5KRNsewx7O7RMTreNlWnlIOSknpHzw9JEdSplCUHyyWGZQoUKBqKOebeShJWs0SkEknQAZkxviPb3LXKGm5ZJzdqpefsU0yPWT/lMYZyusVcHJgXtNbrtozACQQ2Cd2jh7tXTTzQ5WbY7bQr5S+Kj6BzRp2akwhreHyl9w4Rstq1txhCUhSlZ56AacIpdRfO6zpwKqCSXVs3Y6GPIa7Ftbf4kqThUM8qkEadkd05MhttTitEiIMqpxnyvckRnGUeZbCmpRDicK0gjvHUeEDE5KOybqXmlEUNUrGoPMej0x2SO0alOBK0ABRpkTUcM+fuh9mWAtBQrMEU+gxKhOzTTSlscWoXLMd0Gex20SZ1jHQBxPJWkcDzjoOogib0iENibQMpaCUKPJWd0vmzPJV56eeJvbi9hLmWSdpLnbDvujFesCW2dulv1Bs0URylD2I5h0mCiefDaFLOiUlR7BEWyYL75WvOpK1fMP8AfNEHX3uEVBbsuuH0KcnOWyN9mWWCMSxlwTz9Jh4SKCg06NIxdcCUlR0ArDMm2V4swMPNxpz1il7ItsSt7j3HojwGGmftRSVlKQMtSc6xs5GkIOTwjdP2aF8pOSu4/wBY27J24phwMOf+NRpn7BX0RnITO8RipQ6EdMN1uy2YcHHI/MfmjNdjrkpxNnHqRdVn8Eoo1jNekMuyc8XpZBJ5SeQrrH9KQ9K0j0lc1OKkvJ52yDhJxfgarftduUl1vuaJGQ4qPBI6ScohAmYtOaU44c+J9i2nglP+8zBHe9aylzCJUeS2kLPStVaeYfGjusGzhLsJR7Iiqzzq/ppHG6fgv9DUtPSrX6pbfSNlm2W0wnC2nPio+UrpJjtgY2k2kWy7umkpqACpShXXgB1cYcdnLX8ZaKinCpJwqA00qCIjNPc7zrs5edjrHLaNmtvpwuJrzK9kOkGOfaC1PFmcYAUonCkHSvOeiGjZ/adbroadSnlVwqSKUpnQiulIJMQqny88Rnfafs2ZS42rpSrgsZVSr6O0RNmzFuInJdL6Mq5KTxSoapP08xgIteQD7KmzqRVJ5lcDDPdPapanFSysg8NOZaQfmqOwRJpn4OOuqWopdi9Uf9omiPY8EexJPOHkQzey7in8PtWkjz4j88TPENXts0ngoezaSe0FQ+jzxpP0kHiHs/3Q4IRQADQADzQ32xZIfAOLCpNaGmRrzx3MOY0pUNFAHzx626lXkkGmRoQadceajKcJuUfk5uMZR5WN9j2SGKnFiUcq0oANcv8AfCO2bl0uNltWhFI2woxK2Upc73EYRUeVDDJbOYXApS8QSagAUqRpXOH6EYxbcChVJBHODlCyydneQhCEOyBPacFL+IZHClQ6xofOInuTXibSrnAPnAMQJtBV2Z3adeS2Os/1MT5KowoCeYAeYAR6DS56SyND7kxn2yXSTc6cI/zCAvZ9OSz0gd0G+1rOOUdAzITi8xB+aAbZ9zyk9Svm+iK3iPur9HrOH+xLHyOykggg6HKG1FjJCqlRIB0oPNDpCpEJrJIjOUdjyOCcssOKxBWEnXKsOFIVINJiMnF5RplpcNpCR09sabWTVlXRQ94jspHDbC6NHpoPn+aD2MweZIdruneS8ngFJI7QR80GStIELu2KNuL9ssD9kf1MF69IvtFnoRyU+ua68iBLe9VtlYNaGYSPNTLug4gJ2tSZe2HFH8KhwdRw/wBYNzHO3cv7Para25Rht3ZtMwveBeBdADlUEc5HPHfY1lIlmyhJJJNVKOpOnmpGq1rdZl8lHEv2icz280MB2smVn1GXqn3K1nzpAEaYZvGNs4Y8BNa1mpmGy2okcQRqCNCIbLE2ZSw5vFLxqFcOVAK5V11pDb/xVNIzdl8vcrT3moh8snaBmY5IOFftVceo8YdzDjbCOPA7QBt+pWw2Umn/ADTX+ZQBHmUYPBAJZSDMWw3h4zCVV6EHEe5PfG1XqMU9oTb2wyfhHseCPYnnlBQDXqWMXpZL6BVbFSelBpi9APYYOY1PJByMYZztrVkHF+SE9mJ4KRuVaiuHpHEdccakOSThKRibVx5+vmV0w6ba7Jrk3N+wFFkmtRq0a6H83mPYY0Wdb6FjC9RJ0r7FX0RV3UuuTkllPdFNt+E+zWzOqXt1hWqsB5lCnfpG1y12AK71J6szGlyxJdzMDtQrL5xGDezjAPsj1qy7aCIXLp/OV9HXN30/sb5+11P+osJNFZE8T/8AkdcOMu2mUlziNTqelXMOiMnZ2Xl04U4a+1RSp6zw7YZ5dmYtCYDbaa9VcDY9so/7JiRXU7cRisRObk4y3zJ/A6Xd2UqZnt8upS0d4o86jXCPn7BE0Nw0bOWK3JsJZbzpmpVM1q4qP0cId24uIx5Vgs9LT0oYe/kweSDUHQihiLJqXVKTJQa0SculJ4+bvESovWGXaSwxMoyycT5J/wBJ6DETW6d2wyt0W+h1CqniWz3BGbk98QtK6CnTSNH2GV+E7j9MaGX3JdZbWkihzSeHSmHZiebXooV5jkYosLOHuXTc4rMdjg+wyvwncfphfYZX4TuP0w8RpemUJ8pQHbn5ocqNVbYcMvZSkrCt5oa5V+mOS05guuBCM86CnslHLtjKftQr5CKgHL85XQBBPsls4W/V3hRdOSj2vSemkdKaXbLlWxi67ox557+EP9hyG4ZQ3xAzPOTmT54cV6RgnWM1aR6SMVFJLweblJybkyLb4LDJCJxA0Abc6q8lR6jUdscOydqh5kNk+qIFD0jgoc/N1xK03LpcQptYCkqBBB4g5GIS2o2afs14OtlRaryHRnh/Mc/rkY5W157l9w/URtr6E3hr0/8ADusnZUJWpyZUHVVqBnTrVXU9HCCZIAFAKDmED1k7VtOAJeo2vn9geo8O2H9twKFUqChzgg+iIjySrefP5GRFRQ5iBy2dlUuKDjBDSwangn3QpooHzwROLCRVRCRzkgDvhhtXappoENEOL6DyB1nj1CCyKupn8DbtHani7GHFV1ScKefShXTojZc/YlVrnFDJPqbfSdVEdWQr1wO7O2BMWo+VqJDdeW7TID2iOnq0rnE3yEkhlpLTYwpQAAIlVV47sjcQ1Eaq3TF/k9/r6O6FHgj2JB58UYLTGcNu0cy81KPOy4Sp1DaloCwSkkCtCEkE5DgYA7FtVFCAQcqGAe3rtWXSVy6tyo1qnVB7NU9kNl1N5T9pKmUzSGUbltLid0lYyqrHixrVpyebjHFdheZP2lOKaeblkMttqcWtCXARSgGanCAK9HCMYOdtULFiSONy7y0UE4Akj81ylew0jWjYe016oI926PmJjG177Zl2Y3NlyiXRVVCtDi1uAeyShspKRQE51y5ofrtL2haDwlJlpLTyhVCkE4HCKkpAUapNMwKmtDGnTj8ER8Or+WY2Pdcs0My4EjLkN6noKjp2CJCsmyGpZvdsoCU956SdSemId2zvjn5SfmJVtqWKGl4UlaHSoigOdHQK9kdt417E7Z8+uVZal1ISlCgXEOFWaampS4B3RuklsSKtNXV6UTFgjNAiJrxbzZyzxJlluXVv5dLq94lw0UaZJwuCgz41gXRfhaaA269JsbpeLCQh5AcwmisC1LUk0ORoDSMncsApMeYIbdlbebn5RqbaBCXBXCdUkGiknnoQREf3tXkzdlzbTEu2wtK2Q4S6lwqrjWnIpcSKUA4c8ASJalkNTCcLia8xGSh1GBSe2GWM2nAocy8j5xlAdsTezaU5PS7Dsuwlp1eFS0NvAgUJyJcI1HNDLM352kl1TaWJQ0UUj1N6pzoP/drEe3S12+pEinVW1elh3/wjOaYR+3HTKbEPqPqikoHRmYZ7JvLn3LIm55xlhDrC0JQnduhBBw1KgXKnU6EQItX52qrJMtKq6mnz6Ho4Lh1Kfkky4ne14/wTdZGzTMvmkFS/bKoT2cBDvgiJ9uLzp2SlbPebaYK5lpS3AtDlEkbvJADgIHKORJgZRfbaqUoeck2NyokBYbfSlZGqULLhTUdRiZCuMFiKIM5ym8yeWT+lMZqER39snfWG9acs2lLrRwqacqpKV1TUVSUlQwqBBFNegiI9lr7bXcStTcrLLDacSylmYIQn2yiHeSOkxuaFg8Ma3pcLSUqSFJIoQcwesGAi668cWqHG3Gg082AohJqlaTliTXMEHhnqM+YI2uvnnpaefl2WpVTbbhQkrQ6VGmtSHQK1rwgE8Bhbl1jLhK5ZZaJ9geU32cU+eBV27W0UEhAQRzpcKa9kG10u2b1qSrrr6W0uNu4KNBQThwJUCQpSjWuLjwEMN4l8HiUwqUlGUvOooFrXiwJVlyQlNCs01zHbGjgmWNXFNRWsZz+xlbu2tFRAUlsCuqnCadOkFNi3VNIIVNOF2me7TyUdvE90DFkX2TLUxuLTkw1ygFFCXG1tg8VIcJJHHUZc8Pl695M1Zj7CJZDC0OtbyriXCfKIFClaRSlIKEULeK6ixYzj9Ely0qltIQhISkaJAoBG3DEUWheo+1YcvPlDHjT7i0pRhXu6JcWknDjxeSB7LUwU3WbRzdoyRm5pDSMTikthpKwClORUcS1V5WIcPJjcr289wyhQoUDAo8Ij2FAFV1zBsa0LRlhWimnmUanJdC3U+5OsG9ztjbuxLQnD5TzbqUn81ttYqOtalfsiB/wh5ZKbUQoDNbCSrpIUpI7gIlqw5RKNnAhA/wDgrPSSWlE9tTAELXEevLfvbnxYZrrV0tmTP6UDzgiHi4k0tlv3tz4sNF1iK2zJj9KD5gTAHl6XrxOe+n0CHW/H14c97a+KIbL1k0tmcH6X/Skw5X4H/rDvuGviCAHS/DybM+Bp9CYEbSt9L1myUglBCmFvqUtRSEneLqkDPIAak0gvvwHJsz4Gn0Jhj2ilUCwLLcCQFlybSVAZkbwZHn046QBPl0tjOylksMvABfLWQFBQGJRUBUEg5EaGIm8JD1xl/gw+VciSrjHlKsRjESaKdSK8AHFUHUIjXwkPXGX+DD5VyACe5y8FhTcrZQac3oSoY+TgyxK5690QxZtoJlrTbmFAlLUylwhNKkJdCiBXKtBFhbn9n5QWbKzQl2g/hJ3uAY9SPK10yiAdn2EOWww24kKQqcbSpKvJKS8AQegiAJo2s2vatTZ2bmGW1tpS4GyF4a1G7VXkk5UUPNEYXUbbM2U+868244HGwkBvDUEKrniIiY7zrLlpawppuVabaQSlRS2ABUqSKkDjQAdkRncLY8rMzMymaZbdSlpJSHEggHHSorxgB08IeaDybNdAIC23VgHUV3JoenOB61v7KSfw1z4rsEvhINpSbPSgAJSh4JA0AG6AA6IGbXV/2rJjj466f8rn0iAO/ZBX/a9pj9Mk9zf0QJ7IbSIk2Z5CkKUZmWWwmlKJKssSq8M+EFex6f8Ate0z+mSO5v6Ya7tJdC5a1saUqwyDqk4gMlAEgiuhrSACvwd7GWHnpwqRuw3goHEFVSa8pIJUgUHsqV4VgG2ek/H56dcpWrE6+B0lCynvUI23XWkuXem3Ek5SM0aVyJCKpr+tTzw3bFbRTEi645LModUtstqC0LVRJ1pgUKdsASR4Nc7RybY50trHYVJ+eAG3zW3nK/jv80Q+XCTm7thLZNN404inOQAvz0SYZNoU4becxZUnAc/fAfRAEj3k3WT8/aLs0yWQ2oIAxrUFZJANQEnjA/f4wpt6RbXTEmUSk0zFQogxvvY22tCWtV5mXmnG2wEUQkigqkE8OeOe/pSi7IFZJUZRJUTqTiNSe2AAGctJb7crLVohlKkJrpVbqlqX0eUkdSBFvdn7MRKyrMujyW20pB56DM9pziotsWOWpaTmR5Mw24f123VtqA/V3Z/WMWju1trxyy5Z4mqsAQv3SOQfRXtgAnhQoUAKFCjktab3Mu69TFu21rw1pXCkqpXhWkAR5ebdg7ak0h9EwhoJbCMKkqJ8omuR6YPLAs0y8ozLKIWW20oJAyVQUOR4GIb+6CX+T0/45+qhy2bvwM1OMSypNLYdcS3j3xNCo0GW7Fc6DXjACtq4/wD5gvSE2ZcEk4SDyK8EKSQcOooeEPl3d07Nmu+MuOl98AhJw4UIrkSBmSqmVekw63mbc/YllpwMh5TiynCV4aAJqTXCeNBTpiPPug1/k9P7wfqoAL7w7p2bSe8ZbdLD5ACssSF00JGRCqZVGtBDBY9xvq4dnpsvpBSSlIIK6exWpRJw0oMs6cRBRdjeIbXU+DLhnchs5OY8WIr/ADRSmHvjG868f7ErZQJcPF1K1GrmDCAUgexNa1PmgDnvPu1ctV1lbbyGQ02UUKSa1NcqHIQ12ndC87ZkpIiZbBl1vKK8CqK3isQAFcqQy/dBr/J6f3g/VQV3c3qfZSaVLKlgyQ2Vgh3FWhAIpgHPABNd7s0qzpBEotwOFKlnEkEA4lFWhgYvPuydtWabfRMIaCGg3RSVEk41qrkdOUPNBDePtcbLlEzIZD1XAjCV4dQTWuE80Rp90Ev8np/xz9VAEtbF2GqRkWZRSwstgjEAQDmToYiKZuEfWtS/HGhiUTTdq4mvPGf3Qa/yen94P1UdljX6qfmWWPEUp3rrbeLfk0xKCa03edK6QB3WJdE8xITsoZltSpnc0WEKATgKya551xQPfc/zH461/hq+mOhXhArBI8QTl/8AYP1UefdBr/J6f3g/VQA/bTXTPTUnISwmW0GUbWgqKFELxFJqBXLye+B9Vw80UpQZ9BQkkpTgWUprqQMVBWMvugl/k9P7wfqoKpy9JSLGZtTxUEuuqb3W9PJopaa4sGfk6U4wB1sXZpZsZ6zGXeU8rGt1Yyxcn2I0FEgAQENXDzSQoJn0JChRQCFgKGtFAKzHXGX3QS/yen94P1cL7oNf5PT+8H6qAHSxrlCxLzKfGkqeeaLSVYCEISVJUo0rUkgUh7uuu3dsp55xb6HQ4gJASkilFVrmYdtqttTJ2W3aO5CysNep46AYx7bCa06ojr7oNf5PT+8H6qAHfZ+6GYlbTbnxNNkJeLhRgVUpUTiTWuuEkQ4bfXQtT8wqbYeLDy6YwU4kKI9llQpVT0DtG2/CCNRikABxIfqfMWxB5sNebJ2mssoCmnqVDblOUBqUkZHq1gAX2fuSSmZExPzRmSlQVhANFkUpvFKJJHRxh2vQu1ctV9p1D6Gg23gopJNeUVVyOkHVuWwzJsLmJhYQ2gVJ4nmAHFROQEQtbt/juIiTlUBIOSnyokj3KCmn7RgAntC6lTtjS9nF9G9YcWsO4ThIUpaiKVrooeaHy6/Y16ymHWHHkOoW4HE4UkYSUhKq1OYNE+YxF8hf5OhXq0rLrTzN7xB86lLHdEubDbdStqNkskpcRTG0vyk9I4KT0iACmFChQAoa9qvvCa+DvfJqh0hr2q+8Jr4O98mqAKYR02bNll5t5Ora0LHWlQUPRHNHZPyJaDZOjjaVjtqKd0AS54Sc4FOyTYOjbrn7RQAf8hiF4NLz7X8ZdlFA1AkmBXpoSa9sC1pyRZdLatQEH9pCV+gwBMXgz+XPe5Y9LsMnhDzeO1EN/g2EDzqUr54e/Bn8ue9yx6XYB74pveW1NcyVJQOxI+esACCJdRSpYHJRTEeapoIM7lp0tW1L8zmNs9qCR3gRpsCzCqw7SfpWjsqkHqUsq7lJhh2VntxPSz1aBt9pRPQFgnurAFmL2Nln7Skky8uUBYdSs7xRAoAocAc84r3ttsJNWXuvGS0d7jw7tSj5OGtapFPKEW6iD/CZ0kP7z/IgCDUippEu7P3MWkzNy761S+Ft5pxVHF1olaVGnI1oIiNryh1iLvt6DqEAVntW5m0mWnZhapfC2hbigHFk0SCo09TzNBEbRcrbP1tnPgsx8kuKawAZbG3bzlpsKmJdTIQlwtneLUDUJSrIBJyood8G231gOyGzMtKPlBcRMEkoJKeUpxQoSBwI4QS+Dj61vfC1/IsRn4RPrW37+n4qoArhEjyFytpPNIdQuXwrSlQq4utCKivI1iOBFnNnrz7IblGG1zgCktISobt7IhIBGSIA4L4JRTOzqGl0xIMuk0zFRkadEVxizN/DgVYpUMwXGSD0E1EVngA12m2E8VsuUtFLpWHwjGgpAwFScQoa5jKkDNgTymJph9Bopt1Ch2KBp1HTtg+202ulHrBkJFpzG82G94MKgEYUEEEkAE1PCsR7Y8qp2YaaQCVLcQlIHElQEATf4SNoES8oyCcLi3FnpwhIFf2+6ISsSR8YmWWK4d6623XmxLCa98Tp4RdkKXJy0wkEhhakKPMlYSKn9ZKR2xAUs8ptaXEHCpJCkkagg1BHbABhexsgzZc6hhhbi0LZS5VwpKgStaCOSBlyQdOMdNx04pu2mEjRxLqFdW7Uv0pEF1hbT2RbTrabXZCZsIS0lzeOoaWKqIAwLAQoknXnpXQRJNjXb2XKvomZeWwOoJKVb15VKgp0Usg5E6iAC6FChQAoa9qvvCa+DvfJqh0hr2q+8Jr4O98mqAKYQX7ZSuGRst328utPal0/MoQIRJ23UnXZ6yHvabxH7YCv5cARqMSylOajkkDuAEEt57IRa002NEqSkdjaB80cOxMpvbSlG6VxTDVR0BYKu4GHW90f9bnPdp+TRAB74M/lz3uWPS7ETbUTm+npl4GoW86oHoKzTupEm3ATe5atR78Gy2v9kPK+aIegCadjLMrsjPKpUuKdcH6gbT/pPniF4I7P25tBiUMi0/hlyFpLe7aNQuuLlFBVnU8YHIAupYc3vpVl327SFdpSCe+Id8JnSQ/vP8iJBuknQ9Y0orXCjAetCik+iI+8JnSQ/vP8iAIOa8odYi77eg6hFIGvKHWIu+3oOoQA0bZ+ts58FmPklxTWLlbZ+ts58FmPklxTWALG+Dh61vfC1/IsRn4RPrW37+n4qow8HD1re+Fr+RYjPwifWtv39PxVQBW+H9jYq0lpStMjMqSoAghpZBBzBGWkMMXN2U+8Jb3lv4ggAEvsSRYCQRQhTAIOo0itoizd/vrMv31r40VjgAhtrY+alZSXnXAgszABQUqqQSnEErBAIJFdKjLWH+6fbJmRmm0PSzKkrUE+MYfVm8WVa6FHOKA9PCCu8H+ylndTHyaohqVPqiPdJ9IgC609JtvNqadSFoWClSVDIg6gxXu8W556VxTEiFPMZlTerjY1y4rSPPz11gzvzt2alJWUXLPLaKlKCig0ryAQDEWbPbfWoucl0LnXilTzSVAqyIK0gg9kABJETRcdeC8X02bMrK0LBDK1eUggV3ZPFJANK6HLjDf4QtgMy80xMNJCDMJcxhOQKkFPLpwJCwD7nnrUA2JcKbTklDUTTHyqYAuRChQoAUNe1X3hNfB3vk1Q6RpnJdLra2liqFpUhQqRUEEEVGYyPCAKRRN208mF7HSqqZt7pY6KqUgnzKMHn2orF/E/48x9ZBA5svKGSEgWqywSEhvG5oDUDFixa9MAVtuXlN5bUt+ZjWexBHpIjRe/69znu0/Joixez+wFmyL2/lZfduYSnFvHlZHUUWsjujTa921lzT65h+WxurIKlb18VIAGiXABkBoIAg27ea3Vl20oGh3DKR+sXU/PEdxbaWu1sptl1hEtRt7BvE75/lYCVJzLlRQk6EV4xx/aisX8T/jzH1kACl3l29mzNktTD8tjeWhZK968K5qpklYAypwiAYupZNlMyzCZdhGBpAISmqjQdaiSe0wKfaisX8T/AI8x9ZADN4O89jstbR1afWB1KSlY7yrzQw+EzpIf3n+REqbNbJydnhYk2t0HMJWN44oHDWh5ajTU6Ur2CPNptkZK0N344zvd3iwctxNMWHF5ChWuFOvNAFO2vKHWIu+3oOoQEfaisX8T/jzP1kHAEAM+2frbOfBZj5JcU1i7k9KIeaWy4MSHEKQoVIqlQKVCoIIyJzBrAb9qKxfxP+PMfWQAxeDh61vfC1/IsRn4RPrW37+n4qoPdm9nJWQaUzKNbptSyspxLVVRCUk1WonRKctMo92j2clZ9oMzbe8QFBQTjWnOhFaoUCdTlAFMYcEW5NAACZeAGQAdWAOgZxZr7UVi/if8eY+shfaisX8T/jzH1kABG1rql7Hy6lqKlEskqUSSeUdSdYgyLizOx8k5JpkFs1lkUwt7xzKhqOUFYj2mGT7UVi/if8eY+sgAAvB/spZ3Ux8mqIZlf/In3Q9MW/tDY2RflWpJ1nEw1hwN7x0YaApHKSsKOR4kwzC6OxRmJP8AjzP1sAcF9Gzzk5ZQLSStbBS6EjUpwlKqDjka0HNFaZd5TbiVpyUhQUOgg1HeIu2lNAAOECO0V2lmTqy47LhLh1caUUE9JA5Kj0kEwBXDbTbWatRba5nAN2kpSltJCRU1UrMk1NBxpyRlHfdLs+5N2pLlKSW2XEPOKpyUhCgoAnnUoAU1zPNE0S1yVkpUCpLzg9qp00P7ASe+DqyLIYlWw1LtIaQPYoFO08SekwB3QoUKAFChQoAUKFCgBQoUKAFChQoAUKFCgBQoUKAFChQoAUKFCgBQoUKAFChQoAUKFCgBQoUKAFChQoAUKFCgBQoUKAP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955925" y="-944563"/>
            <a:ext cx="280035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3212976"/>
            <a:ext cx="4546396" cy="321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5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344" y="0"/>
            <a:ext cx="9144000" cy="106680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5000"/>
              </a:lnSpc>
            </a:pPr>
            <a:r>
              <a:rPr lang="en-US" altLang="en-US" sz="4800" dirty="0" smtClean="0">
                <a:solidFill>
                  <a:schemeClr val="bg1"/>
                </a:solidFill>
                <a:latin typeface="Century Gothic" panose="020B0502020202020204" pitchFamily="34" charset="0"/>
                <a:cs typeface="Cambria"/>
              </a:rPr>
              <a:t>CR4YR 2016 </a:t>
            </a:r>
            <a:r>
              <a:rPr lang="en-CA" altLang="en-US" sz="4800" dirty="0" smtClean="0">
                <a:latin typeface="Century Gothic" panose="020B0502020202020204" pitchFamily="34" charset="0"/>
                <a:cs typeface="Cambria"/>
              </a:rPr>
              <a:t>Leadership Team</a:t>
            </a:r>
            <a:endParaRPr lang="en-US" altLang="en-US" sz="4800" dirty="0" smtClean="0">
              <a:solidFill>
                <a:schemeClr val="bg1"/>
              </a:solidFill>
              <a:latin typeface="Century Gothic" panose="020B0502020202020204" pitchFamily="34" charset="0"/>
              <a:cs typeface="Cambria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340768"/>
            <a:ext cx="8686800" cy="5105400"/>
          </a:xfrm>
        </p:spPr>
        <p:txBody>
          <a:bodyPr>
            <a:normAutofit/>
          </a:bodyPr>
          <a:lstStyle/>
          <a:p>
            <a:pPr marL="171450" lvl="3" indent="60325"/>
            <a:r>
              <a:rPr lang="en-CA" altLang="en-US" sz="2400" b="1" dirty="0" err="1" smtClean="0">
                <a:solidFill>
                  <a:schemeClr val="accent6"/>
                </a:solidFill>
                <a:latin typeface="Century Gothic" panose="020B0502020202020204" pitchFamily="34" charset="0"/>
                <a:cs typeface="Cambria"/>
              </a:rPr>
              <a:t>Kammi</a:t>
            </a:r>
            <a:r>
              <a:rPr lang="en-CA" altLang="en-US" sz="2400" b="1" dirty="0" smtClean="0">
                <a:solidFill>
                  <a:schemeClr val="accent6"/>
                </a:solidFill>
                <a:latin typeface="Century Gothic" panose="020B0502020202020204" pitchFamily="34" charset="0"/>
                <a:cs typeface="Cambria"/>
              </a:rPr>
              <a:t> Clark</a:t>
            </a:r>
          </a:p>
          <a:p>
            <a:pPr marL="171450" lvl="3" indent="60325"/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Ann </a:t>
            </a:r>
            <a:r>
              <a:rPr lang="en-CA" altLang="en-US" sz="2400" dirty="0" err="1" smtClean="0">
                <a:latin typeface="Century Gothic" panose="020B0502020202020204" pitchFamily="34" charset="0"/>
                <a:cs typeface="Cambria"/>
              </a:rPr>
              <a:t>Copp</a:t>
            </a:r>
            <a:endParaRPr lang="en-CA" altLang="en-US" sz="2400" dirty="0" smtClean="0">
              <a:latin typeface="Century Gothic" panose="020B0502020202020204" pitchFamily="34" charset="0"/>
              <a:cs typeface="Cambria"/>
            </a:endParaRPr>
          </a:p>
          <a:p>
            <a:pPr marL="171450" lvl="3" indent="60325"/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Jenny Crowe</a:t>
            </a:r>
          </a:p>
          <a:p>
            <a:pPr marL="171450" lvl="3" indent="60325"/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Jillian Gordon</a:t>
            </a:r>
          </a:p>
          <a:p>
            <a:pPr marL="171450" lvl="3" indent="60325"/>
            <a:r>
              <a:rPr lang="en-CA" altLang="en-US" sz="2400" b="1" dirty="0" smtClean="0">
                <a:solidFill>
                  <a:schemeClr val="accent6"/>
                </a:solidFill>
                <a:latin typeface="Century Gothic" panose="020B0502020202020204" pitchFamily="34" charset="0"/>
                <a:cs typeface="Cambria"/>
              </a:rPr>
              <a:t>Cheryl Ham</a:t>
            </a:r>
          </a:p>
          <a:p>
            <a:pPr marL="171450" lvl="3" indent="60325"/>
            <a:r>
              <a:rPr lang="en-CA" altLang="en-US" sz="2400" dirty="0" err="1" smtClean="0">
                <a:latin typeface="Century Gothic" panose="020B0502020202020204" pitchFamily="34" charset="0"/>
                <a:cs typeface="Cambria"/>
              </a:rPr>
              <a:t>Johneen</a:t>
            </a:r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 Harris</a:t>
            </a:r>
          </a:p>
          <a:p>
            <a:pPr marL="171450" lvl="3" indent="60325"/>
            <a:r>
              <a:rPr lang="en-CA" altLang="en-US" sz="2400" b="1" dirty="0" smtClean="0">
                <a:solidFill>
                  <a:schemeClr val="accent6"/>
                </a:solidFill>
                <a:latin typeface="Century Gothic" panose="020B0502020202020204" pitchFamily="34" charset="0"/>
                <a:cs typeface="Cambria"/>
              </a:rPr>
              <a:t>Jessica Johnson</a:t>
            </a:r>
          </a:p>
          <a:p>
            <a:pPr marL="171450" lvl="3" indent="60325"/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Heather </a:t>
            </a:r>
            <a:r>
              <a:rPr lang="en-CA" altLang="en-US" sz="2400" dirty="0" err="1" smtClean="0">
                <a:latin typeface="Century Gothic" panose="020B0502020202020204" pitchFamily="34" charset="0"/>
                <a:cs typeface="Cambria"/>
              </a:rPr>
              <a:t>Myhre</a:t>
            </a:r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 </a:t>
            </a:r>
          </a:p>
          <a:p>
            <a:pPr marL="171450" lvl="3" indent="60325"/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Nicky Paiuk</a:t>
            </a:r>
          </a:p>
          <a:p>
            <a:pPr marL="171450" lvl="3" indent="60325"/>
            <a:r>
              <a:rPr lang="en-CA" altLang="en-US" sz="2400" dirty="0" err="1" smtClean="0">
                <a:latin typeface="Century Gothic" panose="020B0502020202020204" pitchFamily="34" charset="0"/>
                <a:cs typeface="Cambria"/>
              </a:rPr>
              <a:t>Nadya</a:t>
            </a:r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 Rickard</a:t>
            </a:r>
          </a:p>
          <a:p>
            <a:pPr marL="171450" lvl="3" indent="60325"/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Darlene </a:t>
            </a:r>
            <a:r>
              <a:rPr lang="en-CA" altLang="en-US" sz="2400" dirty="0" err="1" smtClean="0">
                <a:latin typeface="Century Gothic" panose="020B0502020202020204" pitchFamily="34" charset="0"/>
                <a:cs typeface="Cambria"/>
              </a:rPr>
              <a:t>Sulis</a:t>
            </a:r>
            <a:endParaRPr lang="en-CA" altLang="en-US" sz="2400" dirty="0" smtClean="0">
              <a:latin typeface="Century Gothic" panose="020B0502020202020204" pitchFamily="34" charset="0"/>
              <a:cs typeface="Cambria"/>
            </a:endParaRPr>
          </a:p>
          <a:p>
            <a:pPr marL="171450" lvl="3" indent="60325"/>
            <a:r>
              <a:rPr lang="en-CA" altLang="en-US" sz="2400" dirty="0" smtClean="0">
                <a:latin typeface="Century Gothic" panose="020B0502020202020204" pitchFamily="34" charset="0"/>
                <a:cs typeface="Cambria"/>
              </a:rPr>
              <a:t>Stephanie Weller</a:t>
            </a:r>
          </a:p>
          <a:p>
            <a:pPr marL="171450" lvl="3" indent="60325"/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3"/>
            <a:endParaRPr lang="en-CA" altLang="en-US" dirty="0" smtClean="0">
              <a:latin typeface="Cambria" panose="02040503050406030204" pitchFamily="18" charset="0"/>
              <a:cs typeface="Cambria"/>
            </a:endParaRPr>
          </a:p>
          <a:p>
            <a:pPr lvl="3">
              <a:buFontTx/>
              <a:buNone/>
            </a:pPr>
            <a:endParaRPr lang="en-CA" altLang="en-US" dirty="0" smtClean="0">
              <a:latin typeface="Cambria" panose="02040503050406030204" pitchFamily="18" charset="0"/>
              <a:cs typeface="Cambria"/>
            </a:endParaRPr>
          </a:p>
          <a:p>
            <a:pPr lvl="3">
              <a:buFont typeface="Arial" pitchFamily="34" charset="0"/>
              <a:buChar char="•"/>
            </a:pPr>
            <a:endParaRPr lang="en-CA" altLang="en-US" dirty="0" smtClean="0">
              <a:latin typeface="Cambria" panose="02040503050406030204" pitchFamily="18" charset="0"/>
              <a:cs typeface="Cambria"/>
            </a:endParaRPr>
          </a:p>
          <a:p>
            <a:pPr lvl="2"/>
            <a:endParaRPr lang="en-CA" altLang="en-US" dirty="0" smtClean="0">
              <a:latin typeface="Cambria" panose="02040503050406030204" pitchFamily="18" charset="0"/>
              <a:cs typeface="Cambria"/>
            </a:endParaRPr>
          </a:p>
          <a:p>
            <a:pPr lvl="1">
              <a:buFont typeface="Arial" pitchFamily="34" charset="0"/>
              <a:buChar char="•"/>
            </a:pPr>
            <a:endParaRPr lang="en-CA" altLang="en-US" dirty="0" smtClean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1026" name="Picture 2" descr="C:\Users\12371\AppData\Local\Microsoft\Windows\Temporary Internet Files\Content.Outlook\4DNI9NXD\IMG_0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56792"/>
            <a:ext cx="5256584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210677">
            <a:off x="755576" y="2499866"/>
            <a:ext cx="7534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Thank you </a:t>
            </a:r>
            <a:endParaRPr lang="en-US" sz="72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1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Literacy Resources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504" y="1658389"/>
            <a:ext cx="5112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entury Gothic"/>
                <a:cs typeface="Century Gothic"/>
                <a:hlinkClick r:id="rId3"/>
              </a:rPr>
              <a:t>http://</a:t>
            </a:r>
            <a:r>
              <a:rPr lang="en-US" sz="2400" dirty="0" smtClean="0">
                <a:latin typeface="Century Gothic"/>
                <a:cs typeface="Century Gothic"/>
                <a:hlinkClick r:id="rId3"/>
              </a:rPr>
              <a:t>cr4yr.ca</a:t>
            </a:r>
            <a:endParaRPr lang="en-US" sz="2400" dirty="0" smtClean="0">
              <a:latin typeface="Century Gothic"/>
              <a:cs typeface="Century Gothic"/>
            </a:endParaRPr>
          </a:p>
          <a:p>
            <a:pPr algn="ctr"/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5495721"/>
            <a:ext cx="4815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entury Gothic"/>
                <a:cs typeface="Century Gothic"/>
                <a:hlinkClick r:id="rId4"/>
              </a:rPr>
              <a:t>http://literacy44.ca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Screen Shot 2015-12-09 at 8.43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39" y="4996451"/>
            <a:ext cx="3722870" cy="146020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71" y="2996952"/>
            <a:ext cx="2417042" cy="228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7" r="3996" b="4661"/>
          <a:stretch/>
        </p:blipFill>
        <p:spPr bwMode="auto">
          <a:xfrm>
            <a:off x="4406155" y="1620070"/>
            <a:ext cx="4414317" cy="231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325563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sz="4800" dirty="0" smtClean="0">
                <a:solidFill>
                  <a:schemeClr val="bg1"/>
                </a:solidFill>
                <a:latin typeface="Century Gothic" panose="020B0502020202020204" pitchFamily="34" charset="0"/>
                <a:cs typeface="Cambria"/>
              </a:rPr>
              <a:t>Balanced Literacy Learning</a:t>
            </a:r>
            <a:endParaRPr lang="en-US" altLang="en-US" sz="4800" dirty="0" smtClean="0">
              <a:solidFill>
                <a:schemeClr val="bg1"/>
              </a:solidFill>
              <a:latin typeface="Century Gothic" panose="020B0502020202020204" pitchFamily="34" charset="0"/>
              <a:cs typeface="Cambria"/>
            </a:endParaRPr>
          </a:p>
        </p:txBody>
      </p:sp>
      <p:pic>
        <p:nvPicPr>
          <p:cNvPr id="5" name="Picture 5" descr="Motivation_for_Literacy_Pyramid_Small_360_w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7624" y="1163575"/>
            <a:ext cx="5913040" cy="51001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776" y="6269369"/>
            <a:ext cx="86227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/>
              <a:t>Graphic from:  University of Toronto “balanced literacy </a:t>
            </a:r>
            <a:r>
              <a:rPr lang="en-CA" sz="1200" dirty="0" smtClean="0"/>
              <a:t>diet”</a:t>
            </a:r>
            <a:r>
              <a:rPr lang="en-CA" sz="1200" dirty="0" smtClean="0">
                <a:hlinkClick r:id="rId4"/>
              </a:rPr>
              <a:t>www.litdiet.org</a:t>
            </a:r>
            <a:r>
              <a:rPr lang="en-CA" sz="1200" dirty="0" smtClean="0"/>
              <a:t>                  </a:t>
            </a:r>
            <a:r>
              <a:rPr lang="en-CA" sz="1200" dirty="0"/>
              <a:t>How to Videos  Motivation  #56</a:t>
            </a:r>
          </a:p>
        </p:txBody>
      </p:sp>
    </p:spTree>
    <p:extLst>
      <p:ext uri="{BB962C8B-B14F-4D97-AF65-F5344CB8AC3E}">
        <p14:creationId xmlns:p14="http://schemas.microsoft.com/office/powerpoint/2010/main" val="226629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48D51CBE1210419F6FD37A269A99B2" ma:contentTypeVersion="0" ma:contentTypeDescription="Create a new document." ma:contentTypeScope="" ma:versionID="0e803c593803b18728e6230f0eed557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9FBDE6-3C30-4633-ADD8-3E900AA3A1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CE5B89-F290-4EC3-A7A6-F9E8A819C635}">
  <ds:schemaRefs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03CADFB-6544-425F-8853-0084513D81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9326</TotalTime>
  <Words>1693</Words>
  <Application>Microsoft Macintosh PowerPoint</Application>
  <PresentationFormat>On-screen Show (4:3)</PresentationFormat>
  <Paragraphs>510</Paragraphs>
  <Slides>75</Slides>
  <Notes>74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4" baseType="lpstr">
      <vt:lpstr>Calibri</vt:lpstr>
      <vt:lpstr>Calibri Light</vt:lpstr>
      <vt:lpstr>Cambria</vt:lpstr>
      <vt:lpstr>Century Gothic</vt:lpstr>
      <vt:lpstr>ＭＳ Ｐゴシック</vt:lpstr>
      <vt:lpstr>Museo 300</vt:lpstr>
      <vt:lpstr>Wingdings</vt:lpstr>
      <vt:lpstr>Arial</vt:lpstr>
      <vt:lpstr>Office Theme</vt:lpstr>
      <vt:lpstr>PowerPoint Presentation</vt:lpstr>
      <vt:lpstr>Traditional Welcome </vt:lpstr>
      <vt:lpstr>Reconnaissance du territoire traditionnel </vt:lpstr>
      <vt:lpstr>CR4YR 2016 Leadership Team</vt:lpstr>
      <vt:lpstr>Review Session #1</vt:lpstr>
      <vt:lpstr>Review Session #2</vt:lpstr>
      <vt:lpstr>Learning Targets Session #3</vt:lpstr>
      <vt:lpstr>Literacy Resources</vt:lpstr>
      <vt:lpstr>Balanced Literacy Learning</vt:lpstr>
      <vt:lpstr>Where to Start?</vt:lpstr>
      <vt:lpstr>Reading in Intermediate</vt:lpstr>
      <vt:lpstr>Comprehension in Intermediate</vt:lpstr>
      <vt:lpstr>Walking a Mile in their Shoes</vt:lpstr>
      <vt:lpstr>What is Comprehension? </vt:lpstr>
      <vt:lpstr>Growing Great Readers </vt:lpstr>
      <vt:lpstr>Sorting Activity</vt:lpstr>
      <vt:lpstr>Comprehension Continuum</vt:lpstr>
      <vt:lpstr>Comprehension Continuum</vt:lpstr>
      <vt:lpstr>Comprehension Continuum</vt:lpstr>
      <vt:lpstr>Comprehension Continuum</vt:lpstr>
      <vt:lpstr>Comprehension Continuum</vt:lpstr>
      <vt:lpstr>Comprehension Continuum</vt:lpstr>
      <vt:lpstr>Comprehension Continuum</vt:lpstr>
      <vt:lpstr>Comprehension Continuum</vt:lpstr>
      <vt:lpstr>Comprehension Strategies</vt:lpstr>
      <vt:lpstr>Comprehension Strategies</vt:lpstr>
      <vt:lpstr>PowerPoint Presentation</vt:lpstr>
      <vt:lpstr>Comprehension Strategies</vt:lpstr>
      <vt:lpstr>Comprehension Strategies</vt:lpstr>
      <vt:lpstr>Curriculum Connections</vt:lpstr>
      <vt:lpstr>Curriculum Connections</vt:lpstr>
      <vt:lpstr>The Think Aloud</vt:lpstr>
      <vt:lpstr>Gradual Release of Responsibility</vt:lpstr>
      <vt:lpstr>Self Regulating</vt:lpstr>
      <vt:lpstr>Self Regulating</vt:lpstr>
      <vt:lpstr>Self Regulating</vt:lpstr>
      <vt:lpstr>Questions That Drive Thinking</vt:lpstr>
      <vt:lpstr> Self-Monitoring </vt:lpstr>
      <vt:lpstr>Some Fix- Up Strategies</vt:lpstr>
      <vt:lpstr>Self Regulating</vt:lpstr>
      <vt:lpstr>Leaving Tracks of Thinking</vt:lpstr>
      <vt:lpstr>Self Regulating</vt:lpstr>
      <vt:lpstr>School Action Plan</vt:lpstr>
      <vt:lpstr>Summarizing</vt:lpstr>
      <vt:lpstr>Summarizing</vt:lpstr>
      <vt:lpstr>Summarizing</vt:lpstr>
      <vt:lpstr>Summarizing</vt:lpstr>
      <vt:lpstr>Summarizing</vt:lpstr>
      <vt:lpstr>Questions That Drive Thinking</vt:lpstr>
      <vt:lpstr>Summarizing</vt:lpstr>
      <vt:lpstr>Summarizing</vt:lpstr>
      <vt:lpstr>Summarizing</vt:lpstr>
      <vt:lpstr>Summarizing</vt:lpstr>
      <vt:lpstr>School Action Plan</vt:lpstr>
      <vt:lpstr>Making Connections</vt:lpstr>
      <vt:lpstr>Meaningful Connections</vt:lpstr>
      <vt:lpstr>Meaningful Connections</vt:lpstr>
      <vt:lpstr>Making Connections</vt:lpstr>
      <vt:lpstr>Questions That Drive Thinking</vt:lpstr>
      <vt:lpstr>Reading Response Idea</vt:lpstr>
      <vt:lpstr>Making Connections</vt:lpstr>
      <vt:lpstr>Making Connections</vt:lpstr>
      <vt:lpstr>Making Connections</vt:lpstr>
      <vt:lpstr>School Action Plan</vt:lpstr>
      <vt:lpstr>Inferring</vt:lpstr>
      <vt:lpstr>Inferring</vt:lpstr>
      <vt:lpstr>Inferring</vt:lpstr>
      <vt:lpstr>Questions That Drive Thinking</vt:lpstr>
      <vt:lpstr>Inferring</vt:lpstr>
      <vt:lpstr>Inferring</vt:lpstr>
      <vt:lpstr>The Power of Reading </vt:lpstr>
      <vt:lpstr>Reflect on the CR4YR Series</vt:lpstr>
      <vt:lpstr>School Action Plan </vt:lpstr>
      <vt:lpstr>Series Feedback </vt:lpstr>
      <vt:lpstr>CR4YR 2016 Leadership Team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Changing Results  for  Young Readers CR4YR</dc:title>
  <dc:creator>ilona</dc:creator>
  <cp:lastModifiedBy>Gregory Brown</cp:lastModifiedBy>
  <cp:revision>353</cp:revision>
  <cp:lastPrinted>2016-01-20T01:34:12Z</cp:lastPrinted>
  <dcterms:created xsi:type="dcterms:W3CDTF">2014-11-12T02:12:01Z</dcterms:created>
  <dcterms:modified xsi:type="dcterms:W3CDTF">2016-01-27T18:40:14Z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0x0101000B48D51CBE1210419F6FD37A269A99B2</vt:lpwstr>
  </property>
</Properties>
</file>