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78" r:id="rId6"/>
    <p:sldId id="279" r:id="rId7"/>
    <p:sldId id="280" r:id="rId8"/>
    <p:sldId id="258" r:id="rId9"/>
    <p:sldId id="276" r:id="rId10"/>
    <p:sldId id="260" r:id="rId11"/>
    <p:sldId id="281" r:id="rId12"/>
    <p:sldId id="267" r:id="rId13"/>
    <p:sldId id="270" r:id="rId14"/>
    <p:sldId id="268" r:id="rId15"/>
    <p:sldId id="269" r:id="rId16"/>
    <p:sldId id="271" r:id="rId17"/>
    <p:sldId id="275" r:id="rId18"/>
    <p:sldId id="273" r:id="rId19"/>
    <p:sldId id="274" r:id="rId20"/>
    <p:sldId id="277" r:id="rId21"/>
    <p:sldId id="286" r:id="rId22"/>
    <p:sldId id="287"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ff">
        <a:fontRef idx="maj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aj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5545" autoAdjust="0"/>
  </p:normalViewPr>
  <p:slideViewPr>
    <p:cSldViewPr>
      <p:cViewPr varScale="1">
        <p:scale>
          <a:sx n="69" d="100"/>
          <a:sy n="69" d="100"/>
        </p:scale>
        <p:origin x="-346"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7E9EF-DAFB-B049-94D7-15781B7AB212}" type="datetimeFigureOut">
              <a:rPr lang="en-US" smtClean="0"/>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E2BDF-DEB3-7447-BFFE-D136D675D253}" type="slidenum">
              <a:rPr lang="en-US" smtClean="0"/>
              <a:t>‹#›</a:t>
            </a:fld>
            <a:endParaRPr lang="en-US"/>
          </a:p>
        </p:txBody>
      </p:sp>
    </p:spTree>
    <p:extLst>
      <p:ext uri="{BB962C8B-B14F-4D97-AF65-F5344CB8AC3E}">
        <p14:creationId xmlns:p14="http://schemas.microsoft.com/office/powerpoint/2010/main" val="25282015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ourselves and where we are in our own fluency journey.</a:t>
            </a:r>
          </a:p>
          <a:p>
            <a:endParaRPr lang="en-US" dirty="0" smtClean="0"/>
          </a:p>
          <a:p>
            <a:r>
              <a:rPr lang="en-US" dirty="0" smtClean="0"/>
              <a:t>Participants introduce name, grade level, school.</a:t>
            </a:r>
          </a:p>
          <a:p>
            <a:endParaRPr lang="en-US" dirty="0" smtClean="0"/>
          </a:p>
          <a:p>
            <a:r>
              <a:rPr lang="en-US" dirty="0" smtClean="0"/>
              <a:t>Task:</a:t>
            </a:r>
            <a:r>
              <a:rPr lang="en-US" baseline="0" dirty="0" smtClean="0"/>
              <a:t>  When you reunite with your school team, you will be responsible for explaining the essential understandings of fluency and oral language</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1</a:t>
            </a:fld>
            <a:endParaRPr lang="en-US"/>
          </a:p>
        </p:txBody>
      </p:sp>
    </p:spTree>
    <p:extLst>
      <p:ext uri="{BB962C8B-B14F-4D97-AF65-F5344CB8AC3E}">
        <p14:creationId xmlns:p14="http://schemas.microsoft.com/office/powerpoint/2010/main" val="70754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Research has shown that having students engage in repeated reading while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simultaneously receiving the support of a fluent rendition results in improved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performance, especially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struggling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readers.</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Rapid reading and rereading of text is an excellent way to develop fluency. Phonological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processing is a component of the brain’s processing rate.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who cannot quickly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accurately perform phonological processing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not be able to read fluently.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less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attention is required for decoding, more becomes available for comprehension. Thus,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repeated rereading builds fluency and enhances comprehension.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the last session, teachers have students do a timed reading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speed and a final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reading for expression. The timed reading for speed is highly motivational for students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especially if they keep a graph of their scores. Teachers make a chart graph and have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fill in their reading scores.</a:t>
            </a:r>
          </a:p>
          <a:p>
            <a:pPr rt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14</a:t>
            </a:fld>
            <a:endParaRPr lang="en-US"/>
          </a:p>
        </p:txBody>
      </p:sp>
    </p:spTree>
    <p:extLst>
      <p:ext uri="{BB962C8B-B14F-4D97-AF65-F5344CB8AC3E}">
        <p14:creationId xmlns:p14="http://schemas.microsoft.com/office/powerpoint/2010/main" val="232328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how the strategy can be differentiated.</a:t>
            </a:r>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15</a:t>
            </a:fld>
            <a:endParaRPr lang="en-US"/>
          </a:p>
        </p:txBody>
      </p:sp>
    </p:spTree>
    <p:extLst>
      <p:ext uri="{BB962C8B-B14F-4D97-AF65-F5344CB8AC3E}">
        <p14:creationId xmlns:p14="http://schemas.microsoft.com/office/powerpoint/2010/main" val="104511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graphic organizers might you provide for your students to assist them in these oral </a:t>
            </a:r>
            <a:r>
              <a:rPr lang="en-US" smtClean="0"/>
              <a:t>language strategies?</a:t>
            </a:r>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16</a:t>
            </a:fld>
            <a:endParaRPr lang="en-US"/>
          </a:p>
        </p:txBody>
      </p:sp>
    </p:spTree>
    <p:extLst>
      <p:ext uri="{BB962C8B-B14F-4D97-AF65-F5344CB8AC3E}">
        <p14:creationId xmlns:p14="http://schemas.microsoft.com/office/powerpoint/2010/main" val="143330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17</a:t>
            </a:fld>
            <a:endParaRPr lang="en-US"/>
          </a:p>
        </p:txBody>
      </p:sp>
    </p:spTree>
    <p:extLst>
      <p:ext uri="{BB962C8B-B14F-4D97-AF65-F5344CB8AC3E}">
        <p14:creationId xmlns:p14="http://schemas.microsoft.com/office/powerpoint/2010/main" val="307225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855" indent="-285713">
              <a:defRPr sz="2400">
                <a:solidFill>
                  <a:schemeClr val="tx1"/>
                </a:solidFill>
                <a:latin typeface="Arial" pitchFamily="34" charset="0"/>
                <a:ea typeface="ＭＳ Ｐゴシック" pitchFamily="34" charset="-128"/>
              </a:defRPr>
            </a:lvl2pPr>
            <a:lvl3pPr marL="1142853" indent="-228571">
              <a:defRPr sz="2400">
                <a:solidFill>
                  <a:schemeClr val="tx1"/>
                </a:solidFill>
                <a:latin typeface="Arial" pitchFamily="34" charset="0"/>
                <a:ea typeface="ＭＳ Ｐゴシック" pitchFamily="34" charset="-128"/>
              </a:defRPr>
            </a:lvl3pPr>
            <a:lvl4pPr marL="1599993" indent="-228571">
              <a:defRPr sz="2400">
                <a:solidFill>
                  <a:schemeClr val="tx1"/>
                </a:solidFill>
                <a:latin typeface="Arial" pitchFamily="34" charset="0"/>
                <a:ea typeface="ＭＳ Ｐゴシック" pitchFamily="34" charset="-128"/>
              </a:defRPr>
            </a:lvl4pPr>
            <a:lvl5pPr marL="2057135" indent="-228571">
              <a:defRPr sz="2400">
                <a:solidFill>
                  <a:schemeClr val="tx1"/>
                </a:solidFill>
                <a:latin typeface="Arial" pitchFamily="34" charset="0"/>
                <a:ea typeface="ＭＳ Ｐゴシック" pitchFamily="34" charset="-128"/>
              </a:defRPr>
            </a:lvl5pPr>
            <a:lvl6pPr marL="2514276" indent="-22857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17" indent="-22857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558" indent="-22857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99" indent="-22857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DEFA653-94F8-4A09-B955-B13D0A8D5BE5}" type="slidenum">
              <a:rPr lang="en-US" altLang="en-US" sz="1200"/>
              <a:pPr/>
              <a:t>18</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dirty="0" smtClean="0">
                <a:latin typeface="Museo 300" charset="0"/>
              </a:rPr>
              <a:t>In each presentation</a:t>
            </a:r>
            <a:r>
              <a:rPr lang="en-CA" altLang="en-US" baseline="0" dirty="0" smtClean="0">
                <a:latin typeface="Museo 300" charset="0"/>
              </a:rPr>
              <a:t>  prior to   jigsaw </a:t>
            </a:r>
            <a:endParaRPr lang="en-CA" altLang="en-US" dirty="0" smtClean="0">
              <a:latin typeface="Museo 300" charset="0"/>
            </a:endParaRPr>
          </a:p>
        </p:txBody>
      </p:sp>
    </p:spTree>
    <p:extLst>
      <p:ext uri="{BB962C8B-B14F-4D97-AF65-F5344CB8AC3E}">
        <p14:creationId xmlns:p14="http://schemas.microsoft.com/office/powerpoint/2010/main" val="269792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NICKY</a:t>
            </a:r>
          </a:p>
        </p:txBody>
      </p:sp>
      <p:sp>
        <p:nvSpPr>
          <p:cNvPr id="4" name="Slide Number Placeholder 3"/>
          <p:cNvSpPr>
            <a:spLocks noGrp="1"/>
          </p:cNvSpPr>
          <p:nvPr>
            <p:ph type="sldNum" sz="quarter" idx="10"/>
          </p:nvPr>
        </p:nvSpPr>
        <p:spPr/>
        <p:txBody>
          <a:bodyPr/>
          <a:lstStyle/>
          <a:p>
            <a:fld id="{158E9AC9-A33D-BF4D-97BA-BB176DB88353}" type="slidenum">
              <a:rPr lang="en-US" smtClean="0"/>
              <a:t>19</a:t>
            </a:fld>
            <a:endParaRPr lang="en-US"/>
          </a:p>
        </p:txBody>
      </p:sp>
    </p:spTree>
    <p:extLst>
      <p:ext uri="{BB962C8B-B14F-4D97-AF65-F5344CB8AC3E}">
        <p14:creationId xmlns:p14="http://schemas.microsoft.com/office/powerpoint/2010/main" val="212993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After</a:t>
            </a:r>
            <a:r>
              <a:rPr lang="en-CA" baseline="0" dirty="0" smtClean="0"/>
              <a:t> the  jigsaw slide </a:t>
            </a:r>
            <a:endParaRPr lang="en-CA" dirty="0"/>
          </a:p>
        </p:txBody>
      </p:sp>
      <p:sp>
        <p:nvSpPr>
          <p:cNvPr id="4" name="Slide Number Placeholder 3"/>
          <p:cNvSpPr>
            <a:spLocks noGrp="1"/>
          </p:cNvSpPr>
          <p:nvPr>
            <p:ph type="sldNum" sz="quarter" idx="10"/>
          </p:nvPr>
        </p:nvSpPr>
        <p:spPr/>
        <p:txBody>
          <a:bodyPr/>
          <a:lstStyle/>
          <a:p>
            <a:fld id="{A9482476-F728-4781-9326-0C62EDF24003}" type="slidenum">
              <a:rPr lang="en-CA" smtClean="0"/>
              <a:t>20</a:t>
            </a:fld>
            <a:endParaRPr lang="en-CA"/>
          </a:p>
        </p:txBody>
      </p:sp>
    </p:spTree>
    <p:extLst>
      <p:ext uri="{BB962C8B-B14F-4D97-AF65-F5344CB8AC3E}">
        <p14:creationId xmlns:p14="http://schemas.microsoft.com/office/powerpoint/2010/main" val="295986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2</a:t>
            </a:fld>
            <a:endParaRPr lang="en-US"/>
          </a:p>
        </p:txBody>
      </p:sp>
    </p:spTree>
    <p:extLst>
      <p:ext uri="{BB962C8B-B14F-4D97-AF65-F5344CB8AC3E}">
        <p14:creationId xmlns:p14="http://schemas.microsoft.com/office/powerpoint/2010/main" val="227527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3</a:t>
            </a:fld>
            <a:endParaRPr lang="en-US"/>
          </a:p>
        </p:txBody>
      </p:sp>
    </p:spTree>
    <p:extLst>
      <p:ext uri="{BB962C8B-B14F-4D97-AF65-F5344CB8AC3E}">
        <p14:creationId xmlns:p14="http://schemas.microsoft.com/office/powerpoint/2010/main" val="227527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Strategy for sharing:  Sit</a:t>
            </a:r>
            <a:r>
              <a:rPr lang="en-US" baseline="0" dirty="0" smtClean="0"/>
              <a:t> beside someone who is close to your grade level for sharing.</a:t>
            </a:r>
          </a:p>
          <a:p>
            <a:endParaRPr lang="en-US" baseline="0" dirty="0" smtClean="0"/>
          </a:p>
          <a:p>
            <a:r>
              <a:rPr lang="en-US" baseline="0" dirty="0" smtClean="0"/>
              <a:t>Discuss any/all of the questions posted.</a:t>
            </a:r>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4</a:t>
            </a:fld>
            <a:endParaRPr lang="en-US"/>
          </a:p>
        </p:txBody>
      </p:sp>
    </p:spTree>
    <p:extLst>
      <p:ext uri="{BB962C8B-B14F-4D97-AF65-F5344CB8AC3E}">
        <p14:creationId xmlns:p14="http://schemas.microsoft.com/office/powerpoint/2010/main" val="227527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latin typeface="+mn-lt"/>
                <a:ea typeface="+mn-ea"/>
                <a:cs typeface="+mn-cs"/>
              </a:rPr>
              <a:t>Speed</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Fluent readers read at an appropriate rate of speed for their age or grade level (usually measured in words per minute or wpm). They visually scan 3+ words ahead when reading aloud, and maintain smooth visual tracking line to line. </a:t>
            </a:r>
          </a:p>
          <a:p>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Accuracy</a:t>
            </a:r>
            <a:r>
              <a:rPr lang="en-US" sz="1200" b="1" i="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Fluent readers have highly automatic word recognition, and the skills to sound out unfamiliar words; </a:t>
            </a:r>
            <a:r>
              <a:rPr lang="en-US" sz="1200" kern="1200" dirty="0" err="1" smtClean="0">
                <a:solidFill>
                  <a:schemeClr val="tx1"/>
                </a:solidFill>
                <a:latin typeface="+mn-lt"/>
                <a:ea typeface="+mn-ea"/>
                <a:cs typeface="+mn-cs"/>
              </a:rPr>
              <a:t>dysfluent</a:t>
            </a:r>
            <a:r>
              <a:rPr lang="en-US" sz="1200" kern="1200" dirty="0" smtClean="0">
                <a:solidFill>
                  <a:schemeClr val="tx1"/>
                </a:solidFill>
                <a:latin typeface="+mn-lt"/>
                <a:ea typeface="+mn-ea"/>
                <a:cs typeface="+mn-cs"/>
              </a:rPr>
              <a:t> readers make frequent mistakes, have poor word recognition, skip words, substitute similar-appearing words, and struggle with unfamiliar words. </a:t>
            </a:r>
          </a:p>
          <a:p>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Prosody</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Fluent readers use prosody (pitch, stress, and timing) to convey meaning when they read aloud; </a:t>
            </a:r>
            <a:r>
              <a:rPr lang="en-US" sz="1200" kern="1200" dirty="0" err="1" smtClean="0">
                <a:solidFill>
                  <a:schemeClr val="tx1"/>
                </a:solidFill>
                <a:latin typeface="+mn-lt"/>
                <a:ea typeface="+mn-ea"/>
                <a:cs typeface="+mn-cs"/>
              </a:rPr>
              <a:t>dysfluent</a:t>
            </a:r>
            <a:r>
              <a:rPr lang="en-US" sz="1200" kern="1200" dirty="0" smtClean="0">
                <a:solidFill>
                  <a:schemeClr val="tx1"/>
                </a:solidFill>
                <a:latin typeface="+mn-lt"/>
                <a:ea typeface="+mn-ea"/>
                <a:cs typeface="+mn-cs"/>
              </a:rPr>
              <a:t> readers typically use less expression, read word by word instead of in phrases or chunks, and fail to use intonation or pauses to "mark" punctuation (e.g. periods, commas, and question marks). </a:t>
            </a:r>
          </a:p>
          <a:p>
            <a:r>
              <a:rPr lang="en-US" sz="1200" kern="1200" dirty="0" smtClean="0">
                <a:solidFill>
                  <a:schemeClr val="tx1"/>
                </a:solidFill>
                <a:latin typeface="+mn-lt"/>
                <a:ea typeface="+mn-ea"/>
                <a:cs typeface="+mn-cs"/>
              </a:rPr>
              <a:t>When does reading fluency begin? In 1st and 2nd grade, the focus is on phonics, learning to sound out words, and increasing sight word recognition. By grades 2-3 these skills have solidified, and reading becomes more effortless and fluent. </a:t>
            </a:r>
          </a:p>
          <a:p>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Why is reading fluency important? </a:t>
            </a:r>
            <a:r>
              <a:rPr lang="en-US" sz="1200" kern="1200" dirty="0" smtClean="0">
                <a:solidFill>
                  <a:schemeClr val="tx1"/>
                </a:solidFill>
                <a:latin typeface="+mn-lt"/>
                <a:ea typeface="+mn-ea"/>
                <a:cs typeface="+mn-cs"/>
              </a:rPr>
              <a:t>Reading fluency is a key measure of overall reading ability. By grades 3-4, the focus shifts from learning to read to "reading to learn", and students build vocabulary and knowledge through reading. If reading is less effortful, there are more mental resources available for comprehension, analysis, and critical thinking. When reading fluency is poor, comprehension often suffers. Decoding mistakes can change meaning, and a slow, labored pace can make it more difficult to maintain coherency and meaning. Even when comprehension is good, a slower reading pace may cause fatigue or make it difficult to keep up with the volume of assigned work.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77E2BDF-DEB3-7447-BFFE-D136D675D253}" type="slidenum">
              <a:rPr lang="en-US" smtClean="0"/>
              <a:t>5</a:t>
            </a:fld>
            <a:endParaRPr lang="en-US"/>
          </a:p>
        </p:txBody>
      </p:sp>
    </p:spTree>
    <p:extLst>
      <p:ext uri="{BB962C8B-B14F-4D97-AF65-F5344CB8AC3E}">
        <p14:creationId xmlns:p14="http://schemas.microsoft.com/office/powerpoint/2010/main" val="245735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fontAlgn="base"/>
            <a:r>
              <a:rPr lang="en-CA" sz="1200" kern="1200" dirty="0" smtClean="0">
                <a:solidFill>
                  <a:srgbClr val="72922E"/>
                </a:solidFill>
                <a:latin typeface="+mn-lt"/>
                <a:ea typeface="+mn-ea"/>
                <a:cs typeface="+mn-cs"/>
              </a:rPr>
              <a:t>A significant component of </a:t>
            </a:r>
          </a:p>
          <a:p>
            <a:pPr algn="ctr" fontAlgn="base"/>
            <a:r>
              <a:rPr lang="en-CA" sz="1200" kern="1200" dirty="0" smtClean="0">
                <a:solidFill>
                  <a:srgbClr val="72922E"/>
                </a:solidFill>
                <a:latin typeface="+mn-lt"/>
                <a:ea typeface="+mn-ea"/>
                <a:cs typeface="+mn-cs"/>
              </a:rPr>
              <a:t>reading instruction </a:t>
            </a:r>
          </a:p>
          <a:p>
            <a:pPr algn="ctr" fontAlgn="base"/>
            <a:r>
              <a:rPr lang="en-CA" sz="1200" kern="1200" dirty="0" smtClean="0">
                <a:solidFill>
                  <a:srgbClr val="72922E"/>
                </a:solidFill>
                <a:latin typeface="+mn-lt"/>
                <a:ea typeface="+mn-ea"/>
                <a:cs typeface="+mn-cs"/>
              </a:rPr>
              <a:t>needs to focus </a:t>
            </a:r>
          </a:p>
          <a:p>
            <a:pPr algn="ctr" fontAlgn="base"/>
            <a:r>
              <a:rPr lang="en-CA" sz="1200" kern="1200" dirty="0" smtClean="0">
                <a:solidFill>
                  <a:srgbClr val="72922E"/>
                </a:solidFill>
                <a:latin typeface="+mn-lt"/>
                <a:ea typeface="+mn-ea"/>
                <a:cs typeface="+mn-cs"/>
              </a:rPr>
              <a:t>on reading fluency </a:t>
            </a:r>
          </a:p>
          <a:p>
            <a:pPr algn="ctr" fontAlgn="base"/>
            <a:r>
              <a:rPr lang="en-CA" sz="1200" kern="1200" dirty="0" smtClean="0">
                <a:solidFill>
                  <a:srgbClr val="72922E"/>
                </a:solidFill>
                <a:latin typeface="+mn-lt"/>
                <a:ea typeface="+mn-ea"/>
                <a:cs typeface="+mn-cs"/>
              </a:rPr>
              <a:t>– a minimum of </a:t>
            </a:r>
          </a:p>
          <a:p>
            <a:pPr algn="ctr" fontAlgn="base"/>
            <a:r>
              <a:rPr lang="en-CA" sz="1200" kern="1200" dirty="0" smtClean="0">
                <a:solidFill>
                  <a:srgbClr val="72922E"/>
                </a:solidFill>
                <a:latin typeface="+mn-lt"/>
                <a:ea typeface="+mn-ea"/>
                <a:cs typeface="+mn-cs"/>
              </a:rPr>
              <a:t>120 minutes per week</a:t>
            </a:r>
            <a:endParaRPr lang="en-CA" sz="1200" kern="1200" dirty="0" smtClean="0">
              <a:solidFill>
                <a:srgbClr val="72922E"/>
              </a:solidFill>
              <a:latin typeface="+mn-lt"/>
              <a:ea typeface="+mn-ea"/>
              <a:cs typeface="Century Gothic"/>
            </a:endParaRPr>
          </a:p>
          <a:p>
            <a:pPr algn="l"/>
            <a:endParaRPr lang="en-CA" dirty="0"/>
          </a:p>
        </p:txBody>
      </p:sp>
      <p:sp>
        <p:nvSpPr>
          <p:cNvPr id="4" name="Slide Number Placeholder 3"/>
          <p:cNvSpPr>
            <a:spLocks noGrp="1"/>
          </p:cNvSpPr>
          <p:nvPr>
            <p:ph type="sldNum" sz="quarter" idx="10"/>
          </p:nvPr>
        </p:nvSpPr>
        <p:spPr/>
        <p:txBody>
          <a:bodyPr/>
          <a:lstStyle/>
          <a:p>
            <a:fld id="{077E2BDF-DEB3-7447-BFFE-D136D675D253}" type="slidenum">
              <a:rPr lang="en-US" smtClean="0"/>
              <a:t>6</a:t>
            </a:fld>
            <a:endParaRPr lang="en-US"/>
          </a:p>
        </p:txBody>
      </p:sp>
    </p:spTree>
    <p:extLst>
      <p:ext uri="{BB962C8B-B14F-4D97-AF65-F5344CB8AC3E}">
        <p14:creationId xmlns:p14="http://schemas.microsoft.com/office/powerpoint/2010/main" val="247638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kern="1200" dirty="0" smtClean="0">
                <a:solidFill>
                  <a:srgbClr val="72922E"/>
                </a:solidFill>
                <a:latin typeface="+mn-lt"/>
                <a:ea typeface="+mn-ea"/>
                <a:cs typeface="Century Gothic"/>
              </a:rPr>
              <a:t>Chunking, Phrasing, Scooping</a:t>
            </a:r>
          </a:p>
          <a:p>
            <a:pPr fontAlgn="base"/>
            <a:endParaRPr lang="en-CA" sz="1200" kern="1200" dirty="0" smtClean="0">
              <a:solidFill>
                <a:srgbClr val="72922E"/>
              </a:solidFill>
              <a:latin typeface="+mn-lt"/>
              <a:ea typeface="+mn-ea"/>
              <a:cs typeface="Century Gothic"/>
            </a:endParaRPr>
          </a:p>
          <a:p>
            <a:pPr fontAlgn="base"/>
            <a:r>
              <a:rPr lang="en-CA" sz="1200" kern="1200" dirty="0" smtClean="0">
                <a:solidFill>
                  <a:srgbClr val="72922E"/>
                </a:solidFill>
                <a:latin typeface="+mn-lt"/>
                <a:ea typeface="+mn-ea"/>
                <a:cs typeface="Century Gothic"/>
              </a:rPr>
              <a:t>Move beyond word-by-word reading by Scooping words into phrases.</a:t>
            </a:r>
          </a:p>
          <a:p>
            <a:endParaRPr lang="en-US" dirty="0" smtClean="0"/>
          </a:p>
          <a:p>
            <a:endParaRPr lang="en-US" dirty="0" smtClean="0"/>
          </a:p>
          <a:p>
            <a:r>
              <a:rPr lang="en-US" dirty="0" smtClean="0"/>
              <a:t>What words can you </a:t>
            </a:r>
            <a:r>
              <a:rPr lang="en-US" i="1" dirty="0" smtClean="0"/>
              <a:t>scoop-u</a:t>
            </a:r>
            <a:r>
              <a:rPr lang="en-US" dirty="0" smtClean="0"/>
              <a:t>p together:</a:t>
            </a:r>
            <a:r>
              <a:rPr lang="en-US" baseline="0" dirty="0" smtClean="0"/>
              <a:t>  “That sounded like robot reading/word by word.  Try scooping.”</a:t>
            </a:r>
          </a:p>
          <a:p>
            <a:endParaRPr lang="en-US" baseline="0" dirty="0" smtClean="0"/>
          </a:p>
          <a:p>
            <a:pPr marL="171450" indent="-171450">
              <a:buFont typeface="Arial"/>
              <a:buChar char="•"/>
            </a:pPr>
            <a:r>
              <a:rPr lang="en-US" baseline="0" dirty="0" smtClean="0"/>
              <a:t>Try read all of those words all in one breath</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11</a:t>
            </a:fld>
            <a:endParaRPr lang="en-US"/>
          </a:p>
        </p:txBody>
      </p:sp>
    </p:spTree>
    <p:extLst>
      <p:ext uri="{BB962C8B-B14F-4D97-AF65-F5344CB8AC3E}">
        <p14:creationId xmlns:p14="http://schemas.microsoft.com/office/powerpoint/2010/main" val="205587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your voice match the meaning.</a:t>
            </a:r>
          </a:p>
          <a:p>
            <a:endParaRPr lang="en-US" dirty="0" smtClean="0"/>
          </a:p>
          <a:p>
            <a:r>
              <a:rPr lang="en-US" dirty="0" smtClean="0"/>
              <a:t>How</a:t>
            </a:r>
            <a:r>
              <a:rPr lang="en-US" baseline="0" dirty="0" smtClean="0"/>
              <a:t> the author wants us to sound.</a:t>
            </a:r>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12</a:t>
            </a:fld>
            <a:endParaRPr lang="en-US"/>
          </a:p>
        </p:txBody>
      </p:sp>
    </p:spTree>
    <p:extLst>
      <p:ext uri="{BB962C8B-B14F-4D97-AF65-F5344CB8AC3E}">
        <p14:creationId xmlns:p14="http://schemas.microsoft.com/office/powerpoint/2010/main" val="408733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“Dude” and “Exclamation!”</a:t>
            </a:r>
            <a:endParaRPr lang="en-US" dirty="0"/>
          </a:p>
        </p:txBody>
      </p:sp>
      <p:sp>
        <p:nvSpPr>
          <p:cNvPr id="4" name="Slide Number Placeholder 3"/>
          <p:cNvSpPr>
            <a:spLocks noGrp="1"/>
          </p:cNvSpPr>
          <p:nvPr>
            <p:ph type="sldNum" sz="quarter" idx="10"/>
          </p:nvPr>
        </p:nvSpPr>
        <p:spPr/>
        <p:txBody>
          <a:bodyPr/>
          <a:lstStyle/>
          <a:p>
            <a:fld id="{077E2BDF-DEB3-7447-BFFE-D136D675D253}" type="slidenum">
              <a:rPr lang="en-US" smtClean="0"/>
              <a:t>13</a:t>
            </a:fld>
            <a:endParaRPr lang="en-US"/>
          </a:p>
        </p:txBody>
      </p:sp>
    </p:spTree>
    <p:extLst>
      <p:ext uri="{BB962C8B-B14F-4D97-AF65-F5344CB8AC3E}">
        <p14:creationId xmlns:p14="http://schemas.microsoft.com/office/powerpoint/2010/main" val="672128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228600" y="3517750"/>
            <a:ext cx="8686800" cy="731520"/>
          </a:xfrm>
        </p:spPr>
        <p:txBody>
          <a:bodyPr/>
          <a:lstStyle>
            <a:lvl1pPr>
              <a:lnSpc>
                <a:spcPts val="4400"/>
              </a:lnSpc>
              <a:defRPr b="0">
                <a:solidFill>
                  <a:schemeClr val="bg1"/>
                </a:solidFill>
              </a:defRPr>
            </a:lvl1pPr>
          </a:lstStyle>
          <a:p>
            <a:r>
              <a:rPr lang="en-US" smtClean="0"/>
              <a:t>Click to edit Master title style</a:t>
            </a:r>
            <a:endParaRPr lang="en-CA" dirty="0"/>
          </a:p>
        </p:txBody>
      </p:sp>
      <p:sp>
        <p:nvSpPr>
          <p:cNvPr id="3" name="Subtitle 2"/>
          <p:cNvSpPr>
            <a:spLocks noGrp="1"/>
          </p:cNvSpPr>
          <p:nvPr>
            <p:ph type="subTitle" idx="1"/>
          </p:nvPr>
        </p:nvSpPr>
        <p:spPr>
          <a:xfrm>
            <a:off x="228599" y="4123759"/>
            <a:ext cx="8686800" cy="685805"/>
          </a:xfrm>
        </p:spPr>
        <p:txBody>
          <a:bodyPr/>
          <a:lstStyle>
            <a:lvl1pPr marL="0" indent="0" algn="l">
              <a:lnSpc>
                <a:spcPts val="4400"/>
              </a:lnSpc>
              <a:spcBef>
                <a:spcPts val="0"/>
              </a:spcBef>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spTree>
    <p:extLst>
      <p:ext uri="{BB962C8B-B14F-4D97-AF65-F5344CB8AC3E}">
        <p14:creationId xmlns:p14="http://schemas.microsoft.com/office/powerpoint/2010/main" val="2175378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smtClean="0"/>
              <a:t>Click icon to insert picture</a:t>
            </a:r>
            <a:endParaRPr lang="en-CA" dirty="0"/>
          </a:p>
        </p:txBody>
      </p:sp>
      <p:sp>
        <p:nvSpPr>
          <p:cNvPr id="5"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smtClean="0"/>
              <a:t>Two Line Heading</a:t>
            </a:r>
            <a:br>
              <a:rPr lang="en-US" dirty="0" smtClean="0"/>
            </a:br>
            <a:r>
              <a:rPr lang="en-US" dirty="0" smtClean="0"/>
              <a:t>Slide Title</a:t>
            </a:r>
            <a:endParaRPr lang="en-CA" dirty="0"/>
          </a:p>
        </p:txBody>
      </p:sp>
    </p:spTree>
    <p:extLst>
      <p:ext uri="{BB962C8B-B14F-4D97-AF65-F5344CB8AC3E}">
        <p14:creationId xmlns:p14="http://schemas.microsoft.com/office/powerpoint/2010/main" val="2585320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 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smtClean="0"/>
              <a:t>Click icon to insert picture</a:t>
            </a:r>
            <a:endParaRPr lang="en-CA" dirty="0"/>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smtClean="0"/>
              <a:t>Slide Title</a:t>
            </a:r>
            <a:endParaRPr lang="en-CA" dirty="0"/>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smtClean="0"/>
              <a:t>Click icon to insert picture</a:t>
            </a:r>
            <a:endParaRPr lang="en-CA" dirty="0"/>
          </a:p>
        </p:txBody>
      </p:sp>
    </p:spTree>
    <p:extLst>
      <p:ext uri="{BB962C8B-B14F-4D97-AF65-F5344CB8AC3E}">
        <p14:creationId xmlns:p14="http://schemas.microsoft.com/office/powerpoint/2010/main" val="22101279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 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dirty="0" smtClean="0"/>
              <a:t>Click icon to insert picture</a:t>
            </a:r>
            <a:endParaRPr lang="en-CA" dirty="0"/>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dirty="0" smtClean="0"/>
              <a:t>Click icon to insert picture</a:t>
            </a:r>
            <a:endParaRPr lang="en-CA" dirty="0"/>
          </a:p>
        </p:txBody>
      </p:sp>
      <p:sp>
        <p:nvSpPr>
          <p:cNvPr id="7"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smtClean="0"/>
              <a:t>Two Line Heading</a:t>
            </a:r>
            <a:br>
              <a:rPr lang="en-US" dirty="0" smtClean="0"/>
            </a:br>
            <a:r>
              <a:rPr lang="en-US" dirty="0" smtClean="0"/>
              <a:t>Slide Title</a:t>
            </a:r>
            <a:endParaRPr lang="en-CA" dirty="0"/>
          </a:p>
        </p:txBody>
      </p:sp>
    </p:spTree>
    <p:extLst>
      <p:ext uri="{BB962C8B-B14F-4D97-AF65-F5344CB8AC3E}">
        <p14:creationId xmlns:p14="http://schemas.microsoft.com/office/powerpoint/2010/main" val="3640082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5" name="Title 1"/>
          <p:cNvSpPr>
            <a:spLocks noGrp="1"/>
          </p:cNvSpPr>
          <p:nvPr>
            <p:ph type="title" hasCustomPrompt="1"/>
          </p:nvPr>
        </p:nvSpPr>
        <p:spPr>
          <a:xfrm>
            <a:off x="228600" y="407895"/>
            <a:ext cx="7635240" cy="914400"/>
          </a:xfrm>
        </p:spPr>
        <p:txBody>
          <a:bodyPr/>
          <a:lstStyle>
            <a:lvl1pPr>
              <a:lnSpc>
                <a:spcPts val="4400"/>
              </a:lnSpc>
              <a:defRPr>
                <a:solidFill>
                  <a:schemeClr val="bg1"/>
                </a:solidFill>
              </a:defRPr>
            </a:lvl1pPr>
          </a:lstStyle>
          <a:p>
            <a:r>
              <a:rPr lang="en-US" dirty="0" smtClean="0"/>
              <a:t>Slide Title</a:t>
            </a:r>
            <a:endParaRPr lang="en-CA" dirty="0"/>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smtClean="0"/>
              <a:t>Click the icon to insert a new table</a:t>
            </a:r>
            <a:endParaRPr lang="en-CA" dirty="0"/>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smtClean="0"/>
              <a:t>Small and simple table title</a:t>
            </a:r>
            <a:endParaRPr lang="en-CA" dirty="0"/>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smtClean="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endParaRPr lang="en-CA" dirty="0"/>
          </a:p>
        </p:txBody>
      </p:sp>
    </p:spTree>
    <p:extLst>
      <p:ext uri="{BB962C8B-B14F-4D97-AF65-F5344CB8AC3E}">
        <p14:creationId xmlns:p14="http://schemas.microsoft.com/office/powerpoint/2010/main" val="464516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Line 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t>‹#›</a:t>
            </a:fld>
            <a:endParaRPr lang="en-CA"/>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dirty="0" smtClean="0"/>
              <a:t>Click the icon to insert a new table</a:t>
            </a:r>
            <a:endParaRPr lang="en-CA" dirty="0"/>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smtClean="0"/>
              <a:t>Small and simple table title</a:t>
            </a:r>
            <a:endParaRPr lang="en-CA" dirty="0"/>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smtClean="0"/>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endParaRPr lang="en-CA" dirty="0"/>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smtClean="0"/>
              <a:t>Two Line Heading</a:t>
            </a:r>
            <a:br>
              <a:rPr lang="en-US" dirty="0" smtClean="0"/>
            </a:br>
            <a:r>
              <a:rPr lang="en-US" dirty="0" smtClean="0"/>
              <a:t>Slide Title</a:t>
            </a:r>
            <a:endParaRPr lang="en-CA" dirty="0"/>
          </a:p>
        </p:txBody>
      </p:sp>
    </p:spTree>
    <p:extLst>
      <p:ext uri="{BB962C8B-B14F-4D97-AF65-F5344CB8AC3E}">
        <p14:creationId xmlns:p14="http://schemas.microsoft.com/office/powerpoint/2010/main" val="219215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dirty="0" smtClean="0"/>
              <a:t>Blank Slide</a:t>
            </a:r>
            <a:endParaRPr lang="en-CA" dirty="0"/>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smtClean="0"/>
              <a:t>21 </a:t>
            </a:r>
            <a:r>
              <a:rPr lang="en-US" dirty="0" err="1" smtClean="0"/>
              <a:t>pt</a:t>
            </a:r>
            <a:r>
              <a:rPr lang="en-US" dirty="0" smtClean="0"/>
              <a:t> </a:t>
            </a:r>
            <a:r>
              <a:rPr lang="en-US" dirty="0" err="1" smtClean="0"/>
              <a:t>Roboto</a:t>
            </a:r>
            <a:r>
              <a:rPr lang="en-US" dirty="0" smtClean="0"/>
              <a:t> Light minimum size. This line is an example of 21 </a:t>
            </a:r>
            <a:r>
              <a:rPr lang="en-US" dirty="0" err="1" smtClean="0"/>
              <a:t>pt</a:t>
            </a:r>
            <a:r>
              <a:rPr lang="en-US" dirty="0" smtClean="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smtClean="0"/>
              <a:t>What about text sizes?</a:t>
            </a:r>
            <a:endParaRPr lang="en-CA" dirty="0"/>
          </a:p>
        </p:txBody>
      </p:sp>
    </p:spTree>
    <p:extLst>
      <p:ext uri="{BB962C8B-B14F-4D97-AF65-F5344CB8AC3E}">
        <p14:creationId xmlns:p14="http://schemas.microsoft.com/office/powerpoint/2010/main" val="17318837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45D78E98-42D7-4BF0-8365-0CB0A9CF149F}"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dirty="0" smtClean="0"/>
              <a:t>21 </a:t>
            </a:r>
            <a:r>
              <a:rPr lang="en-US" dirty="0" err="1" smtClean="0"/>
              <a:t>pt</a:t>
            </a:r>
            <a:r>
              <a:rPr lang="en-US" dirty="0" smtClean="0"/>
              <a:t> </a:t>
            </a:r>
            <a:r>
              <a:rPr lang="en-US" dirty="0" err="1" smtClean="0"/>
              <a:t>Roboto</a:t>
            </a:r>
            <a:r>
              <a:rPr lang="en-US" dirty="0" smtClean="0"/>
              <a:t> Light minimum size. This line is an example of 21 </a:t>
            </a:r>
            <a:r>
              <a:rPr lang="en-US" dirty="0" err="1" smtClean="0"/>
              <a:t>pt</a:t>
            </a:r>
            <a:r>
              <a:rPr lang="en-US" dirty="0" smtClean="0"/>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dirty="0" smtClean="0"/>
              <a:t>What about text sizes?</a:t>
            </a:r>
            <a:endParaRPr lang="en-CA" dirty="0"/>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accent1"/>
                </a:solidFill>
              </a:defRPr>
            </a:lvl1pPr>
          </a:lstStyle>
          <a:p>
            <a:r>
              <a:rPr lang="en-US" dirty="0" smtClean="0"/>
              <a:t>Two Line Heading</a:t>
            </a:r>
            <a:br>
              <a:rPr lang="en-US" dirty="0" smtClean="0"/>
            </a:br>
            <a:r>
              <a:rPr lang="en-US" dirty="0" smtClean="0"/>
              <a:t>Slide Title</a:t>
            </a:r>
            <a:endParaRPr lang="en-CA" dirty="0"/>
          </a:p>
        </p:txBody>
      </p:sp>
    </p:spTree>
    <p:extLst>
      <p:ext uri="{BB962C8B-B14F-4D97-AF65-F5344CB8AC3E}">
        <p14:creationId xmlns:p14="http://schemas.microsoft.com/office/powerpoint/2010/main" val="2798405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a:xfrm>
            <a:off x="219635" y="1819835"/>
            <a:ext cx="7772400" cy="1685365"/>
          </a:xfrm>
        </p:spPr>
        <p:txBody>
          <a:bodyPr anchor="t">
            <a:normAutofit/>
          </a:bodyPr>
          <a:lstStyle>
            <a:lvl1pPr algn="l">
              <a:lnSpc>
                <a:spcPts val="4200"/>
              </a:lnSpc>
              <a:defRPr sz="3300" b="0" cap="none" baseline="0">
                <a:solidFill>
                  <a:schemeClr val="tx1"/>
                </a:solidFill>
                <a:latin typeface="Roboto Slab" pitchFamily="2" charset="0"/>
                <a:ea typeface="Roboto Slab" pitchFamily="2" charset="0"/>
              </a:defRPr>
            </a:lvl1pPr>
          </a:lstStyle>
          <a:p>
            <a:r>
              <a:rPr lang="en-US" dirty="0" smtClean="0"/>
              <a:t>If you need to create another slide of this type, right-click the thumbnail and select ‘Duplicate Slide’</a:t>
            </a:r>
            <a:endParaRPr lang="en-CA" dirty="0"/>
          </a:p>
        </p:txBody>
      </p:sp>
      <p:sp>
        <p:nvSpPr>
          <p:cNvPr id="6" name="Slide Number Placeholder 5"/>
          <p:cNvSpPr>
            <a:spLocks noGrp="1"/>
          </p:cNvSpPr>
          <p:nvPr>
            <p:ph type="sldNum" sz="quarter" idx="12"/>
          </p:nvPr>
        </p:nvSpPr>
        <p:spPr/>
        <p:txBody>
          <a:bodyPr/>
          <a:lstStyle/>
          <a:p>
            <a:fld id="{45D78E98-42D7-4BF0-8365-0CB0A9CF149F}" type="slidenum">
              <a:rPr lang="en-CA" smtClean="0"/>
              <a:t>‹#›</a:t>
            </a:fld>
            <a:endParaRPr lang="en-C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spTree>
    <p:extLst>
      <p:ext uri="{BB962C8B-B14F-4D97-AF65-F5344CB8AC3E}">
        <p14:creationId xmlns:p14="http://schemas.microsoft.com/office/powerpoint/2010/main" val="15968190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smtClean="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smtClean="0"/>
              <a:t>Bullet points should be short and to the point; try to keep points to one or two lines </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smtClean="0"/>
              <a:t>Change </a:t>
            </a:r>
            <a:r>
              <a:rPr lang="en-US" dirty="0" err="1" smtClean="0"/>
              <a:t>colour</a:t>
            </a:r>
            <a:r>
              <a:rPr lang="en-US" dirty="0" smtClean="0"/>
              <a:t>: </a:t>
            </a:r>
            <a:r>
              <a:rPr lang="en-CA" noProof="0" dirty="0" smtClean="0"/>
              <a:t>colour</a:t>
            </a:r>
            <a:r>
              <a:rPr lang="en-US" dirty="0" smtClean="0"/>
              <a:t> palette can be found under ‘Theme </a:t>
            </a:r>
            <a:r>
              <a:rPr lang="en-CA" noProof="0" dirty="0" smtClean="0"/>
              <a:t>Colours</a:t>
            </a:r>
            <a:r>
              <a:rPr lang="en-US" dirty="0" smtClean="0"/>
              <a:t>’ </a:t>
            </a:r>
            <a:endParaRPr lang="en-CA" dirty="0"/>
          </a:p>
        </p:txBody>
      </p:sp>
    </p:spTree>
    <p:extLst>
      <p:ext uri="{BB962C8B-B14F-4D97-AF65-F5344CB8AC3E}">
        <p14:creationId xmlns:p14="http://schemas.microsoft.com/office/powerpoint/2010/main" val="10773004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smtClean="0"/>
              <a:t>Two Line Heading</a:t>
            </a:r>
            <a:br>
              <a:rPr lang="en-US" dirty="0" smtClean="0"/>
            </a:br>
            <a:r>
              <a:rPr lang="en-US" dirty="0" smtClean="0"/>
              <a:t>Slide Title</a:t>
            </a:r>
            <a:endParaRPr lang="en-CA" dirty="0"/>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dirty="0" smtClean="0"/>
              <a:t>Bullet points should be short and to the point; try to keep points to one or two lines </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smtClean="0"/>
              <a:t>Change </a:t>
            </a:r>
            <a:r>
              <a:rPr lang="en-US" dirty="0" err="1" smtClean="0"/>
              <a:t>colour</a:t>
            </a:r>
            <a:r>
              <a:rPr lang="en-US" dirty="0" smtClean="0"/>
              <a:t>: </a:t>
            </a:r>
            <a:r>
              <a:rPr lang="en-CA" noProof="0" dirty="0" smtClean="0"/>
              <a:t>colour</a:t>
            </a:r>
            <a:r>
              <a:rPr lang="en-US" dirty="0" smtClean="0"/>
              <a:t> palette can be found under ‘Theme </a:t>
            </a:r>
            <a:r>
              <a:rPr lang="en-CA" noProof="0" dirty="0" smtClean="0"/>
              <a:t>Colours</a:t>
            </a:r>
            <a:r>
              <a:rPr lang="en-US" dirty="0" smtClean="0"/>
              <a:t>’ </a:t>
            </a:r>
            <a:endParaRPr lang="en-CA" dirty="0"/>
          </a:p>
        </p:txBody>
      </p:sp>
    </p:spTree>
    <p:extLst>
      <p:ext uri="{BB962C8B-B14F-4D97-AF65-F5344CB8AC3E}">
        <p14:creationId xmlns:p14="http://schemas.microsoft.com/office/powerpoint/2010/main" val="15174316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dirty="0" smtClean="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smtClean="0"/>
              <a:t>Align the text to the title and line length to the left edge of the logo for balance </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4803076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smtClean="0"/>
              <a:t>Two Line Heading</a:t>
            </a:r>
            <a:br>
              <a:rPr lang="en-US" dirty="0" smtClean="0"/>
            </a:br>
            <a:r>
              <a:rPr lang="en-US" dirty="0" smtClean="0"/>
              <a:t>Slide Title</a:t>
            </a:r>
            <a:endParaRPr lang="en-CA" dirty="0"/>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dirty="0" smtClean="0"/>
              <a:t>Try to keep points to one or two lines as a maximum</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t>‹#›</a:t>
            </a:fld>
            <a:endParaRPr lang="en-CA"/>
          </a:p>
        </p:txBody>
      </p:sp>
    </p:spTree>
    <p:extLst>
      <p:ext uri="{BB962C8B-B14F-4D97-AF65-F5344CB8AC3E}">
        <p14:creationId xmlns:p14="http://schemas.microsoft.com/office/powerpoint/2010/main" val="4061559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smtClean="0"/>
              <a:t>Click icon to insert picture</a:t>
            </a:r>
            <a:endParaRPr lang="en-CA" dirty="0"/>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smtClean="0"/>
              <a:t>Slide Title</a:t>
            </a:r>
            <a:endParaRPr lang="en-CA" dirty="0"/>
          </a:p>
        </p:txBody>
      </p:sp>
    </p:spTree>
    <p:extLst>
      <p:ext uri="{BB962C8B-B14F-4D97-AF65-F5344CB8AC3E}">
        <p14:creationId xmlns:p14="http://schemas.microsoft.com/office/powerpoint/2010/main" val="7801068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dirty="0" smtClean="0"/>
              <a:t>Click icon to insert picture</a:t>
            </a:r>
            <a:endParaRPr lang="en-CA" dirty="0"/>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6"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dirty="0" smtClean="0"/>
              <a:t>Two Line Heading</a:t>
            </a:r>
            <a:br>
              <a:rPr lang="en-US" dirty="0" smtClean="0"/>
            </a:br>
            <a:r>
              <a:rPr lang="en-US" dirty="0" smtClean="0"/>
              <a:t>Slide Title</a:t>
            </a:r>
            <a:endParaRPr lang="en-CA" dirty="0"/>
          </a:p>
        </p:txBody>
      </p:sp>
    </p:spTree>
    <p:extLst>
      <p:ext uri="{BB962C8B-B14F-4D97-AF65-F5344CB8AC3E}">
        <p14:creationId xmlns:p14="http://schemas.microsoft.com/office/powerpoint/2010/main" val="31096746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pPr/>
              <a:t>‹#›</a:t>
            </a:fld>
            <a:endParaRPr lang="en-CA"/>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dirty="0" smtClean="0"/>
              <a:t>Slide Title</a:t>
            </a:r>
            <a:endParaRPr lang="en-CA" dirty="0"/>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dirty="0" smtClean="0"/>
              <a:t>Click icon to insert picture</a:t>
            </a:r>
            <a:endParaRPr lang="en-CA" dirty="0"/>
          </a:p>
        </p:txBody>
      </p:sp>
    </p:spTree>
    <p:extLst>
      <p:ext uri="{BB962C8B-B14F-4D97-AF65-F5344CB8AC3E}">
        <p14:creationId xmlns:p14="http://schemas.microsoft.com/office/powerpoint/2010/main" val="4284810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Placeholder 1"/>
          <p:cNvSpPr>
            <a:spLocks noGrp="1"/>
          </p:cNvSpPr>
          <p:nvPr>
            <p:ph type="title"/>
          </p:nvPr>
        </p:nvSpPr>
        <p:spPr>
          <a:xfrm>
            <a:off x="228600" y="411480"/>
            <a:ext cx="7635240" cy="9144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45D78E98-42D7-4BF0-8365-0CB0A9CF149F}" type="slidenum">
              <a:rPr lang="en-CA" smtClean="0"/>
              <a:pPr/>
              <a:t>‹#›</a:t>
            </a:fld>
            <a:endParaRPr lang="en-CA"/>
          </a:p>
        </p:txBody>
      </p:sp>
    </p:spTree>
    <p:extLst>
      <p:ext uri="{BB962C8B-B14F-4D97-AF65-F5344CB8AC3E}">
        <p14:creationId xmlns:p14="http://schemas.microsoft.com/office/powerpoint/2010/main" val="63195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74" r:id="rId6"/>
    <p:sldLayoutId id="2147483664" r:id="rId7"/>
    <p:sldLayoutId id="2147483677" r:id="rId8"/>
    <p:sldLayoutId id="2147483675" r:id="rId9"/>
    <p:sldLayoutId id="2147483678" r:id="rId10"/>
    <p:sldLayoutId id="2147483676" r:id="rId11"/>
    <p:sldLayoutId id="2147483679" r:id="rId12"/>
    <p:sldLayoutId id="2147483667" r:id="rId13"/>
    <p:sldLayoutId id="2147483680" r:id="rId14"/>
    <p:sldLayoutId id="2147483666" r:id="rId15"/>
    <p:sldLayoutId id="2147483681" r:id="rId16"/>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Roboto Slab" pitchFamily="2" charset="0"/>
          <a:ea typeface="Roboto Slab" pitchFamily="2" charset="0"/>
          <a:cs typeface="+mj-cs"/>
        </a:defRPr>
      </a:lvl1pPr>
    </p:titleStyle>
    <p:body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cr4yr.ca/" TargetMode="External"/><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literacy44.c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0136"/>
            <a:ext cx="9144000" cy="4779264"/>
          </a:xfrm>
          <a:prstGeom prst="rect">
            <a:avLst/>
          </a:prstGeom>
        </p:spPr>
      </p:pic>
      <p:sp>
        <p:nvSpPr>
          <p:cNvPr id="2" name="Title 1"/>
          <p:cNvSpPr>
            <a:spLocks noGrp="1"/>
          </p:cNvSpPr>
          <p:nvPr>
            <p:ph type="ctrTitle"/>
          </p:nvPr>
        </p:nvSpPr>
        <p:spPr>
          <a:xfrm>
            <a:off x="228600" y="3657600"/>
            <a:ext cx="8686800" cy="731520"/>
          </a:xfrm>
        </p:spPr>
        <p:txBody>
          <a:bodyPr>
            <a:normAutofit/>
          </a:bodyPr>
          <a:lstStyle/>
          <a:p>
            <a:pPr algn="ctr"/>
            <a:r>
              <a:rPr lang="en-CA" sz="5000" dirty="0"/>
              <a:t>Fluency &amp; Oral L</a:t>
            </a:r>
            <a:r>
              <a:rPr lang="en-CA" sz="5000" dirty="0" smtClean="0"/>
              <a:t>anguage</a:t>
            </a:r>
            <a:endParaRPr lang="en-CA" sz="5000" dirty="0"/>
          </a:p>
        </p:txBody>
      </p:sp>
      <p:sp>
        <p:nvSpPr>
          <p:cNvPr id="5" name="Subtitle 2"/>
          <p:cNvSpPr>
            <a:spLocks noGrp="1"/>
          </p:cNvSpPr>
          <p:nvPr/>
        </p:nvSpPr>
        <p:spPr>
          <a:xfrm>
            <a:off x="228600" y="4419600"/>
            <a:ext cx="8686800" cy="685805"/>
          </a:xfrm>
          <a:prstGeom prst="rect">
            <a:avLst/>
          </a:prstGeom>
        </p:spPr>
        <p:txBody>
          <a:bodyPr vert="horz" lIns="91440" tIns="45720" rIns="91440" bIns="45720" rtlCol="0">
            <a:noAutofit/>
          </a:bodyPr>
          <a:lstStyle>
            <a:lvl1pPr marL="0" indent="0" algn="l" defTabSz="914400" rtl="0" eaLnBrk="1" latinLnBrk="0" hangingPunct="1">
              <a:lnSpc>
                <a:spcPts val="4400"/>
              </a:lnSpc>
              <a:spcBef>
                <a:spcPts val="0"/>
              </a:spcBef>
              <a:buFont typeface="Arial" panose="020B0604020202020204" pitchFamily="34" charset="0"/>
              <a:buNone/>
              <a:defRPr sz="3000" kern="1200" cap="all"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ctr" defTabSz="914400" rtl="0" eaLnBrk="1" latinLnBrk="0" hangingPunct="1">
              <a:spcBef>
                <a:spcPct val="20000"/>
              </a:spcBef>
              <a:buSzPct val="75000"/>
              <a:buFont typeface="Wingdings" panose="05000000000000000000" pitchFamily="2" charset="2"/>
              <a:buNone/>
              <a:defRPr sz="2800" kern="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ctr" defTabSz="914400" rtl="0" eaLnBrk="1" latinLnBrk="0" hangingPunct="1">
              <a:spcBef>
                <a:spcPct val="20000"/>
              </a:spcBef>
              <a:buFont typeface="Calibri" panose="020F0502020204030204" pitchFamily="34" charset="0"/>
              <a:buNone/>
              <a:defRPr sz="2600" kern="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ctr" defTabSz="914400" rtl="0" eaLnBrk="1" latinLnBrk="0" hangingPunct="1">
              <a:spcBef>
                <a:spcPct val="20000"/>
              </a:spcBef>
              <a:buFont typeface="Wingdings" panose="05000000000000000000" pitchFamily="2" charset="2"/>
              <a:buNone/>
              <a:defRPr sz="2200" kern="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CA" sz="3500" dirty="0" smtClean="0"/>
              <a:t>Heather, </a:t>
            </a:r>
            <a:r>
              <a:rPr lang="en-CA" sz="3500" dirty="0" err="1" smtClean="0"/>
              <a:t>Nadya</a:t>
            </a:r>
            <a:r>
              <a:rPr lang="en-CA" sz="3500" dirty="0" smtClean="0"/>
              <a:t>, Darlene</a:t>
            </a:r>
            <a:endParaRPr lang="en-CA" sz="3500" dirty="0"/>
          </a:p>
        </p:txBody>
      </p:sp>
    </p:spTree>
    <p:extLst>
      <p:ext uri="{BB962C8B-B14F-4D97-AF65-F5344CB8AC3E}">
        <p14:creationId xmlns:p14="http://schemas.microsoft.com/office/powerpoint/2010/main" val="1757397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7635240" cy="914400"/>
          </a:xfrm>
        </p:spPr>
        <p:txBody>
          <a:bodyPr>
            <a:normAutofit fontScale="90000"/>
          </a:bodyPr>
          <a:lstStyle/>
          <a:p>
            <a:r>
              <a:rPr lang="en-CA" dirty="0" smtClean="0"/>
              <a:t>Don’t Forget the Punctuation!?</a:t>
            </a:r>
            <a:endParaRPr lang="en-CA" dirty="0"/>
          </a:p>
        </p:txBody>
      </p:sp>
      <p:pic>
        <p:nvPicPr>
          <p:cNvPr id="17" name="Picture 16" descr="pic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35" y="2451100"/>
            <a:ext cx="7632700" cy="3263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62847" y="1784893"/>
            <a:ext cx="7667587" cy="523220"/>
          </a:xfrm>
          <a:prstGeom prst="rect">
            <a:avLst/>
          </a:prstGeom>
          <a:noFill/>
        </p:spPr>
        <p:txBody>
          <a:bodyPr wrap="square" rtlCol="0">
            <a:spAutoFit/>
          </a:bodyPr>
          <a:lstStyle/>
          <a:p>
            <a:pPr algn="ctr"/>
            <a:r>
              <a:rPr lang="en-US" sz="2800" dirty="0" smtClean="0">
                <a:latin typeface="Roboto Light" panose="02000000000000000000" pitchFamily="2" charset="0"/>
                <a:ea typeface="Roboto Light" panose="02000000000000000000" pitchFamily="2" charset="0"/>
                <a:cs typeface="Roboto Light" panose="02000000000000000000" pitchFamily="2" charset="0"/>
              </a:rPr>
              <a:t>Help students become aware of punctuation</a:t>
            </a:r>
            <a:endParaRPr lang="en-US" sz="28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99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304800"/>
            <a:ext cx="7635240" cy="914400"/>
          </a:xfrm>
        </p:spPr>
        <p:txBody>
          <a:bodyPr>
            <a:normAutofit fontScale="90000"/>
          </a:bodyPr>
          <a:lstStyle/>
          <a:p>
            <a:r>
              <a:rPr lang="en-CA" dirty="0" smtClean="0"/>
              <a:t>Chunking, Phrasing, Scooping</a:t>
            </a:r>
            <a:endParaRPr lang="en-CA" dirty="0"/>
          </a:p>
        </p:txBody>
      </p:sp>
      <p:sp>
        <p:nvSpPr>
          <p:cNvPr id="3" name="Rectangle 2"/>
          <p:cNvSpPr/>
          <p:nvPr/>
        </p:nvSpPr>
        <p:spPr>
          <a:xfrm>
            <a:off x="421043" y="1828800"/>
            <a:ext cx="8415969" cy="4247317"/>
          </a:xfrm>
          <a:prstGeom prst="rect">
            <a:avLst/>
          </a:prstGeom>
        </p:spPr>
        <p:txBody>
          <a:bodyPr wrap="square">
            <a:spAutoFit/>
          </a:bodyPr>
          <a:lstStyle/>
          <a:p>
            <a:pPr>
              <a:spcAft>
                <a:spcPts val="1200"/>
              </a:spcAft>
            </a:pPr>
            <a:r>
              <a:rPr lang="en-US" dirty="0"/>
              <a:t> </a:t>
            </a:r>
            <a:r>
              <a:rPr lang="en-US" sz="2600" dirty="0" smtClean="0"/>
              <a:t>Many </a:t>
            </a:r>
            <a:r>
              <a:rPr lang="en-US" sz="2600" dirty="0"/>
              <a:t>people think it is great fun to be boomeranged around a corner at speeds over 100 kilometers per hour.  However, accidents are on the rise.  Amusement parks are building rides to be faster, </a:t>
            </a:r>
            <a:r>
              <a:rPr lang="en-US" sz="2600" dirty="0" err="1"/>
              <a:t>twistier</a:t>
            </a:r>
            <a:r>
              <a:rPr lang="en-US" sz="2600" dirty="0"/>
              <a:t> and scarier.  Some roller coaster accidents have the cars fall right off the tracks</a:t>
            </a:r>
            <a:r>
              <a:rPr lang="en-US" sz="2600" dirty="0" smtClean="0"/>
              <a:t>!</a:t>
            </a:r>
            <a:r>
              <a:rPr lang="en-US" sz="2600" dirty="0"/>
              <a:t> </a:t>
            </a:r>
          </a:p>
          <a:p>
            <a:r>
              <a:rPr lang="en-US" sz="2600" dirty="0"/>
              <a:t>There are safety harnesses on roller coasters, but some people do not put their harness on securely.  To be safe, you need to remember to keep your harness on and make sure it is tight across </a:t>
            </a:r>
            <a:r>
              <a:rPr lang="en-US" sz="2600" dirty="0" smtClean="0"/>
              <a:t>your </a:t>
            </a:r>
            <a:r>
              <a:rPr lang="en-US" sz="2600" dirty="0"/>
              <a:t>body</a:t>
            </a:r>
            <a:r>
              <a:rPr lang="en-US" sz="2600" dirty="0" smtClean="0"/>
              <a:t>.</a:t>
            </a:r>
            <a:endParaRPr lang="en-US" sz="2600"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30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smtClean="0"/>
              <a:t>Prosody in Practice</a:t>
            </a:r>
            <a:endParaRPr lang="en-CA" dirty="0"/>
          </a:p>
        </p:txBody>
      </p:sp>
      <p:sp>
        <p:nvSpPr>
          <p:cNvPr id="9" name="Content Placeholder 2"/>
          <p:cNvSpPr>
            <a:spLocks noGrp="1"/>
          </p:cNvSpPr>
          <p:nvPr>
            <p:ph idx="1"/>
          </p:nvPr>
        </p:nvSpPr>
        <p:spPr>
          <a:xfrm>
            <a:off x="381000" y="1805711"/>
            <a:ext cx="8352928" cy="4693995"/>
          </a:xfrm>
        </p:spPr>
        <p:txBody>
          <a:bodyPr>
            <a:normAutofit/>
          </a:bodyPr>
          <a:lstStyle/>
          <a:p>
            <a:pPr marL="0" indent="0" fontAlgn="base">
              <a:buNone/>
            </a:pPr>
            <a:r>
              <a:rPr lang="en-CA" sz="3200" dirty="0" smtClean="0">
                <a:solidFill>
                  <a:schemeClr val="accent4"/>
                </a:solidFill>
              </a:rPr>
              <a:t>Say it Like the Character:</a:t>
            </a:r>
          </a:p>
          <a:p>
            <a:pPr marL="0" indent="0" fontAlgn="base">
              <a:buNone/>
            </a:pPr>
            <a:endParaRPr lang="en-CA" sz="3200" dirty="0">
              <a:latin typeface="Century Gothic"/>
              <a:cs typeface="Century Gothic"/>
            </a:endParaRPr>
          </a:p>
        </p:txBody>
      </p:sp>
      <p:sp>
        <p:nvSpPr>
          <p:cNvPr id="10" name="TextBox 9"/>
          <p:cNvSpPr txBox="1"/>
          <p:nvPr/>
        </p:nvSpPr>
        <p:spPr>
          <a:xfrm rot="1092231">
            <a:off x="7437055" y="4492831"/>
            <a:ext cx="878516" cy="646331"/>
          </a:xfrm>
          <a:prstGeom prst="rect">
            <a:avLst/>
          </a:prstGeom>
          <a:noFill/>
        </p:spPr>
        <p:txBody>
          <a:bodyPr wrap="none" rtlCol="0">
            <a:spAutoFit/>
          </a:bodyPr>
          <a:lstStyle/>
          <a:p>
            <a:r>
              <a:rPr lang="en-US" sz="3600" dirty="0" smtClean="0"/>
              <a:t>Sad</a:t>
            </a:r>
            <a:endParaRPr lang="en-US" sz="3600" dirty="0"/>
          </a:p>
        </p:txBody>
      </p:sp>
      <p:sp>
        <p:nvSpPr>
          <p:cNvPr id="11" name="TextBox 10"/>
          <p:cNvSpPr txBox="1"/>
          <p:nvPr/>
        </p:nvSpPr>
        <p:spPr>
          <a:xfrm rot="20661261">
            <a:off x="5879248" y="2698037"/>
            <a:ext cx="1417951" cy="646331"/>
          </a:xfrm>
          <a:prstGeom prst="rect">
            <a:avLst/>
          </a:prstGeom>
          <a:noFill/>
        </p:spPr>
        <p:txBody>
          <a:bodyPr wrap="none" rtlCol="0">
            <a:spAutoFit/>
          </a:bodyPr>
          <a:lstStyle/>
          <a:p>
            <a:r>
              <a:rPr lang="en-US" sz="3600" dirty="0" smtClean="0"/>
              <a:t>Happy</a:t>
            </a:r>
            <a:endParaRPr lang="en-US" sz="3600" dirty="0"/>
          </a:p>
        </p:txBody>
      </p:sp>
      <p:sp>
        <p:nvSpPr>
          <p:cNvPr id="12" name="TextBox 11"/>
          <p:cNvSpPr txBox="1"/>
          <p:nvPr/>
        </p:nvSpPr>
        <p:spPr>
          <a:xfrm>
            <a:off x="3276600" y="5243829"/>
            <a:ext cx="1930442" cy="646331"/>
          </a:xfrm>
          <a:prstGeom prst="rect">
            <a:avLst/>
          </a:prstGeom>
          <a:noFill/>
        </p:spPr>
        <p:txBody>
          <a:bodyPr wrap="square" rtlCol="0">
            <a:spAutoFit/>
          </a:bodyPr>
          <a:lstStyle/>
          <a:p>
            <a:r>
              <a:rPr lang="en-US" sz="3600" dirty="0" smtClean="0"/>
              <a:t>Excited</a:t>
            </a:r>
            <a:endParaRPr lang="en-US" sz="3600" dirty="0"/>
          </a:p>
        </p:txBody>
      </p:sp>
      <p:sp>
        <p:nvSpPr>
          <p:cNvPr id="13" name="TextBox 12"/>
          <p:cNvSpPr txBox="1"/>
          <p:nvPr/>
        </p:nvSpPr>
        <p:spPr>
          <a:xfrm rot="20661261">
            <a:off x="1025522" y="2794803"/>
            <a:ext cx="1793730" cy="646331"/>
          </a:xfrm>
          <a:prstGeom prst="rect">
            <a:avLst/>
          </a:prstGeom>
          <a:noFill/>
        </p:spPr>
        <p:txBody>
          <a:bodyPr wrap="none" rtlCol="0">
            <a:spAutoFit/>
          </a:bodyPr>
          <a:lstStyle/>
          <a:p>
            <a:r>
              <a:rPr lang="en-US" sz="3600" dirty="0" smtClean="0"/>
              <a:t>Shocked</a:t>
            </a:r>
            <a:endParaRPr lang="en-US" sz="3600" dirty="0"/>
          </a:p>
        </p:txBody>
      </p:sp>
      <p:sp>
        <p:nvSpPr>
          <p:cNvPr id="14" name="TextBox 13"/>
          <p:cNvSpPr txBox="1"/>
          <p:nvPr/>
        </p:nvSpPr>
        <p:spPr>
          <a:xfrm rot="539740">
            <a:off x="647407" y="4348759"/>
            <a:ext cx="2068745" cy="646331"/>
          </a:xfrm>
          <a:prstGeom prst="rect">
            <a:avLst/>
          </a:prstGeom>
          <a:noFill/>
        </p:spPr>
        <p:txBody>
          <a:bodyPr wrap="none" rtlCol="0">
            <a:spAutoFit/>
          </a:bodyPr>
          <a:lstStyle/>
          <a:p>
            <a:r>
              <a:rPr lang="en-US" sz="3600" dirty="0" smtClean="0"/>
              <a:t>Confident</a:t>
            </a:r>
            <a:endParaRPr lang="en-US" sz="3600" dirty="0"/>
          </a:p>
        </p:txBody>
      </p:sp>
      <p:sp>
        <p:nvSpPr>
          <p:cNvPr id="15" name="TextBox 14"/>
          <p:cNvSpPr txBox="1"/>
          <p:nvPr/>
        </p:nvSpPr>
        <p:spPr>
          <a:xfrm>
            <a:off x="3782458" y="3081303"/>
            <a:ext cx="1170888" cy="646331"/>
          </a:xfrm>
          <a:prstGeom prst="rect">
            <a:avLst/>
          </a:prstGeom>
          <a:noFill/>
        </p:spPr>
        <p:txBody>
          <a:bodyPr wrap="none" rtlCol="0">
            <a:spAutoFit/>
          </a:bodyPr>
          <a:lstStyle/>
          <a:p>
            <a:r>
              <a:rPr lang="en-US" sz="3600" dirty="0" smtClean="0"/>
              <a:t>Tired</a:t>
            </a:r>
            <a:endParaRPr lang="en-US" sz="3600" dirty="0"/>
          </a:p>
        </p:txBody>
      </p:sp>
      <p:sp>
        <p:nvSpPr>
          <p:cNvPr id="16" name="TextBox 15"/>
          <p:cNvSpPr txBox="1"/>
          <p:nvPr/>
        </p:nvSpPr>
        <p:spPr>
          <a:xfrm rot="20321315">
            <a:off x="4873247" y="4113944"/>
            <a:ext cx="1310425" cy="646331"/>
          </a:xfrm>
          <a:prstGeom prst="rect">
            <a:avLst/>
          </a:prstGeom>
          <a:noFill/>
        </p:spPr>
        <p:txBody>
          <a:bodyPr wrap="none" rtlCol="0">
            <a:spAutoFit/>
          </a:bodyPr>
          <a:lstStyle/>
          <a:p>
            <a:r>
              <a:rPr lang="en-US" sz="3600" dirty="0" smtClean="0"/>
              <a:t>Upset</a:t>
            </a:r>
            <a:endParaRPr lang="en-US" sz="3600" dirty="0"/>
          </a:p>
        </p:txBody>
      </p:sp>
      <p:pic>
        <p:nvPicPr>
          <p:cNvPr id="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609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smtClean="0"/>
              <a:t>Fun Strategies</a:t>
            </a:r>
            <a:endParaRPr lang="en-CA" dirty="0"/>
          </a:p>
        </p:txBody>
      </p:sp>
      <p:pic>
        <p:nvPicPr>
          <p:cNvPr id="6" name="Picture 5" descr="eats shoots and leav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2514600"/>
            <a:ext cx="5090220"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lets eat grandm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905000"/>
            <a:ext cx="3433564" cy="4286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271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smtClean="0"/>
              <a:t>Quick Strategies</a:t>
            </a:r>
            <a:endParaRPr lang="en-CA" dirty="0"/>
          </a:p>
        </p:txBody>
      </p:sp>
      <p:sp>
        <p:nvSpPr>
          <p:cNvPr id="2" name="TextBox 1"/>
          <p:cNvSpPr txBox="1"/>
          <p:nvPr/>
        </p:nvSpPr>
        <p:spPr>
          <a:xfrm>
            <a:off x="381000" y="2133600"/>
            <a:ext cx="3200400" cy="1938992"/>
          </a:xfrm>
          <a:prstGeom prst="rect">
            <a:avLst/>
          </a:prstGeom>
          <a:noFill/>
        </p:spPr>
        <p:txBody>
          <a:bodyPr wrap="square" rtlCol="0">
            <a:spAutoFit/>
          </a:bodyPr>
          <a:lstStyle/>
          <a:p>
            <a:r>
              <a:rPr lang="en-US" sz="6000" i="1" dirty="0" smtClean="0"/>
              <a:t>RAPID</a:t>
            </a:r>
            <a:r>
              <a:rPr lang="en-US" sz="6000" dirty="0" smtClean="0"/>
              <a:t> </a:t>
            </a:r>
          </a:p>
          <a:p>
            <a:r>
              <a:rPr lang="en-US" sz="6000" dirty="0" smtClean="0"/>
              <a:t>Reading</a:t>
            </a:r>
            <a:endParaRPr lang="en-US" sz="6000" dirty="0"/>
          </a:p>
        </p:txBody>
      </p:sp>
      <p:pic>
        <p:nvPicPr>
          <p:cNvPr id="3" name="Picture 2"/>
          <p:cNvPicPr>
            <a:picLocks noChangeAspect="1"/>
          </p:cNvPicPr>
          <p:nvPr/>
        </p:nvPicPr>
        <p:blipFill>
          <a:blip r:embed="rId3"/>
          <a:stretch>
            <a:fillRect/>
          </a:stretch>
        </p:blipFill>
        <p:spPr>
          <a:xfrm>
            <a:off x="3818952" y="2121665"/>
            <a:ext cx="4038600" cy="3709175"/>
          </a:xfrm>
          <a:prstGeom prst="rect">
            <a:avLst/>
          </a:prstGeom>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954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smtClean="0"/>
              <a:t>What Have You Tried?</a:t>
            </a:r>
            <a:endParaRPr lang="en-CA" dirty="0"/>
          </a:p>
        </p:txBody>
      </p:sp>
      <p:sp>
        <p:nvSpPr>
          <p:cNvPr id="2" name="TextBox 1"/>
          <p:cNvSpPr txBox="1"/>
          <p:nvPr/>
        </p:nvSpPr>
        <p:spPr>
          <a:xfrm>
            <a:off x="914400" y="2362200"/>
            <a:ext cx="7315200" cy="1600438"/>
          </a:xfrm>
          <a:prstGeom prst="rect">
            <a:avLst/>
          </a:prstGeom>
          <a:noFill/>
        </p:spPr>
        <p:txBody>
          <a:bodyPr wrap="square" rtlCol="0">
            <a:spAutoFit/>
          </a:bodyPr>
          <a:lstStyle/>
          <a:p>
            <a:pPr algn="ctr"/>
            <a:r>
              <a:rPr lang="en-US" sz="4000" dirty="0" smtClean="0"/>
              <a:t>Share a specific strategy you have used.</a:t>
            </a:r>
            <a:endParaRPr lang="en-US" dirty="0" smtClean="0">
              <a:solidFill>
                <a:srgbClr val="72922E"/>
              </a:solidFill>
            </a:endParaRPr>
          </a:p>
          <a:p>
            <a:endParaRPr lang="en-US" dirty="0">
              <a:solidFill>
                <a:srgbClr val="72922E"/>
              </a:solidFill>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018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381000"/>
            <a:ext cx="7635240" cy="914400"/>
          </a:xfrm>
        </p:spPr>
        <p:txBody>
          <a:bodyPr/>
          <a:lstStyle/>
          <a:p>
            <a:r>
              <a:rPr lang="en-CA" dirty="0" smtClean="0"/>
              <a:t>Something New</a:t>
            </a:r>
            <a:endParaRPr lang="en-CA" dirty="0"/>
          </a:p>
        </p:txBody>
      </p:sp>
      <p:sp>
        <p:nvSpPr>
          <p:cNvPr id="2" name="TextBox 1"/>
          <p:cNvSpPr txBox="1"/>
          <p:nvPr/>
        </p:nvSpPr>
        <p:spPr>
          <a:xfrm>
            <a:off x="914400" y="2362200"/>
            <a:ext cx="7315200" cy="2585323"/>
          </a:xfrm>
          <a:prstGeom prst="rect">
            <a:avLst/>
          </a:prstGeom>
          <a:noFill/>
        </p:spPr>
        <p:txBody>
          <a:bodyPr wrap="square" rtlCol="0">
            <a:spAutoFit/>
          </a:bodyPr>
          <a:lstStyle/>
          <a:p>
            <a:pPr marL="685800" indent="-685800">
              <a:buFont typeface="Arial" panose="020B0604020202020204" pitchFamily="34" charset="0"/>
              <a:buChar char="•"/>
            </a:pPr>
            <a:r>
              <a:rPr lang="en-US" sz="4800" dirty="0" smtClean="0"/>
              <a:t>Catch the </a:t>
            </a:r>
            <a:r>
              <a:rPr lang="en-US" sz="4800" i="1" dirty="0" smtClean="0"/>
              <a:t>Beat</a:t>
            </a:r>
          </a:p>
          <a:p>
            <a:pPr marL="685800" indent="-685800">
              <a:buFont typeface="Arial" panose="020B0604020202020204" pitchFamily="34" charset="0"/>
              <a:buChar char="•"/>
            </a:pPr>
            <a:endParaRPr lang="en-US" sz="4800" i="1" dirty="0" smtClean="0"/>
          </a:p>
          <a:p>
            <a:pPr marL="685800" indent="-685800">
              <a:buFont typeface="Arial" panose="020B0604020202020204" pitchFamily="34" charset="0"/>
              <a:buChar char="•"/>
            </a:pPr>
            <a:r>
              <a:rPr lang="en-US" sz="4800" dirty="0" smtClean="0"/>
              <a:t>A </a:t>
            </a:r>
            <a:r>
              <a:rPr lang="en-US" sz="4800" i="1" dirty="0" smtClean="0"/>
              <a:t>Discovery</a:t>
            </a:r>
            <a:r>
              <a:rPr lang="en-US" sz="4800" dirty="0" smtClean="0"/>
              <a:t> Story</a:t>
            </a:r>
            <a:endParaRPr lang="en-US" dirty="0" smtClean="0"/>
          </a:p>
          <a:p>
            <a:endParaRPr lang="en-US" dirty="0">
              <a:solidFill>
                <a:srgbClr val="72922E"/>
              </a:solidFill>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57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304800"/>
            <a:ext cx="7635240" cy="914400"/>
          </a:xfrm>
        </p:spPr>
        <p:txBody>
          <a:bodyPr/>
          <a:lstStyle/>
          <a:p>
            <a:r>
              <a:rPr lang="en-CA" dirty="0" smtClean="0"/>
              <a:t>What’s Important?</a:t>
            </a:r>
            <a:endParaRPr lang="en-CA" dirty="0"/>
          </a:p>
        </p:txBody>
      </p:sp>
      <p:sp>
        <p:nvSpPr>
          <p:cNvPr id="2" name="TextBox 1"/>
          <p:cNvSpPr txBox="1"/>
          <p:nvPr/>
        </p:nvSpPr>
        <p:spPr>
          <a:xfrm>
            <a:off x="914400" y="2057400"/>
            <a:ext cx="7315200" cy="2492990"/>
          </a:xfrm>
          <a:prstGeom prst="rect">
            <a:avLst/>
          </a:prstGeom>
          <a:noFill/>
        </p:spPr>
        <p:txBody>
          <a:bodyPr wrap="square" rtlCol="0">
            <a:spAutoFit/>
          </a:bodyPr>
          <a:lstStyle/>
          <a:p>
            <a:pPr algn="ctr"/>
            <a:r>
              <a:rPr lang="en-US" sz="4000" dirty="0" smtClean="0"/>
              <a:t>What are the essential understandings that </a:t>
            </a:r>
            <a:r>
              <a:rPr lang="en-US" sz="4000" dirty="0"/>
              <a:t>n</a:t>
            </a:r>
            <a:r>
              <a:rPr lang="en-US" sz="4000" dirty="0" smtClean="0"/>
              <a:t>eed to be shared with your school team?</a:t>
            </a:r>
          </a:p>
          <a:p>
            <a:endParaRPr lang="en-US" dirty="0" smtClean="0">
              <a:solidFill>
                <a:srgbClr val="72922E"/>
              </a:solidFill>
            </a:endParaRPr>
          </a:p>
          <a:p>
            <a:endParaRPr lang="en-US" dirty="0">
              <a:solidFill>
                <a:srgbClr val="72922E"/>
              </a:solidFill>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634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658389"/>
            <a:ext cx="5112568" cy="461665"/>
          </a:xfrm>
          <a:prstGeom prst="rect">
            <a:avLst/>
          </a:prstGeom>
        </p:spPr>
        <p:txBody>
          <a:bodyPr wrap="square">
            <a:spAutoFit/>
          </a:bodyPr>
          <a:lstStyle/>
          <a:p>
            <a:pPr algn="ctr"/>
            <a:r>
              <a:rPr lang="en-US" sz="2400" dirty="0" smtClean="0">
                <a:latin typeface="Century Gothic"/>
                <a:cs typeface="Century Gothic"/>
                <a:hlinkClick r:id="rId3"/>
              </a:rPr>
              <a:t>http</a:t>
            </a:r>
            <a:r>
              <a:rPr lang="en-US" sz="2400" dirty="0">
                <a:latin typeface="Century Gothic"/>
                <a:cs typeface="Century Gothic"/>
                <a:hlinkClick r:id="rId3"/>
              </a:rPr>
              <a:t>://cr4yr.ca</a:t>
            </a:r>
            <a:r>
              <a:rPr lang="en-US" sz="2400" dirty="0" smtClean="0">
                <a:latin typeface="Century Gothic"/>
                <a:cs typeface="Century Gothic"/>
                <a:hlinkClick r:id="rId3"/>
              </a:rPr>
              <a:t>/</a:t>
            </a:r>
            <a:endParaRPr lang="en-US" sz="2400" dirty="0">
              <a:latin typeface="Century Gothic"/>
              <a:cs typeface="Century Gothic"/>
            </a:endParaRPr>
          </a:p>
        </p:txBody>
      </p:sp>
      <p:sp>
        <p:nvSpPr>
          <p:cNvPr id="6" name="Rectangle 5"/>
          <p:cNvSpPr/>
          <p:nvPr/>
        </p:nvSpPr>
        <p:spPr>
          <a:xfrm>
            <a:off x="539552" y="5495721"/>
            <a:ext cx="4815130" cy="461665"/>
          </a:xfrm>
          <a:prstGeom prst="rect">
            <a:avLst/>
          </a:prstGeom>
        </p:spPr>
        <p:txBody>
          <a:bodyPr wrap="square">
            <a:spAutoFit/>
          </a:bodyPr>
          <a:lstStyle/>
          <a:p>
            <a:pPr algn="ctr"/>
            <a:r>
              <a:rPr lang="en-US" sz="2400" dirty="0">
                <a:latin typeface="Century Gothic"/>
                <a:cs typeface="Century Gothic"/>
                <a:hlinkClick r:id="rId4"/>
              </a:rPr>
              <a:t>http://literacy44.ca</a:t>
            </a:r>
            <a:endParaRPr lang="en-US" sz="2400" dirty="0">
              <a:latin typeface="Century Gothic"/>
              <a:cs typeface="Century Gothic"/>
            </a:endParaRPr>
          </a:p>
        </p:txBody>
      </p:sp>
      <p:pic>
        <p:nvPicPr>
          <p:cNvPr id="7" name="Picture 6" descr="Screen Shot 2015-12-09 at 8.43.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939" y="4996451"/>
            <a:ext cx="3722870" cy="1460207"/>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171" y="2996952"/>
            <a:ext cx="2417042" cy="228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0141" y="332656"/>
            <a:ext cx="5472608" cy="769441"/>
          </a:xfrm>
          <a:prstGeom prst="rect">
            <a:avLst/>
          </a:prstGeom>
          <a:noFill/>
        </p:spPr>
        <p:txBody>
          <a:bodyPr wrap="square" rtlCol="0">
            <a:spAutoFit/>
          </a:bodyPr>
          <a:lstStyle/>
          <a:p>
            <a:r>
              <a:rPr lang="en-US" altLang="en-US" sz="4400" dirty="0">
                <a:solidFill>
                  <a:schemeClr val="bg1"/>
                </a:solidFill>
                <a:latin typeface="+mj-lt"/>
                <a:cs typeface="Century Gothic"/>
              </a:rPr>
              <a:t>Literacy Resources</a:t>
            </a:r>
            <a:endParaRPr lang="en-CA" sz="4400" dirty="0">
              <a:solidFill>
                <a:schemeClr val="bg1"/>
              </a:solidFill>
              <a:latin typeface="+mj-lt"/>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1534114"/>
            <a:ext cx="4786313"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331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7635240" cy="914400"/>
          </a:xfrm>
        </p:spPr>
        <p:txBody>
          <a:bodyPr>
            <a:noAutofit/>
          </a:bodyPr>
          <a:lstStyle/>
          <a:p>
            <a:r>
              <a:rPr lang="en-CA" sz="4000" dirty="0" smtClean="0"/>
              <a:t>Putting The Pieces Together</a:t>
            </a:r>
            <a:endParaRPr lang="en-CA" sz="4000" dirty="0"/>
          </a:p>
        </p:txBody>
      </p:sp>
      <p:sp>
        <p:nvSpPr>
          <p:cNvPr id="5" name="Content Placeholder 4"/>
          <p:cNvSpPr>
            <a:spLocks noGrp="1"/>
          </p:cNvSpPr>
          <p:nvPr>
            <p:ph idx="1"/>
          </p:nvPr>
        </p:nvSpPr>
        <p:spPr>
          <a:xfrm>
            <a:off x="255348" y="1772816"/>
            <a:ext cx="8491432" cy="4343400"/>
          </a:xfrm>
        </p:spPr>
        <p:txBody>
          <a:bodyPr/>
          <a:lstStyle/>
          <a:p>
            <a:pPr marL="0" lvl="0" indent="0" algn="ctr">
              <a:spcBef>
                <a:spcPts val="0"/>
              </a:spcBef>
              <a:buNone/>
              <a:defRPr/>
            </a:pPr>
            <a:r>
              <a:rPr lang="en-CA" dirty="0"/>
              <a:t>Jigsaw Part 2  = School  groups </a:t>
            </a:r>
          </a:p>
        </p:txBody>
      </p:sp>
      <p:pic>
        <p:nvPicPr>
          <p:cNvPr id="2" name="Picture 1" descr="csql_image_puzzle_pieces_full_colour.jpg"/>
          <p:cNvPicPr>
            <a:picLocks noChangeAspect="1"/>
          </p:cNvPicPr>
          <p:nvPr/>
        </p:nvPicPr>
        <p:blipFill>
          <a:blip r:embed="rId3"/>
          <a:stretch>
            <a:fillRect/>
          </a:stretch>
        </p:blipFill>
        <p:spPr>
          <a:xfrm>
            <a:off x="499517" y="2780928"/>
            <a:ext cx="8210550" cy="2865741"/>
          </a:xfrm>
          <a:prstGeom prst="rect">
            <a:avLst/>
          </a:prstGeom>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126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smtClean="0"/>
              <a:t>Learning Targets</a:t>
            </a:r>
            <a:endParaRPr lang="en-CA" dirty="0"/>
          </a:p>
        </p:txBody>
      </p:sp>
      <p:sp>
        <p:nvSpPr>
          <p:cNvPr id="6" name="Content Placeholder 5"/>
          <p:cNvSpPr>
            <a:spLocks noGrp="1"/>
          </p:cNvSpPr>
          <p:nvPr>
            <p:ph idx="1"/>
          </p:nvPr>
        </p:nvSpPr>
        <p:spPr>
          <a:xfrm>
            <a:off x="609600" y="2057400"/>
            <a:ext cx="8001000" cy="3581402"/>
          </a:xfrm>
        </p:spPr>
        <p:txBody>
          <a:bodyPr>
            <a:noAutofit/>
          </a:bodyPr>
          <a:lstStyle/>
          <a:p>
            <a:pPr>
              <a:spcAft>
                <a:spcPts val="1200"/>
              </a:spcAft>
            </a:pPr>
            <a:r>
              <a:rPr lang="en-CA" sz="2800" dirty="0" smtClean="0"/>
              <a:t>To understand what </a:t>
            </a:r>
            <a:r>
              <a:rPr lang="en-CA" sz="2800" i="1"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fluency</a:t>
            </a:r>
            <a:r>
              <a:rPr lang="en-CA" sz="2800" b="1" i="1" dirty="0" smtClean="0">
                <a:solidFill>
                  <a:schemeClr val="accent4"/>
                </a:solidFill>
              </a:rPr>
              <a:t> </a:t>
            </a:r>
            <a:r>
              <a:rPr lang="en-CA" sz="2800" dirty="0" smtClean="0"/>
              <a:t>is in an elementary classroom</a:t>
            </a:r>
            <a:endParaRPr lang="en-CA" sz="2800" i="1" dirty="0" smtClean="0"/>
          </a:p>
          <a:p>
            <a:pPr>
              <a:spcAft>
                <a:spcPts val="1200"/>
              </a:spcAft>
            </a:pPr>
            <a:r>
              <a:rPr lang="en-CA" sz="2800" dirty="0" smtClean="0"/>
              <a:t>To know specific strategies to </a:t>
            </a:r>
            <a:r>
              <a:rPr lang="en-CA" sz="2800" i="1"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explicitly teach</a:t>
            </a:r>
            <a:r>
              <a:rPr lang="en-CA" sz="2800" dirty="0" smtClean="0"/>
              <a:t>, model and promote fluency with your students</a:t>
            </a:r>
          </a:p>
          <a:p>
            <a:pPr>
              <a:spcAft>
                <a:spcPts val="1200"/>
              </a:spcAft>
            </a:pPr>
            <a:r>
              <a:rPr lang="en-CA" sz="2800" dirty="0" smtClean="0"/>
              <a:t>To predict </a:t>
            </a:r>
            <a:r>
              <a:rPr lang="en-CA" sz="2800" i="1"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obstacles</a:t>
            </a:r>
            <a:r>
              <a:rPr lang="en-CA" sz="2800" dirty="0" smtClean="0">
                <a:solidFill>
                  <a:schemeClr val="accent4"/>
                </a:solidFill>
              </a:rPr>
              <a:t> </a:t>
            </a:r>
            <a:r>
              <a:rPr lang="en-CA" sz="2800" dirty="0" smtClean="0"/>
              <a:t>and problem solve solutions at your school site</a:t>
            </a:r>
            <a:endParaRPr lang="en-CA" sz="2800"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877272"/>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547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400" dirty="0" smtClean="0"/>
              <a:t>Agenda </a:t>
            </a:r>
            <a:endParaRPr lang="en-CA" sz="4400" dirty="0"/>
          </a:p>
        </p:txBody>
      </p:sp>
      <p:sp>
        <p:nvSpPr>
          <p:cNvPr id="5" name="Content Placeholder 4"/>
          <p:cNvSpPr>
            <a:spLocks noGrp="1"/>
          </p:cNvSpPr>
          <p:nvPr>
            <p:ph idx="1"/>
          </p:nvPr>
        </p:nvSpPr>
        <p:spPr>
          <a:xfrm>
            <a:off x="179512" y="1484784"/>
            <a:ext cx="8640960" cy="5184576"/>
          </a:xfrm>
        </p:spPr>
        <p:txBody>
          <a:bodyPr>
            <a:normAutofit/>
          </a:bodyPr>
          <a:lstStyle/>
          <a:p>
            <a:pPr marL="0" indent="0">
              <a:buNone/>
            </a:pPr>
            <a:endParaRPr lang="en-CA" sz="3200" dirty="0" smtClean="0"/>
          </a:p>
          <a:p>
            <a:pPr marL="0" indent="0">
              <a:buNone/>
            </a:pPr>
            <a:endParaRPr lang="en-CA" sz="3200" dirty="0" smtClean="0"/>
          </a:p>
          <a:p>
            <a:endParaRPr lang="en-CA" dirty="0"/>
          </a:p>
        </p:txBody>
      </p:sp>
      <p:graphicFrame>
        <p:nvGraphicFramePr>
          <p:cNvPr id="2" name="Table 1"/>
          <p:cNvGraphicFramePr>
            <a:graphicFrameLocks noGrp="1"/>
          </p:cNvGraphicFramePr>
          <p:nvPr>
            <p:extLst>
              <p:ext uri="{D42A27DB-BD31-4B8C-83A1-F6EECF244321}">
                <p14:modId xmlns:p14="http://schemas.microsoft.com/office/powerpoint/2010/main" val="376111547"/>
              </p:ext>
            </p:extLst>
          </p:nvPr>
        </p:nvGraphicFramePr>
        <p:xfrm>
          <a:off x="1475656" y="2492896"/>
          <a:ext cx="6301740" cy="3180080"/>
        </p:xfrm>
        <a:graphic>
          <a:graphicData uri="http://schemas.openxmlformats.org/drawingml/2006/table">
            <a:tbl>
              <a:tblPr firstRow="1" bandRow="1">
                <a:tableStyleId>{5940675A-B579-460E-94D1-54222C63F5DA}</a:tableStyleId>
              </a:tblPr>
              <a:tblGrid>
                <a:gridCol w="4300280"/>
                <a:gridCol w="2001460"/>
              </a:tblGrid>
              <a:tr h="370840">
                <a:tc>
                  <a:txBody>
                    <a:bodyPr/>
                    <a:lstStyle/>
                    <a:p>
                      <a:pPr marL="22860" marR="0">
                        <a:spcBef>
                          <a:spcPts val="0"/>
                        </a:spcBef>
                        <a:spcAft>
                          <a:spcPts val="0"/>
                        </a:spcAft>
                      </a:pPr>
                      <a:r>
                        <a:rPr lang="en-CA" sz="1600" dirty="0" smtClean="0">
                          <a:effectLst/>
                          <a:latin typeface="+mn-lt"/>
                        </a:rPr>
                        <a:t>Coffee Break </a:t>
                      </a:r>
                      <a:endParaRPr lang="en-CA" sz="1600" dirty="0">
                        <a:effectLst/>
                        <a:latin typeface="+mn-lt"/>
                        <a:ea typeface="Calibri"/>
                        <a:cs typeface="Times New Roman"/>
                      </a:endParaRPr>
                    </a:p>
                  </a:txBody>
                  <a:tcPr marL="68580" marR="68580" marT="0" marB="0" anchor="ctr"/>
                </a:tc>
                <a:tc>
                  <a:txBody>
                    <a:bodyPr/>
                    <a:lstStyle/>
                    <a:p>
                      <a:pPr marL="0" marR="0">
                        <a:spcBef>
                          <a:spcPts val="0"/>
                        </a:spcBef>
                        <a:spcAft>
                          <a:spcPts val="0"/>
                        </a:spcAft>
                      </a:pPr>
                      <a:r>
                        <a:rPr lang="en-CA" sz="1600" dirty="0" err="1">
                          <a:effectLst/>
                          <a:latin typeface="+mn-lt"/>
                        </a:rPr>
                        <a:t>Skyview</a:t>
                      </a:r>
                      <a:r>
                        <a:rPr lang="en-CA" sz="1600" dirty="0">
                          <a:effectLst/>
                          <a:latin typeface="+mn-lt"/>
                        </a:rPr>
                        <a:t> </a:t>
                      </a:r>
                      <a:endParaRPr lang="en-CA" sz="1600" dirty="0">
                        <a:effectLst/>
                        <a:latin typeface="+mn-lt"/>
                        <a:ea typeface="Calibri"/>
                        <a:cs typeface="Times New Roman"/>
                      </a:endParaRPr>
                    </a:p>
                  </a:txBody>
                  <a:tcPr marL="68580" marR="68580" marT="0" marB="0" anchor="ctr"/>
                </a:tc>
              </a:tr>
              <a:tr h="370840">
                <a:tc>
                  <a:txBody>
                    <a:bodyPr/>
                    <a:lstStyle/>
                    <a:p>
                      <a:pPr marL="22860" marR="0">
                        <a:spcBef>
                          <a:spcPts val="0"/>
                        </a:spcBef>
                        <a:spcAft>
                          <a:spcPts val="0"/>
                        </a:spcAft>
                      </a:pPr>
                      <a:r>
                        <a:rPr lang="en-CA" sz="1600" dirty="0">
                          <a:effectLst/>
                          <a:latin typeface="+mn-lt"/>
                        </a:rPr>
                        <a:t>Puzzle Jigsaw </a:t>
                      </a:r>
                      <a:endParaRPr lang="en-CA" sz="1600" dirty="0" smtClean="0">
                        <a:effectLst/>
                        <a:latin typeface="+mn-lt"/>
                      </a:endParaRPr>
                    </a:p>
                    <a:p>
                      <a:pPr marL="22860" marR="0">
                        <a:spcBef>
                          <a:spcPts val="0"/>
                        </a:spcBef>
                        <a:spcAft>
                          <a:spcPts val="0"/>
                        </a:spcAft>
                      </a:pPr>
                      <a:r>
                        <a:rPr lang="en-CA" sz="1600" dirty="0" smtClean="0">
                          <a:effectLst/>
                          <a:latin typeface="+mn-lt"/>
                        </a:rPr>
                        <a:t>Experts share</a:t>
                      </a:r>
                    </a:p>
                    <a:p>
                      <a:pPr marL="22860" marR="0">
                        <a:spcBef>
                          <a:spcPts val="0"/>
                        </a:spcBef>
                        <a:spcAft>
                          <a:spcPts val="0"/>
                        </a:spcAft>
                      </a:pPr>
                      <a:r>
                        <a:rPr lang="en-CA" sz="1600" dirty="0" smtClean="0">
                          <a:effectLst/>
                          <a:latin typeface="+mn-lt"/>
                          <a:ea typeface="Calibri"/>
                          <a:cs typeface="Times New Roman"/>
                        </a:rPr>
                        <a:t>3,2,1 sheet </a:t>
                      </a:r>
                    </a:p>
                  </a:txBody>
                  <a:tcPr marL="68580" marR="68580" marT="0" marB="0"/>
                </a:tc>
                <a:tc>
                  <a:txBody>
                    <a:bodyPr/>
                    <a:lstStyle/>
                    <a:p>
                      <a:pPr marL="0" marR="0">
                        <a:spcBef>
                          <a:spcPts val="0"/>
                        </a:spcBef>
                        <a:spcAft>
                          <a:spcPts val="0"/>
                        </a:spcAft>
                      </a:pPr>
                      <a:r>
                        <a:rPr lang="en-CA" sz="1600">
                          <a:effectLst/>
                          <a:latin typeface="+mn-lt"/>
                        </a:rPr>
                        <a:t>Mountainview</a:t>
                      </a:r>
                      <a:endParaRPr lang="en-CA" sz="1600">
                        <a:effectLst/>
                        <a:latin typeface="+mn-lt"/>
                        <a:ea typeface="Calibri"/>
                        <a:cs typeface="Times New Roman"/>
                      </a:endParaRPr>
                    </a:p>
                  </a:txBody>
                  <a:tcPr marL="68580" marR="68580" marT="0" marB="0"/>
                </a:tc>
              </a:tr>
              <a:tr h="370840">
                <a:tc>
                  <a:txBody>
                    <a:bodyPr/>
                    <a:lstStyle/>
                    <a:p>
                      <a:pPr marL="0" marR="0">
                        <a:spcBef>
                          <a:spcPts val="0"/>
                        </a:spcBef>
                        <a:spcAft>
                          <a:spcPts val="0"/>
                        </a:spcAft>
                        <a:tabLst>
                          <a:tab pos="1739900" algn="l"/>
                        </a:tabLst>
                      </a:pPr>
                      <a:r>
                        <a:rPr lang="en-CA" sz="1600" dirty="0">
                          <a:effectLst/>
                          <a:latin typeface="+mn-lt"/>
                        </a:rPr>
                        <a:t>School Team session</a:t>
                      </a:r>
                    </a:p>
                    <a:p>
                      <a:pPr marL="285750" marR="0" indent="-285750">
                        <a:spcBef>
                          <a:spcPts val="0"/>
                        </a:spcBef>
                        <a:spcAft>
                          <a:spcPts val="0"/>
                        </a:spcAft>
                        <a:buFont typeface="Wingdings" panose="05000000000000000000" pitchFamily="2" charset="2"/>
                        <a:buChar char="q"/>
                        <a:tabLst>
                          <a:tab pos="1739900" algn="l"/>
                        </a:tabLst>
                      </a:pPr>
                      <a:r>
                        <a:rPr lang="en-CA" sz="1600" dirty="0">
                          <a:effectLst/>
                          <a:latin typeface="+mn-lt"/>
                        </a:rPr>
                        <a:t>Develop plan to take back to  </a:t>
                      </a:r>
                      <a:r>
                        <a:rPr lang="en-CA" sz="1600" dirty="0" smtClean="0">
                          <a:effectLst/>
                          <a:latin typeface="+mn-lt"/>
                        </a:rPr>
                        <a:t>school</a:t>
                      </a:r>
                    </a:p>
                    <a:p>
                      <a:pPr marL="285750" marR="0" indent="-285750">
                        <a:spcBef>
                          <a:spcPts val="0"/>
                        </a:spcBef>
                        <a:spcAft>
                          <a:spcPts val="0"/>
                        </a:spcAft>
                        <a:buFont typeface="Wingdings" panose="05000000000000000000" pitchFamily="2" charset="2"/>
                        <a:buChar char="q"/>
                        <a:tabLst>
                          <a:tab pos="1739900" algn="l"/>
                        </a:tabLst>
                      </a:pPr>
                      <a:r>
                        <a:rPr lang="en-CA" sz="1600" baseline="0" dirty="0" smtClean="0">
                          <a:effectLst/>
                          <a:latin typeface="+mn-lt"/>
                        </a:rPr>
                        <a:t>H</a:t>
                      </a:r>
                      <a:r>
                        <a:rPr lang="en-CA" sz="1600" baseline="0" smtClean="0">
                          <a:effectLst/>
                          <a:latin typeface="+mn-lt"/>
                        </a:rPr>
                        <a:t>ow </a:t>
                      </a:r>
                      <a:r>
                        <a:rPr lang="en-CA" sz="1600" baseline="0" dirty="0" smtClean="0">
                          <a:effectLst/>
                          <a:latin typeface="+mn-lt"/>
                        </a:rPr>
                        <a:t>is your team going to  present this information to your school</a:t>
                      </a:r>
                    </a:p>
                    <a:p>
                      <a:pPr marL="285750" marR="0" indent="-285750">
                        <a:spcBef>
                          <a:spcPts val="0"/>
                        </a:spcBef>
                        <a:spcAft>
                          <a:spcPts val="0"/>
                        </a:spcAft>
                        <a:buFont typeface="Wingdings" panose="05000000000000000000" pitchFamily="2" charset="2"/>
                        <a:buChar char="q"/>
                        <a:tabLst>
                          <a:tab pos="1739900" algn="l"/>
                        </a:tabLst>
                      </a:pPr>
                      <a:r>
                        <a:rPr lang="en-CA" sz="1600" dirty="0" smtClean="0">
                          <a:effectLst/>
                          <a:latin typeface="+mn-lt"/>
                        </a:rPr>
                        <a:t>What are your school’s needs?   </a:t>
                      </a:r>
                    </a:p>
                    <a:p>
                      <a:pPr marL="285750" marR="0" indent="-285750">
                        <a:spcBef>
                          <a:spcPts val="0"/>
                        </a:spcBef>
                        <a:spcAft>
                          <a:spcPts val="0"/>
                        </a:spcAft>
                        <a:buFont typeface="Wingdings" panose="05000000000000000000" pitchFamily="2" charset="2"/>
                        <a:buChar char="q"/>
                        <a:tabLst>
                          <a:tab pos="1739900" algn="l"/>
                        </a:tabLst>
                      </a:pPr>
                      <a:r>
                        <a:rPr lang="en-CA" sz="1600" dirty="0" smtClean="0">
                          <a:effectLst/>
                          <a:latin typeface="+mn-lt"/>
                        </a:rPr>
                        <a:t>How will you move your</a:t>
                      </a:r>
                      <a:r>
                        <a:rPr lang="en-CA" sz="1600" baseline="0" dirty="0" smtClean="0">
                          <a:effectLst/>
                          <a:latin typeface="+mn-lt"/>
                        </a:rPr>
                        <a:t> </a:t>
                      </a:r>
                      <a:r>
                        <a:rPr lang="en-CA" sz="1600" dirty="0" smtClean="0">
                          <a:effectLst/>
                          <a:latin typeface="+mn-lt"/>
                        </a:rPr>
                        <a:t> school forward</a:t>
                      </a:r>
                      <a:r>
                        <a:rPr lang="en-CA" sz="1600" baseline="0" dirty="0" smtClean="0">
                          <a:effectLst/>
                          <a:latin typeface="+mn-lt"/>
                        </a:rPr>
                        <a:t> with the  literacy agenda?</a:t>
                      </a:r>
                    </a:p>
                  </a:txBody>
                  <a:tcPr marL="68580" marR="68580" marT="0" marB="0"/>
                </a:tc>
                <a:tc>
                  <a:txBody>
                    <a:bodyPr/>
                    <a:lstStyle/>
                    <a:p>
                      <a:pPr marL="0" marR="0">
                        <a:spcBef>
                          <a:spcPts val="0"/>
                        </a:spcBef>
                        <a:spcAft>
                          <a:spcPts val="0"/>
                        </a:spcAft>
                      </a:pPr>
                      <a:r>
                        <a:rPr lang="en-CA" sz="1600" dirty="0" err="1">
                          <a:effectLst/>
                          <a:latin typeface="+mn-lt"/>
                        </a:rPr>
                        <a:t>Mountainview</a:t>
                      </a:r>
                      <a:endParaRPr lang="en-CA" sz="1600" dirty="0">
                        <a:effectLst/>
                        <a:latin typeface="+mn-lt"/>
                        <a:ea typeface="Calibri"/>
                        <a:cs typeface="Times New Roman"/>
                      </a:endParaRPr>
                    </a:p>
                  </a:txBody>
                  <a:tcPr marL="68580" marR="68580" marT="0" marB="0"/>
                </a:tc>
              </a:tr>
              <a:tr h="370840">
                <a:tc>
                  <a:txBody>
                    <a:bodyPr/>
                    <a:lstStyle/>
                    <a:p>
                      <a:pPr marL="22860" marR="0">
                        <a:spcBef>
                          <a:spcPts val="0"/>
                        </a:spcBef>
                        <a:spcAft>
                          <a:spcPts val="0"/>
                        </a:spcAft>
                      </a:pPr>
                      <a:r>
                        <a:rPr lang="en-CA" sz="1600" dirty="0" smtClean="0">
                          <a:effectLst/>
                          <a:latin typeface="+mn-lt"/>
                          <a:ea typeface="Calibri"/>
                          <a:cs typeface="Times New Roman"/>
                        </a:rPr>
                        <a:t>Lunch </a:t>
                      </a:r>
                      <a:endParaRPr lang="en-CA" sz="1600" dirty="0">
                        <a:effectLst/>
                        <a:latin typeface="+mn-lt"/>
                        <a:ea typeface="Calibri"/>
                        <a:cs typeface="Times New Roman"/>
                      </a:endParaRPr>
                    </a:p>
                  </a:txBody>
                  <a:tcPr marL="68580" marR="68580" marT="0" marB="0" anchor="ctr"/>
                </a:tc>
                <a:tc>
                  <a:txBody>
                    <a:bodyPr/>
                    <a:lstStyle/>
                    <a:p>
                      <a:pPr marL="0" marR="0">
                        <a:spcBef>
                          <a:spcPts val="0"/>
                        </a:spcBef>
                        <a:spcAft>
                          <a:spcPts val="0"/>
                        </a:spcAft>
                      </a:pPr>
                      <a:endParaRPr lang="en-CA" sz="1600" dirty="0">
                        <a:effectLst/>
                        <a:latin typeface="+mn-lt"/>
                        <a:ea typeface="Calibri"/>
                        <a:cs typeface="Times New Roman"/>
                      </a:endParaRPr>
                    </a:p>
                  </a:txBody>
                  <a:tcPr marL="68580" marR="68580" marT="0" marB="0" anchor="ctr"/>
                </a:tc>
              </a:tr>
            </a:tbl>
          </a:graphicData>
        </a:graphic>
      </p:graphicFrame>
      <p:sp>
        <p:nvSpPr>
          <p:cNvPr id="3" name="Rectangle 3"/>
          <p:cNvSpPr>
            <a:spLocks noChangeArrowheads="1"/>
          </p:cNvSpPr>
          <p:nvPr/>
        </p:nvSpPr>
        <p:spPr bwMode="auto">
          <a:xfrm>
            <a:off x="539551" y="1772816"/>
            <a:ext cx="29819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739900" algn="l"/>
              </a:tabLst>
              <a:defRPr>
                <a:solidFill>
                  <a:schemeClr val="tx1"/>
                </a:solidFill>
                <a:latin typeface="Arial" pitchFamily="34" charset="0"/>
                <a:cs typeface="Arial" pitchFamily="34" charset="0"/>
              </a:defRPr>
            </a:lvl1pPr>
            <a:lvl2pPr fontAlgn="base">
              <a:spcBef>
                <a:spcPct val="0"/>
              </a:spcBef>
              <a:spcAft>
                <a:spcPct val="0"/>
              </a:spcAft>
              <a:tabLst>
                <a:tab pos="1739900" algn="l"/>
              </a:tabLst>
              <a:defRPr>
                <a:solidFill>
                  <a:schemeClr val="tx1"/>
                </a:solidFill>
                <a:latin typeface="Arial" pitchFamily="34" charset="0"/>
                <a:cs typeface="Arial" pitchFamily="34" charset="0"/>
              </a:defRPr>
            </a:lvl2pPr>
            <a:lvl3pPr fontAlgn="base">
              <a:spcBef>
                <a:spcPct val="0"/>
              </a:spcBef>
              <a:spcAft>
                <a:spcPct val="0"/>
              </a:spcAft>
              <a:tabLst>
                <a:tab pos="1739900" algn="l"/>
              </a:tabLst>
              <a:defRPr>
                <a:solidFill>
                  <a:schemeClr val="tx1"/>
                </a:solidFill>
                <a:latin typeface="Arial" pitchFamily="34" charset="0"/>
                <a:cs typeface="Arial" pitchFamily="34" charset="0"/>
              </a:defRPr>
            </a:lvl3pPr>
            <a:lvl4pPr fontAlgn="base">
              <a:spcBef>
                <a:spcPct val="0"/>
              </a:spcBef>
              <a:spcAft>
                <a:spcPct val="0"/>
              </a:spcAft>
              <a:tabLst>
                <a:tab pos="1739900" algn="l"/>
              </a:tabLst>
              <a:defRPr>
                <a:solidFill>
                  <a:schemeClr val="tx1"/>
                </a:solidFill>
                <a:latin typeface="Arial" pitchFamily="34" charset="0"/>
                <a:cs typeface="Arial" pitchFamily="34" charset="0"/>
              </a:defRPr>
            </a:lvl4pPr>
            <a:lvl5pPr fontAlgn="base">
              <a:spcBef>
                <a:spcPct val="0"/>
              </a:spcBef>
              <a:spcAft>
                <a:spcPct val="0"/>
              </a:spcAft>
              <a:tabLst>
                <a:tab pos="1739900" algn="l"/>
              </a:tabLst>
              <a:defRPr>
                <a:solidFill>
                  <a:schemeClr val="tx1"/>
                </a:solidFill>
                <a:latin typeface="Arial" pitchFamily="34" charset="0"/>
                <a:cs typeface="Arial" pitchFamily="34" charset="0"/>
              </a:defRPr>
            </a:lvl5pPr>
            <a:lvl6pPr fontAlgn="base">
              <a:spcBef>
                <a:spcPct val="0"/>
              </a:spcBef>
              <a:spcAft>
                <a:spcPct val="0"/>
              </a:spcAft>
              <a:tabLst>
                <a:tab pos="1739900" algn="l"/>
              </a:tabLst>
              <a:defRPr>
                <a:solidFill>
                  <a:schemeClr val="tx1"/>
                </a:solidFill>
                <a:latin typeface="Arial" pitchFamily="34" charset="0"/>
                <a:cs typeface="Arial" pitchFamily="34" charset="0"/>
              </a:defRPr>
            </a:lvl6pPr>
            <a:lvl7pPr fontAlgn="base">
              <a:spcBef>
                <a:spcPct val="0"/>
              </a:spcBef>
              <a:spcAft>
                <a:spcPct val="0"/>
              </a:spcAft>
              <a:tabLst>
                <a:tab pos="1739900" algn="l"/>
              </a:tabLst>
              <a:defRPr>
                <a:solidFill>
                  <a:schemeClr val="tx1"/>
                </a:solidFill>
                <a:latin typeface="Arial" pitchFamily="34" charset="0"/>
                <a:cs typeface="Arial" pitchFamily="34" charset="0"/>
              </a:defRPr>
            </a:lvl7pPr>
            <a:lvl8pPr fontAlgn="base">
              <a:spcBef>
                <a:spcPct val="0"/>
              </a:spcBef>
              <a:spcAft>
                <a:spcPct val="0"/>
              </a:spcAft>
              <a:tabLst>
                <a:tab pos="1739900" algn="l"/>
              </a:tabLst>
              <a:defRPr>
                <a:solidFill>
                  <a:schemeClr val="tx1"/>
                </a:solidFill>
                <a:latin typeface="Arial" pitchFamily="34" charset="0"/>
                <a:cs typeface="Arial" pitchFamily="34" charset="0"/>
              </a:defRPr>
            </a:lvl8pPr>
            <a:lvl9pPr fontAlgn="base">
              <a:spcBef>
                <a:spcPct val="0"/>
              </a:spcBef>
              <a:spcAft>
                <a:spcPct val="0"/>
              </a:spcAft>
              <a:tabLst>
                <a:tab pos="17399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739900" algn="l"/>
              </a:tabLst>
            </a:pPr>
            <a:r>
              <a:rPr kumimoji="0" lang="en-CA" altLang="en-US" sz="2800" b="1" i="0" u="none" strike="noStrike" cap="none" normalizeH="0" baseline="0" dirty="0" smtClean="0">
                <a:ln>
                  <a:noFill/>
                </a:ln>
                <a:solidFill>
                  <a:schemeClr val="tx1"/>
                </a:solidFill>
                <a:effectLst/>
                <a:latin typeface="+mn-lt"/>
                <a:ea typeface="Calibri" pitchFamily="34" charset="0"/>
                <a:cs typeface="Times New Roman" pitchFamily="18" charset="0"/>
              </a:rPr>
              <a:t>10:00am- 1:00pm </a:t>
            </a:r>
            <a:endParaRPr kumimoji="0" lang="en-CA" altLang="en-US" sz="2800" b="0" i="0" u="none" strike="noStrike" cap="none" normalizeH="0" baseline="0" dirty="0" smtClean="0">
              <a:ln>
                <a:noFill/>
              </a:ln>
              <a:solidFill>
                <a:schemeClr val="tx1"/>
              </a:solidFill>
              <a:effectLst/>
              <a:latin typeface="+mn-lt"/>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805264"/>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85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smtClean="0"/>
              <a:t>Big Ideas</a:t>
            </a:r>
            <a:endParaRPr lang="en-CA" dirty="0"/>
          </a:p>
        </p:txBody>
      </p:sp>
      <p:sp>
        <p:nvSpPr>
          <p:cNvPr id="4" name="TextBox 3"/>
          <p:cNvSpPr txBox="1"/>
          <p:nvPr/>
        </p:nvSpPr>
        <p:spPr>
          <a:xfrm>
            <a:off x="533400" y="1905000"/>
            <a:ext cx="8153400" cy="3831818"/>
          </a:xfrm>
          <a:prstGeom prst="rect">
            <a:avLst/>
          </a:prstGeom>
          <a:noFill/>
        </p:spPr>
        <p:txBody>
          <a:bodyPr wrap="square" rtlCol="0">
            <a:spAutoFit/>
          </a:bodyPr>
          <a:lstStyle/>
          <a:p>
            <a:pPr marL="285750" indent="-285750">
              <a:spcAft>
                <a:spcPts val="1800"/>
              </a:spcAft>
              <a:buClr>
                <a:schemeClr val="tx1"/>
              </a:buClr>
              <a:buFont typeface="Arial"/>
              <a:buChar char="•"/>
            </a:pPr>
            <a:r>
              <a:rPr lang="en-US"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Fluency</a:t>
            </a:r>
            <a:r>
              <a:rPr lang="en-US" sz="2800" dirty="0" smtClean="0"/>
              <a:t>:  When </a:t>
            </a:r>
            <a:r>
              <a:rPr lang="en-US" sz="2800" dirty="0"/>
              <a:t>fluent readers read silently, they recognize words automatically. They group words quickly to help them gain meaning from what they read</a:t>
            </a:r>
            <a:r>
              <a:rPr lang="en-US" sz="2800" dirty="0" smtClean="0"/>
              <a:t>.</a:t>
            </a:r>
          </a:p>
          <a:p>
            <a:pPr marL="285750" indent="-285750">
              <a:buClr>
                <a:schemeClr val="tx1"/>
              </a:buClr>
              <a:buFont typeface="Arial"/>
              <a:buChar char="•"/>
            </a:pPr>
            <a:r>
              <a:rPr lang="en-US"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Oral language</a:t>
            </a:r>
            <a:r>
              <a:rPr lang="en-US" sz="2800" b="1" dirty="0" smtClean="0"/>
              <a:t>:  </a:t>
            </a:r>
            <a:r>
              <a:rPr lang="en-US" sz="2800" dirty="0" smtClean="0"/>
              <a:t>Provides </a:t>
            </a:r>
            <a:r>
              <a:rPr lang="en-US" sz="2800" dirty="0"/>
              <a:t>the foundation for all literacy development. Talking about experiences and ideas builds the concepts used later in reading, writing, and numeracy</a:t>
            </a:r>
            <a:r>
              <a:rPr lang="en-US" sz="3200" dirty="0">
                <a:solidFill>
                  <a:srgbClr val="72922E"/>
                </a:solidFill>
              </a:rPr>
              <a:t>.</a:t>
            </a: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877272"/>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2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smtClean="0"/>
              <a:t>Fluency Discussion</a:t>
            </a:r>
            <a:endParaRPr lang="en-CA" dirty="0"/>
          </a:p>
        </p:txBody>
      </p:sp>
      <p:sp>
        <p:nvSpPr>
          <p:cNvPr id="6" name="Content Placeholder 5"/>
          <p:cNvSpPr>
            <a:spLocks noGrp="1"/>
          </p:cNvSpPr>
          <p:nvPr>
            <p:ph idx="1"/>
          </p:nvPr>
        </p:nvSpPr>
        <p:spPr>
          <a:xfrm>
            <a:off x="685800" y="1828799"/>
            <a:ext cx="7772400" cy="4038602"/>
          </a:xfrm>
        </p:spPr>
        <p:txBody>
          <a:bodyPr>
            <a:noAutofit/>
          </a:bodyPr>
          <a:lstStyle/>
          <a:p>
            <a:pPr>
              <a:spcAft>
                <a:spcPts val="1800"/>
              </a:spcAft>
            </a:pPr>
            <a:r>
              <a:rPr lang="en-CA" sz="2800" dirty="0" smtClean="0"/>
              <a:t>What is </a:t>
            </a:r>
            <a:r>
              <a:rPr lang="en-CA"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fluency</a:t>
            </a:r>
            <a:r>
              <a:rPr lang="en-CA" sz="2800" dirty="0" smtClean="0"/>
              <a:t>?</a:t>
            </a:r>
          </a:p>
          <a:p>
            <a:pPr>
              <a:spcAft>
                <a:spcPts val="1800"/>
              </a:spcAft>
            </a:pPr>
            <a:r>
              <a:rPr lang="en-CA" sz="2800" dirty="0" smtClean="0"/>
              <a:t>How do you </a:t>
            </a:r>
            <a:r>
              <a:rPr lang="en-CA"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explicitly teach</a:t>
            </a:r>
            <a:r>
              <a:rPr lang="en-CA" sz="2800" dirty="0" smtClean="0"/>
              <a:t>, model and promote fluency with your students?</a:t>
            </a:r>
          </a:p>
          <a:p>
            <a:pPr>
              <a:spcAft>
                <a:spcPts val="1800"/>
              </a:spcAft>
            </a:pPr>
            <a:r>
              <a:rPr lang="en-CA" sz="2800" dirty="0" smtClean="0"/>
              <a:t>How do you </a:t>
            </a:r>
            <a:r>
              <a:rPr lang="en-CA"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assess</a:t>
            </a:r>
            <a:r>
              <a:rPr lang="en-CA" sz="2800" dirty="0" smtClean="0">
                <a:solidFill>
                  <a:schemeClr val="accent4"/>
                </a:solidFill>
              </a:rPr>
              <a:t> </a:t>
            </a:r>
            <a:r>
              <a:rPr lang="en-CA" sz="2800" dirty="0" smtClean="0"/>
              <a:t>fluency?</a:t>
            </a:r>
            <a:endParaRPr lang="en-CA" sz="2800" dirty="0"/>
          </a:p>
          <a:p>
            <a:pPr>
              <a:spcAft>
                <a:spcPts val="1800"/>
              </a:spcAft>
            </a:pPr>
            <a:r>
              <a:rPr lang="en-CA" sz="2800" dirty="0" smtClean="0"/>
              <a:t>What are some </a:t>
            </a:r>
            <a:r>
              <a:rPr lang="en-CA"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obstacles</a:t>
            </a:r>
            <a:r>
              <a:rPr lang="en-CA" sz="2800" dirty="0" smtClean="0"/>
              <a:t> when it comes to an explicit focus on fluency?</a:t>
            </a:r>
            <a:endParaRPr lang="en-CA" sz="2800"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877272"/>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8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381000"/>
            <a:ext cx="7635240" cy="914400"/>
          </a:xfrm>
        </p:spPr>
        <p:txBody>
          <a:bodyPr/>
          <a:lstStyle/>
          <a:p>
            <a:r>
              <a:rPr lang="en-CA" dirty="0" smtClean="0"/>
              <a:t>What is Fluency?</a:t>
            </a:r>
            <a:endParaRPr lang="en-CA" dirty="0"/>
          </a:p>
        </p:txBody>
      </p:sp>
      <p:sp>
        <p:nvSpPr>
          <p:cNvPr id="7" name="Text Placeholder 6"/>
          <p:cNvSpPr>
            <a:spLocks noGrp="1"/>
          </p:cNvSpPr>
          <p:nvPr>
            <p:ph type="body" sz="quarter" idx="13"/>
          </p:nvPr>
        </p:nvSpPr>
        <p:spPr>
          <a:xfrm>
            <a:off x="1219200" y="1752600"/>
            <a:ext cx="7391400" cy="2971800"/>
          </a:xfrm>
        </p:spPr>
        <p:txBody>
          <a:bodyPr>
            <a:normAutofit fontScale="25000" lnSpcReduction="20000"/>
          </a:bodyPr>
          <a:lstStyle/>
          <a:p>
            <a:pPr fontAlgn="base"/>
            <a:r>
              <a:rPr lang="en-CA" sz="12800" dirty="0" smtClean="0">
                <a:solidFill>
                  <a:schemeClr val="accent6">
                    <a:lumMod val="75000"/>
                  </a:schemeClr>
                </a:solidFill>
                <a:latin typeface="+mj-lt"/>
                <a:cs typeface="Century Gothic"/>
              </a:rPr>
              <a:t>ACCURACY </a:t>
            </a:r>
            <a:r>
              <a:rPr lang="en-CA" sz="8000" dirty="0" smtClean="0">
                <a:solidFill>
                  <a:schemeClr val="tx1"/>
                </a:solidFill>
                <a:latin typeface="+mj-lt"/>
                <a:cs typeface="Century Gothic"/>
              </a:rPr>
              <a:t>(automatic word recognition)</a:t>
            </a:r>
          </a:p>
          <a:p>
            <a:pPr fontAlgn="base"/>
            <a:r>
              <a:rPr lang="en-CA" sz="12800" dirty="0" smtClean="0">
                <a:solidFill>
                  <a:schemeClr val="accent6">
                    <a:lumMod val="75000"/>
                  </a:schemeClr>
                </a:solidFill>
                <a:latin typeface="+mj-lt"/>
                <a:cs typeface="Century Gothic"/>
              </a:rPr>
              <a:t>	</a:t>
            </a:r>
            <a:r>
              <a:rPr lang="en-CA" sz="12800" dirty="0" smtClean="0">
                <a:solidFill>
                  <a:srgbClr val="FF0000"/>
                </a:solidFill>
                <a:latin typeface="+mj-lt"/>
                <a:cs typeface="Century Gothic"/>
              </a:rPr>
              <a:t>+</a:t>
            </a:r>
            <a:endParaRPr lang="en-CA" sz="12800" dirty="0">
              <a:solidFill>
                <a:srgbClr val="FF0000"/>
              </a:solidFill>
              <a:latin typeface="+mj-lt"/>
              <a:cs typeface="Century Gothic"/>
            </a:endParaRPr>
          </a:p>
          <a:p>
            <a:pPr fontAlgn="base"/>
            <a:r>
              <a:rPr lang="en-CA" sz="12800" dirty="0" smtClean="0">
                <a:solidFill>
                  <a:schemeClr val="accent6">
                    <a:lumMod val="75000"/>
                  </a:schemeClr>
                </a:solidFill>
                <a:latin typeface="+mj-lt"/>
                <a:cs typeface="Century Gothic"/>
              </a:rPr>
              <a:t>SPEED </a:t>
            </a:r>
            <a:r>
              <a:rPr lang="en-CA" sz="8000" dirty="0" smtClean="0">
                <a:solidFill>
                  <a:srgbClr val="000000"/>
                </a:solidFill>
                <a:latin typeface="+mj-lt"/>
                <a:cs typeface="Century Gothic"/>
              </a:rPr>
              <a:t>(reading rate)</a:t>
            </a:r>
          </a:p>
          <a:p>
            <a:pPr fontAlgn="base"/>
            <a:r>
              <a:rPr lang="en-CA" sz="12800" dirty="0" smtClean="0">
                <a:solidFill>
                  <a:srgbClr val="FF0000"/>
                </a:solidFill>
                <a:latin typeface="+mj-lt"/>
                <a:cs typeface="Century Gothic"/>
              </a:rPr>
              <a:t>	+</a:t>
            </a:r>
            <a:endParaRPr lang="en-CA" sz="12800" dirty="0">
              <a:solidFill>
                <a:srgbClr val="FF0000"/>
              </a:solidFill>
              <a:latin typeface="+mj-lt"/>
              <a:cs typeface="Century Gothic"/>
            </a:endParaRPr>
          </a:p>
          <a:p>
            <a:pPr fontAlgn="base"/>
            <a:r>
              <a:rPr lang="en-CA" sz="12800" dirty="0" smtClean="0">
                <a:solidFill>
                  <a:schemeClr val="accent6">
                    <a:lumMod val="75000"/>
                  </a:schemeClr>
                </a:solidFill>
                <a:latin typeface="+mj-lt"/>
                <a:cs typeface="Century Gothic"/>
              </a:rPr>
              <a:t>PROSODY </a:t>
            </a:r>
            <a:r>
              <a:rPr lang="en-CA" sz="8000" dirty="0" smtClean="0">
                <a:solidFill>
                  <a:srgbClr val="000000"/>
                </a:solidFill>
                <a:latin typeface="+mj-lt"/>
                <a:cs typeface="Century Gothic"/>
              </a:rPr>
              <a:t>(pitch, stress and timing)</a:t>
            </a:r>
          </a:p>
          <a:p>
            <a:pPr fontAlgn="base"/>
            <a:r>
              <a:rPr lang="en-CA" sz="12800" dirty="0" smtClean="0">
                <a:solidFill>
                  <a:schemeClr val="accent6">
                    <a:lumMod val="75000"/>
                  </a:schemeClr>
                </a:solidFill>
                <a:latin typeface="+mj-lt"/>
                <a:cs typeface="Century Gothic"/>
              </a:rPr>
              <a:t>	</a:t>
            </a:r>
            <a:r>
              <a:rPr lang="en-CA" sz="12800" dirty="0" smtClean="0">
                <a:solidFill>
                  <a:srgbClr val="FF0000"/>
                </a:solidFill>
                <a:latin typeface="+mj-lt"/>
                <a:cs typeface="Century Gothic"/>
              </a:rPr>
              <a:t>=</a:t>
            </a:r>
            <a:endParaRPr lang="en-CA" sz="12800" dirty="0">
              <a:solidFill>
                <a:srgbClr val="FF0000"/>
              </a:solidFill>
              <a:latin typeface="+mj-lt"/>
              <a:cs typeface="Century Gothic"/>
            </a:endParaRPr>
          </a:p>
          <a:p>
            <a:pPr fontAlgn="base"/>
            <a:r>
              <a:rPr lang="en-CA" sz="12800" dirty="0">
                <a:solidFill>
                  <a:schemeClr val="accent6">
                    <a:lumMod val="75000"/>
                  </a:schemeClr>
                </a:solidFill>
                <a:latin typeface="+mj-lt"/>
                <a:cs typeface="Century Gothic"/>
              </a:rPr>
              <a:t>Understanding</a:t>
            </a:r>
          </a:p>
          <a:p>
            <a:endParaRPr lang="en-CA"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7912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3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304800"/>
            <a:ext cx="7635240" cy="914400"/>
          </a:xfrm>
        </p:spPr>
        <p:txBody>
          <a:bodyPr/>
          <a:lstStyle/>
          <a:p>
            <a:r>
              <a:rPr lang="en-CA" dirty="0" smtClean="0"/>
              <a:t>How Much Fluency?</a:t>
            </a:r>
            <a:endParaRPr lang="en-CA" dirty="0"/>
          </a:p>
        </p:txBody>
      </p:sp>
      <p:sp>
        <p:nvSpPr>
          <p:cNvPr id="7" name="Text Placeholder 6"/>
          <p:cNvSpPr>
            <a:spLocks noGrp="1"/>
          </p:cNvSpPr>
          <p:nvPr>
            <p:ph type="body" sz="quarter" idx="13"/>
          </p:nvPr>
        </p:nvSpPr>
        <p:spPr>
          <a:xfrm>
            <a:off x="533400" y="2057400"/>
            <a:ext cx="8077200" cy="1600200"/>
          </a:xfrm>
        </p:spPr>
        <p:txBody>
          <a:bodyPr>
            <a:normAutofit/>
          </a:bodyPr>
          <a:lstStyle/>
          <a:p>
            <a:pPr algn="ctr"/>
            <a:r>
              <a:rPr lang="en-CA" sz="4000" dirty="0" smtClean="0">
                <a:solidFill>
                  <a:schemeClr val="tx1"/>
                </a:solidFill>
                <a:latin typeface="+mn-lt"/>
              </a:rPr>
              <a:t>How and where does fluency fit in a balanced literacy approach?</a:t>
            </a:r>
            <a:endParaRPr lang="en-CA" sz="4000" dirty="0">
              <a:solidFill>
                <a:schemeClr val="tx1"/>
              </a:solidFill>
              <a:latin typeface="+mn-lt"/>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7912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26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smtClean="0"/>
              <a:t>Oral Language</a:t>
            </a:r>
            <a:endParaRPr lang="en-CA" dirty="0"/>
          </a:p>
        </p:txBody>
      </p:sp>
      <p:sp>
        <p:nvSpPr>
          <p:cNvPr id="6" name="Content Placeholder 5"/>
          <p:cNvSpPr>
            <a:spLocks noGrp="1"/>
          </p:cNvSpPr>
          <p:nvPr>
            <p:ph idx="1"/>
          </p:nvPr>
        </p:nvSpPr>
        <p:spPr>
          <a:xfrm>
            <a:off x="533400" y="1828800"/>
            <a:ext cx="8001000" cy="3733800"/>
          </a:xfrm>
        </p:spPr>
        <p:txBody>
          <a:bodyPr>
            <a:noAutofit/>
          </a:bodyPr>
          <a:lstStyle/>
          <a:p>
            <a:pPr>
              <a:spcAft>
                <a:spcPts val="1800"/>
              </a:spcAft>
            </a:pPr>
            <a:r>
              <a:rPr lang="en-CA" sz="2800" dirty="0" smtClean="0"/>
              <a:t>How do you address </a:t>
            </a:r>
            <a:r>
              <a:rPr lang="en-CA"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oral language </a:t>
            </a:r>
            <a:r>
              <a:rPr lang="en-CA" sz="2800" dirty="0" smtClean="0"/>
              <a:t>with your students?</a:t>
            </a:r>
          </a:p>
          <a:p>
            <a:pPr>
              <a:spcAft>
                <a:spcPts val="1800"/>
              </a:spcAft>
            </a:pPr>
            <a:r>
              <a:rPr lang="en-CA" sz="2800" dirty="0" smtClean="0"/>
              <a:t>How do you </a:t>
            </a:r>
            <a:r>
              <a:rPr lang="en-CA"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explicitly teach</a:t>
            </a:r>
            <a:r>
              <a:rPr lang="en-CA" sz="2800" dirty="0" smtClean="0"/>
              <a:t>, model and promote oral language with your students?</a:t>
            </a:r>
            <a:endParaRPr lang="en-CA" sz="2800" dirty="0"/>
          </a:p>
          <a:p>
            <a:pPr>
              <a:spcAft>
                <a:spcPts val="1800"/>
              </a:spcAft>
            </a:pPr>
            <a:r>
              <a:rPr lang="en-CA" sz="2800" dirty="0" smtClean="0"/>
              <a:t>How do you </a:t>
            </a:r>
            <a:r>
              <a:rPr lang="en-CA"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assess</a:t>
            </a:r>
            <a:r>
              <a:rPr lang="en-CA" sz="2800" dirty="0" smtClean="0">
                <a:solidFill>
                  <a:schemeClr val="accent4"/>
                </a:solidFill>
              </a:rPr>
              <a:t> </a:t>
            </a:r>
            <a:r>
              <a:rPr lang="en-CA" sz="2800" dirty="0" smtClean="0"/>
              <a:t>oral language?</a:t>
            </a:r>
            <a:endParaRPr lang="en-CA" sz="2800" dirty="0"/>
          </a:p>
          <a:p>
            <a:pPr>
              <a:spcAft>
                <a:spcPts val="1800"/>
              </a:spcAft>
            </a:pPr>
            <a:r>
              <a:rPr lang="en-CA" sz="2800" dirty="0" smtClean="0"/>
              <a:t>What are some </a:t>
            </a:r>
            <a:r>
              <a:rPr lang="en-CA" sz="2800" dirty="0" smtClean="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challenges</a:t>
            </a:r>
            <a:r>
              <a:rPr lang="en-CA" sz="2800" dirty="0" smtClean="0"/>
              <a:t> when it comes to an explicit focus on oral language?</a:t>
            </a:r>
            <a:endParaRPr lang="en-CA" sz="2800"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50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7635240" cy="914400"/>
          </a:xfrm>
        </p:spPr>
        <p:txBody>
          <a:bodyPr/>
          <a:lstStyle/>
          <a:p>
            <a:r>
              <a:rPr lang="en-CA" dirty="0" smtClean="0"/>
              <a:t>Oral Language</a:t>
            </a:r>
            <a:endParaRPr lang="en-CA" dirty="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p:cNvSpPr txBox="1">
            <a:spLocks/>
          </p:cNvSpPr>
          <p:nvPr/>
        </p:nvSpPr>
        <p:spPr>
          <a:xfrm>
            <a:off x="533400" y="2057400"/>
            <a:ext cx="8110602" cy="3124200"/>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ts val="4400"/>
              </a:lnSpc>
              <a:spcBef>
                <a:spcPct val="0"/>
              </a:spcBef>
              <a:buNone/>
              <a:defRPr sz="4400" kern="1200">
                <a:solidFill>
                  <a:schemeClr val="bg1"/>
                </a:solidFill>
                <a:latin typeface="Roboto Slab" pitchFamily="2" charset="0"/>
                <a:ea typeface="Roboto Slab" pitchFamily="2" charset="0"/>
                <a:cs typeface="+mj-cs"/>
              </a:defRPr>
            </a:lvl1pPr>
          </a:lstStyle>
          <a:p>
            <a:pPr>
              <a:lnSpc>
                <a:spcPct val="100000"/>
              </a:lnSpc>
              <a:spcBef>
                <a:spcPct val="35000"/>
              </a:spcBef>
            </a:pPr>
            <a:r>
              <a:rPr lang="en-CA" altLang="ja-JP" sz="28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rPr>
              <a:t>“</a:t>
            </a:r>
            <a:r>
              <a:rPr lang="en-US" altLang="ja-JP" sz="2800" dirty="0" smtClean="0">
                <a:solidFill>
                  <a:schemeClr val="tx1"/>
                </a:solidFill>
                <a:latin typeface="+mn-lt"/>
                <a:cs typeface="Century Gothic"/>
              </a:rPr>
              <a:t>Oral language is the foundation of literacy learning and is considered critical for successful literacy development.  Talk is the bridge that helps students make connections between what they know and what they are coming to know.</a:t>
            </a:r>
            <a:r>
              <a:rPr lang="en-US" altLang="ja-JP" sz="2800" dirty="0" smtClean="0">
                <a:solidFill>
                  <a:schemeClr val="tx1"/>
                </a:solidFill>
                <a:latin typeface="+mn-lt"/>
              </a:rPr>
              <a:t>”</a:t>
            </a:r>
            <a:br>
              <a:rPr lang="en-US" altLang="ja-JP" sz="2800" dirty="0" smtClean="0">
                <a:solidFill>
                  <a:schemeClr val="tx1"/>
                </a:solidFill>
                <a:latin typeface="+mn-lt"/>
              </a:rPr>
            </a:br>
            <a:r>
              <a:rPr lang="en-US" altLang="ja-JP" sz="2800" dirty="0" smtClean="0">
                <a:solidFill>
                  <a:schemeClr val="tx1"/>
                </a:solidFill>
                <a:latin typeface="+mn-lt"/>
              </a:rPr>
              <a:t>						    </a:t>
            </a:r>
            <a:r>
              <a:rPr lang="en-US" sz="2800" dirty="0" smtClean="0">
                <a:solidFill>
                  <a:schemeClr val="tx1"/>
                </a:solidFill>
                <a:latin typeface="+mn-lt"/>
              </a:rPr>
              <a:t>David Booth</a:t>
            </a:r>
            <a:endParaRPr lang="en-CA" dirty="0"/>
          </a:p>
        </p:txBody>
      </p:sp>
    </p:spTree>
    <p:extLst>
      <p:ext uri="{BB962C8B-B14F-4D97-AF65-F5344CB8AC3E}">
        <p14:creationId xmlns:p14="http://schemas.microsoft.com/office/powerpoint/2010/main" val="1620058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7620002" cy="914400"/>
          </a:xfrm>
        </p:spPr>
        <p:txBody>
          <a:bodyPr>
            <a:normAutofit fontScale="90000"/>
          </a:bodyPr>
          <a:lstStyle/>
          <a:p>
            <a:r>
              <a:rPr lang="en-CA" dirty="0" smtClean="0"/>
              <a:t>Fluency &amp; Oral Language</a:t>
            </a:r>
            <a:r>
              <a:rPr lang="en-CA" dirty="0"/>
              <a:t> </a:t>
            </a:r>
            <a:r>
              <a:rPr lang="en-CA" dirty="0" smtClean="0"/>
              <a:t>in the Classroom</a:t>
            </a:r>
            <a:endParaRPr lang="en-CA" dirty="0"/>
          </a:p>
        </p:txBody>
      </p:sp>
      <p:sp>
        <p:nvSpPr>
          <p:cNvPr id="7" name="Text Placeholder 6"/>
          <p:cNvSpPr>
            <a:spLocks noGrp="1"/>
          </p:cNvSpPr>
          <p:nvPr>
            <p:ph type="body" sz="quarter" idx="13"/>
          </p:nvPr>
        </p:nvSpPr>
        <p:spPr>
          <a:xfrm>
            <a:off x="656988" y="2133600"/>
            <a:ext cx="8153400" cy="4267201"/>
          </a:xfrm>
        </p:spPr>
        <p:txBody>
          <a:bodyPr>
            <a:normAutofit/>
          </a:bodyPr>
          <a:lstStyle/>
          <a:p>
            <a:pPr fontAlgn="base">
              <a:lnSpc>
                <a:spcPct val="100000"/>
              </a:lnSpc>
              <a:spcAft>
                <a:spcPts val="1800"/>
              </a:spcAft>
            </a:pPr>
            <a:r>
              <a:rPr lang="en-CA" sz="3200" dirty="0" smtClean="0">
                <a:solidFill>
                  <a:schemeClr val="tx1"/>
                </a:solidFill>
                <a:latin typeface="+mn-lt"/>
                <a:cs typeface="Century Gothic"/>
              </a:rPr>
              <a:t>The Read Aloud:</a:t>
            </a:r>
          </a:p>
          <a:p>
            <a:pPr marL="571500" indent="-571500" fontAlgn="base">
              <a:lnSpc>
                <a:spcPct val="100000"/>
              </a:lnSpc>
              <a:spcAft>
                <a:spcPts val="1800"/>
              </a:spcAft>
              <a:buFont typeface="Arial"/>
              <a:buChar char="•"/>
            </a:pPr>
            <a:r>
              <a:rPr lang="en-CA" sz="2800" dirty="0" smtClean="0">
                <a:solidFill>
                  <a:schemeClr val="tx1"/>
                </a:solidFill>
                <a:latin typeface="+mn-lt"/>
                <a:cs typeface="Century Gothic"/>
              </a:rPr>
              <a:t>Put words together in phrases (like you are talking)</a:t>
            </a:r>
          </a:p>
          <a:p>
            <a:pPr marL="571500" indent="-571500" fontAlgn="base">
              <a:lnSpc>
                <a:spcPct val="100000"/>
              </a:lnSpc>
              <a:spcAft>
                <a:spcPts val="1800"/>
              </a:spcAft>
              <a:buFont typeface="Arial"/>
              <a:buChar char="•"/>
            </a:pPr>
            <a:r>
              <a:rPr lang="en-CA" sz="2800" dirty="0" smtClean="0">
                <a:solidFill>
                  <a:schemeClr val="tx1"/>
                </a:solidFill>
                <a:latin typeface="+mn-lt"/>
                <a:cs typeface="Century Gothic"/>
              </a:rPr>
              <a:t>Notice punctuation and </a:t>
            </a:r>
            <a:r>
              <a:rPr lang="en-CA" sz="2800" dirty="0">
                <a:solidFill>
                  <a:schemeClr val="tx1"/>
                </a:solidFill>
                <a:latin typeface="+mn-lt"/>
                <a:cs typeface="Century Gothic"/>
              </a:rPr>
              <a:t>m</a:t>
            </a:r>
            <a:r>
              <a:rPr lang="en-CA" sz="2800" dirty="0" smtClean="0">
                <a:solidFill>
                  <a:schemeClr val="tx1"/>
                </a:solidFill>
                <a:latin typeface="+mn-lt"/>
                <a:cs typeface="Century Gothic"/>
              </a:rPr>
              <a:t>atch your voice to it</a:t>
            </a:r>
          </a:p>
          <a:p>
            <a:pPr marL="571500" indent="-571500" fontAlgn="base">
              <a:lnSpc>
                <a:spcPct val="100000"/>
              </a:lnSpc>
              <a:spcAft>
                <a:spcPts val="1800"/>
              </a:spcAft>
              <a:buFont typeface="Arial"/>
              <a:buChar char="•"/>
            </a:pPr>
            <a:r>
              <a:rPr lang="en-CA" sz="2800" dirty="0" smtClean="0">
                <a:solidFill>
                  <a:schemeClr val="tx1"/>
                </a:solidFill>
                <a:latin typeface="+mn-lt"/>
                <a:cs typeface="Century Gothic"/>
              </a:rPr>
              <a:t>Change your voice to match the mood</a:t>
            </a:r>
            <a:endParaRPr lang="en-CA" sz="2800" dirty="0">
              <a:solidFill>
                <a:schemeClr val="tx1"/>
              </a:solidFill>
              <a:latin typeface="+mn-lt"/>
              <a:cs typeface="Century Gothic"/>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715000"/>
            <a:ext cx="1960756"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97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4YR Power Point">
  <a:themeElements>
    <a:clrScheme name="NVSD">
      <a:dk1>
        <a:sysClr val="windowText" lastClr="000000"/>
      </a:dk1>
      <a:lt1>
        <a:sysClr val="window" lastClr="FFFFFF"/>
      </a:lt1>
      <a:dk2>
        <a:srgbClr val="BFA078"/>
      </a:dk2>
      <a:lt2>
        <a:srgbClr val="EEECE1"/>
      </a:lt2>
      <a:accent1>
        <a:srgbClr val="6E86C3"/>
      </a:accent1>
      <a:accent2>
        <a:srgbClr val="65513C"/>
      </a:accent2>
      <a:accent3>
        <a:srgbClr val="BFA078"/>
      </a:accent3>
      <a:accent4>
        <a:srgbClr val="F3744E"/>
      </a:accent4>
      <a:accent5>
        <a:srgbClr val="FFCB39"/>
      </a:accent5>
      <a:accent6>
        <a:srgbClr val="98C23D"/>
      </a:accent6>
      <a:hlink>
        <a:srgbClr val="6E86C3"/>
      </a:hlink>
      <a:folHlink>
        <a:srgbClr val="800080"/>
      </a:folHlink>
    </a:clrScheme>
    <a:fontScheme name="NVSD">
      <a:majorFont>
        <a:latin typeface="Roboto Slab"/>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4A7E0D674E904C8ED1152F3A24EF78" ma:contentTypeVersion="0" ma:contentTypeDescription="Create a new document." ma:contentTypeScope="" ma:versionID="83d936347c1e9f735e0314708f328ca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2C4C19-5351-430A-90BC-6BE6E536EE5B}">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9E2EE10-7462-4900-833B-C4FB557DB844}">
  <ds:schemaRefs>
    <ds:schemaRef ds:uri="http://schemas.microsoft.com/sharepoint/v3/contenttype/forms"/>
  </ds:schemaRefs>
</ds:datastoreItem>
</file>

<file path=customXml/itemProps3.xml><?xml version="1.0" encoding="utf-8"?>
<ds:datastoreItem xmlns:ds="http://schemas.openxmlformats.org/officeDocument/2006/customXml" ds:itemID="{D4A05AB5-44B6-46E7-A6F2-95B19ABE91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CR4YR Power Point.potx</Template>
  <TotalTime>1639</TotalTime>
  <Words>1128</Words>
  <Application>Microsoft Office PowerPoint</Application>
  <PresentationFormat>On-screen Show (4:3)</PresentationFormat>
  <Paragraphs>141</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CR4YR Power Point</vt:lpstr>
      <vt:lpstr>Fluency &amp; Oral Language</vt:lpstr>
      <vt:lpstr>Learning Targets</vt:lpstr>
      <vt:lpstr>Big Ideas</vt:lpstr>
      <vt:lpstr>Fluency Discussion</vt:lpstr>
      <vt:lpstr>What is Fluency?</vt:lpstr>
      <vt:lpstr>How Much Fluency?</vt:lpstr>
      <vt:lpstr>Oral Language</vt:lpstr>
      <vt:lpstr>Oral Language</vt:lpstr>
      <vt:lpstr>Fluency &amp; Oral Language in the Classroom</vt:lpstr>
      <vt:lpstr>Don’t Forget the Punctuation!?</vt:lpstr>
      <vt:lpstr>Chunking, Phrasing, Scooping</vt:lpstr>
      <vt:lpstr>Prosody in Practice</vt:lpstr>
      <vt:lpstr>Fun Strategies</vt:lpstr>
      <vt:lpstr>Quick Strategies</vt:lpstr>
      <vt:lpstr>What Have You Tried?</vt:lpstr>
      <vt:lpstr>Something New</vt:lpstr>
      <vt:lpstr>What’s Important?</vt:lpstr>
      <vt:lpstr>PowerPoint Presentation</vt:lpstr>
      <vt:lpstr>Putting The Pieces Together</vt:lpstr>
      <vt:lpstr>Agenda </vt:lpstr>
    </vt:vector>
  </TitlesOfParts>
  <Company>HJL Document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Lorette</dc:creator>
  <cp:lastModifiedBy>Windows User</cp:lastModifiedBy>
  <cp:revision>69</cp:revision>
  <cp:lastPrinted>2016-09-01T16:21:28Z</cp:lastPrinted>
  <dcterms:created xsi:type="dcterms:W3CDTF">2015-11-07T18:46:08Z</dcterms:created>
  <dcterms:modified xsi:type="dcterms:W3CDTF">2016-09-21T15:49:43Z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0x010100744A7E0D674E904C8ED1152F3A24EF78</vt:lpwstr>
  </property>
</Properties>
</file>