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6" r:id="rId3"/>
    <p:sldId id="258" r:id="rId4"/>
    <p:sldId id="259" r:id="rId5"/>
    <p:sldId id="260" r:id="rId6"/>
    <p:sldId id="295" r:id="rId7"/>
    <p:sldId id="280" r:id="rId8"/>
    <p:sldId id="281" r:id="rId9"/>
    <p:sldId id="282" r:id="rId10"/>
    <p:sldId id="286" r:id="rId11"/>
    <p:sldId id="297" r:id="rId12"/>
    <p:sldId id="285" r:id="rId13"/>
    <p:sldId id="288" r:id="rId14"/>
    <p:sldId id="289" r:id="rId15"/>
    <p:sldId id="290" r:id="rId16"/>
    <p:sldId id="291" r:id="rId17"/>
    <p:sldId id="270" r:id="rId18"/>
    <p:sldId id="292" r:id="rId19"/>
    <p:sldId id="261" r:id="rId20"/>
    <p:sldId id="269" r:id="rId21"/>
    <p:sldId id="267" r:id="rId22"/>
    <p:sldId id="268" r:id="rId23"/>
    <p:sldId id="299" r:id="rId24"/>
    <p:sldId id="271" r:id="rId25"/>
    <p:sldId id="272" r:id="rId26"/>
    <p:sldId id="273" r:id="rId27"/>
    <p:sldId id="278" r:id="rId28"/>
    <p:sldId id="279" r:id="rId29"/>
    <p:sldId id="298" r:id="rId30"/>
    <p:sldId id="2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93" autoAdjust="0"/>
  </p:normalViewPr>
  <p:slideViewPr>
    <p:cSldViewPr>
      <p:cViewPr>
        <p:scale>
          <a:sx n="77" d="100"/>
          <a:sy n="77" d="100"/>
        </p:scale>
        <p:origin x="-1032"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38611-FE74-4DAF-BF0B-125AA99E368B}" type="datetimeFigureOut">
              <a:rPr lang="en-CA" smtClean="0"/>
              <a:t>23/02/2015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80BF3-2413-4482-AB1A-573C24293D25}" type="slidenum">
              <a:rPr lang="en-CA" smtClean="0"/>
              <a:t>‹#›</a:t>
            </a:fld>
            <a:endParaRPr lang="en-CA"/>
          </a:p>
        </p:txBody>
      </p:sp>
    </p:spTree>
    <p:extLst>
      <p:ext uri="{BB962C8B-B14F-4D97-AF65-F5344CB8AC3E}">
        <p14:creationId xmlns:p14="http://schemas.microsoft.com/office/powerpoint/2010/main" val="86124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8:30</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2</a:t>
            </a:fld>
            <a:endParaRPr lang="en-CA"/>
          </a:p>
        </p:txBody>
      </p:sp>
    </p:spTree>
    <p:extLst>
      <p:ext uri="{BB962C8B-B14F-4D97-AF65-F5344CB8AC3E}">
        <p14:creationId xmlns:p14="http://schemas.microsoft.com/office/powerpoint/2010/main" val="231584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9:25   Conversations and share out</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12</a:t>
            </a:fld>
            <a:endParaRPr lang="en-CA"/>
          </a:p>
        </p:txBody>
      </p:sp>
    </p:spTree>
    <p:extLst>
      <p:ext uri="{BB962C8B-B14F-4D97-AF65-F5344CB8AC3E}">
        <p14:creationId xmlns:p14="http://schemas.microsoft.com/office/powerpoint/2010/main" val="186435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9:40  What is a running record?</a:t>
            </a:r>
            <a:r>
              <a:rPr lang="en-CA" baseline="0" dirty="0" smtClean="0"/>
              <a:t> One of the most beneficial assessments that a classroom teacher can do with a student. </a:t>
            </a:r>
            <a:endParaRPr lang="en-CA" dirty="0"/>
          </a:p>
        </p:txBody>
      </p:sp>
      <p:sp>
        <p:nvSpPr>
          <p:cNvPr id="4" name="Slide Number Placeholder 3"/>
          <p:cNvSpPr>
            <a:spLocks noGrp="1"/>
          </p:cNvSpPr>
          <p:nvPr>
            <p:ph type="sldNum" sz="quarter" idx="10"/>
          </p:nvPr>
        </p:nvSpPr>
        <p:spPr/>
        <p:txBody>
          <a:bodyPr/>
          <a:lstStyle/>
          <a:p>
            <a:fld id="{80E0ED99-1DD5-4795-ADF2-C4860AB2EDF3}" type="slidenum">
              <a:rPr lang="en-CA" smtClean="0"/>
              <a:t>13</a:t>
            </a:fld>
            <a:endParaRPr lang="en-CA"/>
          </a:p>
        </p:txBody>
      </p:sp>
    </p:spTree>
    <p:extLst>
      <p:ext uri="{BB962C8B-B14F-4D97-AF65-F5344CB8AC3E}">
        <p14:creationId xmlns:p14="http://schemas.microsoft.com/office/powerpoint/2010/main" val="282992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9:45 – 10:00  Goal = fluency (accuracy, expression, understanding)</a:t>
            </a:r>
          </a:p>
          <a:p>
            <a:r>
              <a:rPr lang="en-US" dirty="0" smtClean="0"/>
              <a:t>Have</a:t>
            </a:r>
            <a:r>
              <a:rPr lang="en-US" baseline="0" dirty="0" smtClean="0"/>
              <a:t> the teachers do their own assessment – what feedback </a:t>
            </a:r>
          </a:p>
          <a:p>
            <a:r>
              <a:rPr lang="en-US" baseline="0" dirty="0" smtClean="0"/>
              <a:t>Positive – smooth, sounds like talking, punctuation</a:t>
            </a:r>
          </a:p>
          <a:p>
            <a:r>
              <a:rPr lang="en-US" baseline="0" dirty="0" smtClean="0"/>
              <a:t>Feedback – headlights? Does that make sense (little correction). </a:t>
            </a:r>
          </a:p>
          <a:p>
            <a:endParaRPr lang="en-US" dirty="0" smtClean="0"/>
          </a:p>
          <a:p>
            <a:r>
              <a:rPr lang="en-US" dirty="0" smtClean="0"/>
              <a:t>This will </a:t>
            </a:r>
            <a:r>
              <a:rPr lang="en-US" dirty="0" err="1" smtClean="0"/>
              <a:t>seque</a:t>
            </a:r>
            <a:r>
              <a:rPr lang="en-US" dirty="0" smtClean="0"/>
              <a:t> into </a:t>
            </a:r>
            <a:r>
              <a:rPr lang="en-US" dirty="0" err="1" smtClean="0"/>
              <a:t>ilona’s</a:t>
            </a:r>
            <a:r>
              <a:rPr lang="en-US" dirty="0" smtClean="0"/>
              <a:t> section on</a:t>
            </a:r>
            <a:r>
              <a:rPr lang="en-US" baseline="0" dirty="0" smtClean="0"/>
              <a:t> Feedback.</a:t>
            </a:r>
            <a:endParaRPr lang="en-US" dirty="0"/>
          </a:p>
        </p:txBody>
      </p:sp>
      <p:sp>
        <p:nvSpPr>
          <p:cNvPr id="4" name="Slide Number Placeholder 3"/>
          <p:cNvSpPr>
            <a:spLocks noGrp="1"/>
          </p:cNvSpPr>
          <p:nvPr>
            <p:ph type="sldNum" sz="quarter" idx="10"/>
          </p:nvPr>
        </p:nvSpPr>
        <p:spPr/>
        <p:txBody>
          <a:bodyPr/>
          <a:lstStyle/>
          <a:p>
            <a:fld id="{8D37B319-34BF-FC4C-A700-B03608572494}" type="slidenum">
              <a:rPr lang="en-US" smtClean="0"/>
              <a:t>14</a:t>
            </a:fld>
            <a:endParaRPr lang="en-US"/>
          </a:p>
        </p:txBody>
      </p:sp>
    </p:spTree>
    <p:extLst>
      <p:ext uri="{BB962C8B-B14F-4D97-AF65-F5344CB8AC3E}">
        <p14:creationId xmlns:p14="http://schemas.microsoft.com/office/powerpoint/2010/main" val="263496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10:00</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15</a:t>
            </a:fld>
            <a:endParaRPr lang="en-CA"/>
          </a:p>
        </p:txBody>
      </p:sp>
    </p:spTree>
    <p:extLst>
      <p:ext uri="{BB962C8B-B14F-4D97-AF65-F5344CB8AC3E}">
        <p14:creationId xmlns:p14="http://schemas.microsoft.com/office/powerpoint/2010/main" val="191161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10:00 </a:t>
            </a:r>
            <a:r>
              <a:rPr lang="en-CA" dirty="0" smtClean="0"/>
              <a:t>break     3:30 sec run through video</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17</a:t>
            </a:fld>
            <a:endParaRPr lang="en-CA"/>
          </a:p>
        </p:txBody>
      </p:sp>
    </p:spTree>
    <p:extLst>
      <p:ext uri="{BB962C8B-B14F-4D97-AF65-F5344CB8AC3E}">
        <p14:creationId xmlns:p14="http://schemas.microsoft.com/office/powerpoint/2010/main" val="167557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10:15 </a:t>
            </a:r>
            <a:r>
              <a:rPr lang="en-CA" dirty="0" smtClean="0"/>
              <a:t>Include student in the assessment process.</a:t>
            </a:r>
          </a:p>
          <a:p>
            <a:r>
              <a:rPr lang="en-CA" dirty="0" smtClean="0"/>
              <a:t>Opportunities</a:t>
            </a:r>
            <a:r>
              <a:rPr lang="en-CA" baseline="0" dirty="0" smtClean="0"/>
              <a:t> to go back.</a:t>
            </a:r>
          </a:p>
          <a:p>
            <a:endParaRPr lang="en-CA" baseline="0" dirty="0" smtClean="0"/>
          </a:p>
          <a:p>
            <a:r>
              <a:rPr lang="en-CA" b="1" baseline="0" dirty="0" smtClean="0"/>
              <a:t>Much research on the Feedback and supporting students THINKING and application of STRATEGIES when they encounter something difficult.   Defines a ‘self-regulated’ learner.</a:t>
            </a:r>
          </a:p>
          <a:p>
            <a:endParaRPr lang="en-CA" baseline="0" dirty="0" smtClean="0"/>
          </a:p>
          <a:p>
            <a:r>
              <a:rPr lang="en-CA" baseline="0" dirty="0" smtClean="0"/>
              <a:t>PRE READ ARTICLE _- - </a:t>
            </a:r>
            <a:r>
              <a:rPr lang="en-CA" b="1" baseline="0" dirty="0" smtClean="0"/>
              <a:t>Effective </a:t>
            </a:r>
            <a:r>
              <a:rPr lang="en-CA" b="1" baseline="0" dirty="0" smtClean="0"/>
              <a:t>Feedback (Dylan William)  </a:t>
            </a:r>
            <a:r>
              <a:rPr lang="en-CA" baseline="0" dirty="0" smtClean="0"/>
              <a:t>Changing Classroom Practice…  MEET REGULARLY</a:t>
            </a:r>
          </a:p>
          <a:p>
            <a:r>
              <a:rPr lang="en-CA" baseline="0" dirty="0" smtClean="0"/>
              <a:t>To learn deeply enough to change daily practice (underlying principles) takes months if not </a:t>
            </a:r>
            <a:r>
              <a:rPr lang="en-CA" baseline="0" dirty="0" smtClean="0"/>
              <a:t>years… </a:t>
            </a:r>
            <a:r>
              <a:rPr lang="en-CA" b="1" baseline="0" dirty="0" smtClean="0"/>
              <a:t>takes a YEAR to A CAREER</a:t>
            </a:r>
            <a:endParaRPr lang="en-CA" b="1" baseline="0" dirty="0" smtClean="0"/>
          </a:p>
          <a:p>
            <a:endParaRPr lang="en-CA" baseline="0" dirty="0" smtClean="0"/>
          </a:p>
          <a:p>
            <a:r>
              <a:rPr lang="en-CA" baseline="0" dirty="0" smtClean="0"/>
              <a:t>**clarify and share learning intentions and criteria for success</a:t>
            </a:r>
          </a:p>
          <a:p>
            <a:r>
              <a:rPr lang="en-CA" baseline="0" dirty="0" smtClean="0"/>
              <a:t>**engineer effective classroom discussions, questions, learning tasks.  Teachers need to use effective questioning techniques</a:t>
            </a:r>
          </a:p>
          <a:p>
            <a:r>
              <a:rPr lang="en-CA" baseline="0" dirty="0" smtClean="0"/>
              <a:t>**Provide feedback that moves learners forward</a:t>
            </a:r>
          </a:p>
          <a:p>
            <a:r>
              <a:rPr lang="en-CA" baseline="0" dirty="0" smtClean="0"/>
              <a:t>**Activate students as the owners of their own learning</a:t>
            </a:r>
          </a:p>
          <a:p>
            <a:r>
              <a:rPr lang="en-CA" baseline="0" dirty="0" smtClean="0"/>
              <a:t>**Encourage students to be instructional resources for one another – peer assessment</a:t>
            </a:r>
          </a:p>
          <a:p>
            <a:endParaRPr lang="en-CA" baseline="0" dirty="0" smtClean="0"/>
          </a:p>
          <a:p>
            <a:r>
              <a:rPr lang="en-CA" baseline="0" dirty="0" smtClean="0"/>
              <a:t>Slave to praise… </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18</a:t>
            </a:fld>
            <a:endParaRPr lang="en-CA"/>
          </a:p>
        </p:txBody>
      </p:sp>
    </p:spTree>
    <p:extLst>
      <p:ext uri="{BB962C8B-B14F-4D97-AF65-F5344CB8AC3E}">
        <p14:creationId xmlns:p14="http://schemas.microsoft.com/office/powerpoint/2010/main" val="2495193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10:20   Grew up in New Zealand and taught Elementary school there.  Earned PhD at the </a:t>
            </a:r>
            <a:r>
              <a:rPr lang="en-CA" b="1" baseline="0" dirty="0" smtClean="0"/>
              <a:t>Centre for the Study of Reading at U of Illinois</a:t>
            </a:r>
          </a:p>
          <a:p>
            <a:endParaRPr lang="en-CA" b="1" baseline="0" dirty="0" smtClean="0"/>
          </a:p>
          <a:p>
            <a:r>
              <a:rPr lang="en-CA" b="1" baseline="0" dirty="0" smtClean="0"/>
              <a:t>Another book :   “Knowing Literacy”  Assessment in Literacy</a:t>
            </a:r>
            <a:endParaRPr lang="en-CA" dirty="0" smtClean="0"/>
          </a:p>
          <a:p>
            <a:endParaRPr lang="en-CA" dirty="0" smtClean="0"/>
          </a:p>
          <a:p>
            <a:r>
              <a:rPr lang="en-CA" dirty="0" smtClean="0"/>
              <a:t>Building </a:t>
            </a:r>
            <a:r>
              <a:rPr lang="en-CA" dirty="0" smtClean="0"/>
              <a:t>Identity</a:t>
            </a:r>
          </a:p>
          <a:p>
            <a:r>
              <a:rPr lang="en-CA" dirty="0" smtClean="0"/>
              <a:t> Our oral language (FEEDBACK) is often filled</a:t>
            </a:r>
            <a:r>
              <a:rPr lang="en-CA" baseline="0" dirty="0" smtClean="0"/>
              <a:t> with value and judgement (praise</a:t>
            </a:r>
            <a:r>
              <a:rPr lang="en-CA" baseline="0" dirty="0" smtClean="0"/>
              <a:t>).</a:t>
            </a:r>
          </a:p>
          <a:p>
            <a:endParaRPr lang="en-CA" baseline="0" dirty="0" smtClean="0"/>
          </a:p>
          <a:p>
            <a:r>
              <a:rPr lang="en-CA" baseline="0" dirty="0" smtClean="0"/>
              <a:t>Some UNINTENTIONAL …  holding student back to read for 2 minutes.</a:t>
            </a:r>
          </a:p>
          <a:p>
            <a:endParaRPr lang="en-CA" baseline="0" dirty="0" smtClean="0"/>
          </a:p>
          <a:p>
            <a:r>
              <a:rPr lang="en-CA" b="1" baseline="0" dirty="0" smtClean="0"/>
              <a:t>Peter H. </a:t>
            </a:r>
            <a:r>
              <a:rPr lang="en-CA" b="1" baseline="0" dirty="0" smtClean="0"/>
              <a:t>Johnston looks at Teacher language and feedback that demonstrates, leads to and expects a </a:t>
            </a:r>
            <a:endParaRPr lang="en-CA" b="1" baseline="0" dirty="0" smtClean="0"/>
          </a:p>
          <a:p>
            <a:endParaRPr lang="en-CA" b="1" baseline="0" dirty="0" smtClean="0"/>
          </a:p>
          <a:p>
            <a:r>
              <a:rPr lang="en-CA" b="1" baseline="0" dirty="0" smtClean="0"/>
              <a:t>DYNAMIC </a:t>
            </a:r>
            <a:r>
              <a:rPr lang="en-CA" b="1" baseline="0" dirty="0" smtClean="0"/>
              <a:t>LEARNING FRAME (critical thinking)    vs    FIXED PERFORMANCE FRAME (limited thinking) </a:t>
            </a:r>
            <a:endParaRPr lang="en-CA" b="1" dirty="0" smtClean="0"/>
          </a:p>
          <a:p>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19</a:t>
            </a:fld>
            <a:endParaRPr lang="en-CA"/>
          </a:p>
        </p:txBody>
      </p:sp>
    </p:spTree>
    <p:extLst>
      <p:ext uri="{BB962C8B-B14F-4D97-AF65-F5344CB8AC3E}">
        <p14:creationId xmlns:p14="http://schemas.microsoft.com/office/powerpoint/2010/main" val="627175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10:30</a:t>
            </a:r>
            <a:endParaRPr lang="en-CA" dirty="0" smtClean="0"/>
          </a:p>
          <a:p>
            <a:endParaRPr lang="en-CA" dirty="0" smtClean="0"/>
          </a:p>
          <a:p>
            <a:r>
              <a:rPr lang="en-CA" dirty="0" smtClean="0"/>
              <a:t>Examples of Teacher feedback…  formative assessment.</a:t>
            </a:r>
            <a:r>
              <a:rPr lang="en-CA" baseline="0" dirty="0" smtClean="0"/>
              <a:t>  All are unpacked and discussed in CHOICE WORDS.  That’s not like you… points out a social transgression with acknowledgment from you that this is an exception.    When you praise kids on ability it makes them focus on looking good rather than on learning.</a:t>
            </a:r>
          </a:p>
          <a:p>
            <a:endParaRPr lang="en-CA" baseline="0" dirty="0" smtClean="0"/>
          </a:p>
          <a:p>
            <a:r>
              <a:rPr lang="en-CA" baseline="0" dirty="0" smtClean="0"/>
              <a:t>In what ways will these statements and questions inform identity, engage active thinking and strategy use…metacognition?</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20</a:t>
            </a:fld>
            <a:endParaRPr lang="en-CA"/>
          </a:p>
        </p:txBody>
      </p:sp>
    </p:spTree>
    <p:extLst>
      <p:ext uri="{BB962C8B-B14F-4D97-AF65-F5344CB8AC3E}">
        <p14:creationId xmlns:p14="http://schemas.microsoft.com/office/powerpoint/2010/main" val="348153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10:35 Closely connected</a:t>
            </a:r>
            <a:endParaRPr lang="en-CA" dirty="0" smtClean="0"/>
          </a:p>
          <a:p>
            <a:endParaRPr lang="en-CA" dirty="0" smtClean="0"/>
          </a:p>
          <a:p>
            <a:r>
              <a:rPr lang="en-CA" b="1" dirty="0" smtClean="0"/>
              <a:t>Professor</a:t>
            </a:r>
            <a:r>
              <a:rPr lang="en-CA" b="1" baseline="0" dirty="0" smtClean="0"/>
              <a:t> of psychology at Stanford university.</a:t>
            </a:r>
          </a:p>
          <a:p>
            <a:endParaRPr lang="en-CA" baseline="0" dirty="0" smtClean="0"/>
          </a:p>
          <a:p>
            <a:r>
              <a:rPr lang="en-CA" baseline="0" dirty="0" smtClean="0"/>
              <a:t>connecte</a:t>
            </a:r>
            <a:r>
              <a:rPr lang="en-CA" dirty="0" smtClean="0"/>
              <a:t>d to the Strategic</a:t>
            </a:r>
            <a:r>
              <a:rPr lang="en-CA" baseline="0" dirty="0" smtClean="0"/>
              <a:t>, Self Regulated Learning.</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21</a:t>
            </a:fld>
            <a:endParaRPr lang="en-CA"/>
          </a:p>
        </p:txBody>
      </p:sp>
    </p:spTree>
    <p:extLst>
      <p:ext uri="{BB962C8B-B14F-4D97-AF65-F5344CB8AC3E}">
        <p14:creationId xmlns:p14="http://schemas.microsoft.com/office/powerpoint/2010/main" val="304005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10:40        Design </a:t>
            </a:r>
            <a:r>
              <a:rPr lang="en-CA" dirty="0" smtClean="0"/>
              <a:t>a classroom poster that supports a growth mindset,</a:t>
            </a:r>
            <a:r>
              <a:rPr lang="en-CA" baseline="0" dirty="0" smtClean="0"/>
              <a:t> where mistakes are welcomed, </a:t>
            </a:r>
          </a:p>
          <a:p>
            <a:endParaRPr lang="en-CA" baseline="0" dirty="0" smtClean="0"/>
          </a:p>
          <a:p>
            <a:r>
              <a:rPr lang="en-CA" baseline="0" dirty="0" smtClean="0"/>
              <a:t>“I view mistakes as opportunities”     “This looks like a </a:t>
            </a:r>
            <a:r>
              <a:rPr lang="en-CA" baseline="0" dirty="0" err="1" smtClean="0"/>
              <a:t>probletunity</a:t>
            </a:r>
            <a:r>
              <a:rPr lang="en-CA" baseline="0" dirty="0" smtClean="0"/>
              <a:t>”   Carol </a:t>
            </a:r>
            <a:r>
              <a:rPr lang="en-CA" baseline="0" dirty="0" err="1" smtClean="0"/>
              <a:t>Dweck</a:t>
            </a:r>
            <a:r>
              <a:rPr lang="en-CA" baseline="0" dirty="0" smtClean="0"/>
              <a:t> video </a:t>
            </a:r>
            <a:r>
              <a:rPr lang="en-CA" baseline="0" dirty="0" smtClean="0"/>
              <a:t>3:25 </a:t>
            </a:r>
            <a:r>
              <a:rPr lang="en-CA" b="1" baseline="0" dirty="0" smtClean="0"/>
              <a:t>The Effects of PRAISE on Mindset</a:t>
            </a:r>
          </a:p>
          <a:p>
            <a:r>
              <a:rPr lang="en-CA" baseline="0" dirty="0" smtClean="0"/>
              <a:t> 2</a:t>
            </a:r>
            <a:r>
              <a:rPr lang="en-CA" baseline="30000" dirty="0" smtClean="0"/>
              <a:t>nd</a:t>
            </a:r>
            <a:r>
              <a:rPr lang="en-CA" baseline="0" dirty="0" smtClean="0"/>
              <a:t> Video is Khan Academy  You can Learn Anything Movement 3:30 </a:t>
            </a:r>
            <a:r>
              <a:rPr lang="en-CA" baseline="0" dirty="0" err="1" smtClean="0"/>
              <a:t>mins</a:t>
            </a:r>
            <a:endParaRPr lang="en-CA" baseline="0" dirty="0" smtClean="0"/>
          </a:p>
          <a:p>
            <a:r>
              <a:rPr lang="en-CA" baseline="0" dirty="0" smtClean="0"/>
              <a:t>  </a:t>
            </a:r>
          </a:p>
          <a:p>
            <a:r>
              <a:rPr lang="en-CA" baseline="0" dirty="0" smtClean="0"/>
              <a:t>3</a:t>
            </a:r>
            <a:r>
              <a:rPr lang="en-CA" baseline="30000" dirty="0" smtClean="0"/>
              <a:t>rd</a:t>
            </a:r>
            <a:r>
              <a:rPr lang="en-CA" baseline="0" dirty="0" smtClean="0"/>
              <a:t> is Stephanie Fryberg Research on Cultural Framing for Mindset intervention  “when you grow your brain you will be able to help your family, your community, and your land”  Reference to the First Peoples Principles of Learning on Tulalip Reserve 570 students k-5</a:t>
            </a:r>
          </a:p>
          <a:p>
            <a:endParaRPr lang="en-CA" baseline="0" dirty="0" smtClean="0"/>
          </a:p>
          <a:p>
            <a:r>
              <a:rPr lang="en-CA" baseline="0" dirty="0" smtClean="0"/>
              <a:t>There is an additional 48 minute video link on the blog that gives a much more in depth look at </a:t>
            </a:r>
            <a:r>
              <a:rPr lang="en-CA" baseline="0" dirty="0" err="1" smtClean="0"/>
              <a:t>Dwecks</a:t>
            </a:r>
            <a:r>
              <a:rPr lang="en-CA" baseline="0" dirty="0" smtClean="0"/>
              <a:t> research and a fascinating connection to the </a:t>
            </a:r>
            <a:r>
              <a:rPr lang="en-CA" baseline="0" dirty="0" err="1" smtClean="0"/>
              <a:t>Tulailip</a:t>
            </a:r>
            <a:r>
              <a:rPr lang="en-CA" baseline="0" dirty="0" smtClean="0"/>
              <a:t> Reserve school</a:t>
            </a:r>
            <a:endParaRPr lang="en-CA" baseline="0" dirty="0" smtClean="0"/>
          </a:p>
          <a:p>
            <a:endParaRPr lang="en-CA" baseline="0" dirty="0" smtClean="0"/>
          </a:p>
          <a:p>
            <a:r>
              <a:rPr lang="en-CA" baseline="0" dirty="0" smtClean="0"/>
              <a:t>It was also noted in the Dylan William article that Teacher Learning communities should have 8-10 people discussing research and practice so that there is room for DIFFERENCES OF OPINION.  </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22</a:t>
            </a:fld>
            <a:endParaRPr lang="en-CA"/>
          </a:p>
        </p:txBody>
      </p:sp>
    </p:spTree>
    <p:extLst>
      <p:ext uri="{BB962C8B-B14F-4D97-AF65-F5344CB8AC3E}">
        <p14:creationId xmlns:p14="http://schemas.microsoft.com/office/powerpoint/2010/main" val="182282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8:35 Time to reflect and unpack learning so far.  Time to make plans</a:t>
            </a:r>
            <a:r>
              <a:rPr lang="en-CA" baseline="0" dirty="0" smtClean="0"/>
              <a:t> for personal and collaborative action.  One or two new ideas and research to examine.</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3</a:t>
            </a:fld>
            <a:endParaRPr lang="en-CA"/>
          </a:p>
        </p:txBody>
      </p:sp>
    </p:spTree>
    <p:extLst>
      <p:ext uri="{BB962C8B-B14F-4D97-AF65-F5344CB8AC3E}">
        <p14:creationId xmlns:p14="http://schemas.microsoft.com/office/powerpoint/2010/main" val="58493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10:45 Viewing mistakes as opportunities</a:t>
            </a:r>
          </a:p>
          <a:p>
            <a:r>
              <a:rPr lang="en-CA" dirty="0" smtClean="0"/>
              <a:t>Becoming strategic in the face of unexpected or undesirable</a:t>
            </a:r>
            <a:r>
              <a:rPr lang="en-CA" baseline="0" dirty="0" smtClean="0"/>
              <a:t> situations</a:t>
            </a:r>
          </a:p>
          <a:p>
            <a:endParaRPr lang="en-CA" dirty="0" smtClean="0"/>
          </a:p>
          <a:p>
            <a:r>
              <a:rPr lang="en-CA" dirty="0" smtClean="0"/>
              <a:t>Using</a:t>
            </a:r>
            <a:r>
              <a:rPr lang="en-CA" baseline="0" dirty="0" smtClean="0"/>
              <a:t> the work… YET  “I don’t know this…YET</a:t>
            </a:r>
          </a:p>
          <a:p>
            <a:r>
              <a:rPr lang="en-CA" baseline="0" dirty="0" smtClean="0"/>
              <a:t>Teaching new vocabulary:  Tenacious, tenacity, perseverance, effort, practice (not work), concentration</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23</a:t>
            </a:fld>
            <a:endParaRPr lang="en-CA"/>
          </a:p>
        </p:txBody>
      </p:sp>
    </p:spTree>
    <p:extLst>
      <p:ext uri="{BB962C8B-B14F-4D97-AF65-F5344CB8AC3E}">
        <p14:creationId xmlns:p14="http://schemas.microsoft.com/office/powerpoint/2010/main" val="213548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take</a:t>
            </a:r>
            <a:r>
              <a:rPr lang="en-US" baseline="0" dirty="0" smtClean="0"/>
              <a:t> on various forms…  2 people ….to several people.  Collaboration leads to Learning Communities…next slide</a:t>
            </a:r>
            <a:endParaRPr lang="en-US" dirty="0"/>
          </a:p>
        </p:txBody>
      </p:sp>
      <p:sp>
        <p:nvSpPr>
          <p:cNvPr id="4" name="Slide Number Placeholder 3"/>
          <p:cNvSpPr>
            <a:spLocks noGrp="1"/>
          </p:cNvSpPr>
          <p:nvPr>
            <p:ph type="sldNum" sz="quarter" idx="10"/>
          </p:nvPr>
        </p:nvSpPr>
        <p:spPr/>
        <p:txBody>
          <a:bodyPr/>
          <a:lstStyle/>
          <a:p>
            <a:fld id="{6E9F47A2-5613-C043-A437-A5BD5DCB19FE}" type="slidenum">
              <a:rPr lang="en-US" smtClean="0"/>
              <a:t>24</a:t>
            </a:fld>
            <a:endParaRPr lang="en-US"/>
          </a:p>
        </p:txBody>
      </p:sp>
    </p:spTree>
    <p:extLst>
      <p:ext uri="{BB962C8B-B14F-4D97-AF65-F5344CB8AC3E}">
        <p14:creationId xmlns:p14="http://schemas.microsoft.com/office/powerpoint/2010/main" val="1811548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refer back to the “fearless Inventory” for a place to start</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6E9F47A2-5613-C043-A437-A5BD5DCB19FE}" type="slidenum">
              <a:rPr lang="en-US" smtClean="0"/>
              <a:t>25</a:t>
            </a:fld>
            <a:endParaRPr lang="en-US"/>
          </a:p>
        </p:txBody>
      </p:sp>
    </p:spTree>
    <p:extLst>
      <p:ext uri="{BB962C8B-B14F-4D97-AF65-F5344CB8AC3E}">
        <p14:creationId xmlns:p14="http://schemas.microsoft.com/office/powerpoint/2010/main" val="2984757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Find two or three other people in the room</a:t>
            </a:r>
          </a:p>
          <a:p>
            <a:r>
              <a:rPr lang="en-US" sz="1200" kern="1200" dirty="0" smtClean="0">
                <a:solidFill>
                  <a:schemeClr val="tx1"/>
                </a:solidFill>
                <a:latin typeface="+mn-lt"/>
                <a:ea typeface="+mn-ea"/>
                <a:cs typeface="+mn-cs"/>
              </a:rPr>
              <a:t>Talk about your learning/understandings/big ideas/successes from the CR4YR series (each person gets a few minutes to speak)</a:t>
            </a:r>
          </a:p>
          <a:p>
            <a:r>
              <a:rPr lang="en-US" sz="1200" kern="1200" dirty="0" smtClean="0">
                <a:solidFill>
                  <a:schemeClr val="tx1"/>
                </a:solidFill>
                <a:latin typeface="+mn-lt"/>
                <a:ea typeface="+mn-ea"/>
                <a:cs typeface="+mn-cs"/>
              </a:rPr>
              <a:t>Decide on the title of a song that best represents your conversation</a:t>
            </a:r>
          </a:p>
          <a:p>
            <a:r>
              <a:rPr lang="en-US" sz="1200" kern="1200" dirty="0" smtClean="0">
                <a:solidFill>
                  <a:schemeClr val="tx1"/>
                </a:solidFill>
                <a:latin typeface="+mn-lt"/>
                <a:ea typeface="+mn-ea"/>
                <a:cs typeface="+mn-cs"/>
              </a:rPr>
              <a:t>Sharing out (participants can read or sing their song title + one line from the song)</a:t>
            </a:r>
          </a:p>
          <a:p>
            <a:r>
              <a:rPr lang="en-US" sz="1200" kern="1200" dirty="0" smtClean="0">
                <a:solidFill>
                  <a:schemeClr val="tx1"/>
                </a:solidFill>
                <a:latin typeface="+mn-lt"/>
                <a:ea typeface="+mn-ea"/>
                <a:cs typeface="+mn-cs"/>
              </a:rPr>
              <a:t>The activity only takes about 10 minutes.  It’s active and FUN. Would be a great way to end the series!  </a:t>
            </a:r>
          </a:p>
          <a:p>
            <a:endParaRPr lang="en-US" dirty="0"/>
          </a:p>
        </p:txBody>
      </p:sp>
      <p:sp>
        <p:nvSpPr>
          <p:cNvPr id="4" name="Slide Number Placeholder 3"/>
          <p:cNvSpPr>
            <a:spLocks noGrp="1"/>
          </p:cNvSpPr>
          <p:nvPr>
            <p:ph type="sldNum" sz="quarter" idx="10"/>
          </p:nvPr>
        </p:nvSpPr>
        <p:spPr/>
        <p:txBody>
          <a:bodyPr/>
          <a:lstStyle/>
          <a:p>
            <a:fld id="{6E9F47A2-5613-C043-A437-A5BD5DCB19FE}" type="slidenum">
              <a:rPr lang="en-US" smtClean="0"/>
              <a:t>28</a:t>
            </a:fld>
            <a:endParaRPr lang="en-US"/>
          </a:p>
        </p:txBody>
      </p:sp>
    </p:spTree>
    <p:extLst>
      <p:ext uri="{BB962C8B-B14F-4D97-AF65-F5344CB8AC3E}">
        <p14:creationId xmlns:p14="http://schemas.microsoft.com/office/powerpoint/2010/main" val="1053422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29</a:t>
            </a:fld>
            <a:endParaRPr lang="en-CA"/>
          </a:p>
        </p:txBody>
      </p:sp>
    </p:spTree>
    <p:extLst>
      <p:ext uri="{BB962C8B-B14F-4D97-AF65-F5344CB8AC3E}">
        <p14:creationId xmlns:p14="http://schemas.microsoft.com/office/powerpoint/2010/main" val="2235193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THANKS YOU and  DOOR PRIZE!!</a:t>
            </a:r>
          </a:p>
          <a:p>
            <a:endParaRPr lang="en-CA" dirty="0" smtClean="0"/>
          </a:p>
          <a:p>
            <a:r>
              <a:rPr lang="en-CA" dirty="0" smtClean="0"/>
              <a:t>Session evaluation</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30</a:t>
            </a:fld>
            <a:endParaRPr lang="en-CA"/>
          </a:p>
        </p:txBody>
      </p:sp>
    </p:spTree>
    <p:extLst>
      <p:ext uri="{BB962C8B-B14F-4D97-AF65-F5344CB8AC3E}">
        <p14:creationId xmlns:p14="http://schemas.microsoft.com/office/powerpoint/2010/main" val="425527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8:40 First</a:t>
            </a:r>
            <a:r>
              <a:rPr lang="en-CA" baseline="0" dirty="0" smtClean="0"/>
              <a:t> 3 sessions gave us time to review the foundational components of a balanced reading program;  ask what’s going on for struggling readers;  develop an understanding of First People’s Principles of Learning;  examine self-regulated learning; reflect on our practice; ponder questions and begin an inquiry….  And finally COLLABORATE and share ideas.</a:t>
            </a:r>
          </a:p>
          <a:p>
            <a:endParaRPr lang="en-CA" baseline="0" dirty="0" smtClean="0"/>
          </a:p>
          <a:p>
            <a:r>
              <a:rPr lang="en-CA" baseline="0" dirty="0" smtClean="0"/>
              <a:t>The news clip  2:14   ONE SMALL CHANGE go to next slide    </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4</a:t>
            </a:fld>
            <a:endParaRPr lang="en-CA"/>
          </a:p>
        </p:txBody>
      </p:sp>
    </p:spTree>
    <p:extLst>
      <p:ext uri="{BB962C8B-B14F-4D97-AF65-F5344CB8AC3E}">
        <p14:creationId xmlns:p14="http://schemas.microsoft.com/office/powerpoint/2010/main" val="76183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8:50    “The plan is to design</a:t>
            </a:r>
            <a:r>
              <a:rPr lang="en-CA" baseline="0" dirty="0" smtClean="0"/>
              <a:t> reading instruction for maximum benefit for all readers.  We can’t do it all.   BALANCE </a:t>
            </a:r>
          </a:p>
          <a:p>
            <a:r>
              <a:rPr lang="en-CA" baseline="0" dirty="0" smtClean="0"/>
              <a:t>Balanced for all learners in terms of their needs.  For example if a struggling reader is receiving additional 1:1 support this must typically not occur during another literacy instruction time (read aloud, </a:t>
            </a:r>
            <a:r>
              <a:rPr lang="en-CA" baseline="0" smtClean="0"/>
              <a:t>shared reading…) </a:t>
            </a:r>
            <a:endParaRPr lang="en-CA" baseline="0" dirty="0" smtClean="0"/>
          </a:p>
          <a:p>
            <a:endParaRPr lang="en-CA" baseline="0" dirty="0" smtClean="0"/>
          </a:p>
          <a:p>
            <a:r>
              <a:rPr lang="en-CA" baseline="0" dirty="0" smtClean="0"/>
              <a:t>Bring Something / Take Something  - bring something new to your practice… take something away.</a:t>
            </a:r>
          </a:p>
          <a:p>
            <a:endParaRPr lang="en-CA" baseline="0" dirty="0" smtClean="0"/>
          </a:p>
          <a:p>
            <a:endParaRPr lang="en-CA" baseline="0" dirty="0" smtClean="0"/>
          </a:p>
          <a:p>
            <a:r>
              <a:rPr lang="en-CA" baseline="0" dirty="0" smtClean="0"/>
              <a:t>Rework a piece of your reading program what would it be and how would you do it?</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5</a:t>
            </a:fld>
            <a:endParaRPr lang="en-CA"/>
          </a:p>
        </p:txBody>
      </p:sp>
    </p:spTree>
    <p:extLst>
      <p:ext uri="{BB962C8B-B14F-4D97-AF65-F5344CB8AC3E}">
        <p14:creationId xmlns:p14="http://schemas.microsoft.com/office/powerpoint/2010/main" val="296029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9:00 am</a:t>
            </a:r>
            <a:endParaRPr lang="en-CA" dirty="0"/>
          </a:p>
        </p:txBody>
      </p:sp>
      <p:sp>
        <p:nvSpPr>
          <p:cNvPr id="4" name="Slide Number Placeholder 3"/>
          <p:cNvSpPr>
            <a:spLocks noGrp="1"/>
          </p:cNvSpPr>
          <p:nvPr>
            <p:ph type="sldNum" sz="quarter" idx="10"/>
          </p:nvPr>
        </p:nvSpPr>
        <p:spPr/>
        <p:txBody>
          <a:bodyPr/>
          <a:lstStyle/>
          <a:p>
            <a:fld id="{378B67CE-0BD8-409E-A05E-2542696CE49E}"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14811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9:05</a:t>
            </a:r>
          </a:p>
          <a:p>
            <a:endParaRPr lang="en-CA" dirty="0"/>
          </a:p>
        </p:txBody>
      </p:sp>
      <p:sp>
        <p:nvSpPr>
          <p:cNvPr id="4" name="Slide Number Placeholder 3"/>
          <p:cNvSpPr>
            <a:spLocks noGrp="1"/>
          </p:cNvSpPr>
          <p:nvPr>
            <p:ph type="sldNum" sz="quarter" idx="10"/>
          </p:nvPr>
        </p:nvSpPr>
        <p:spPr/>
        <p:txBody>
          <a:bodyPr/>
          <a:lstStyle/>
          <a:p>
            <a:fld id="{378B67CE-0BD8-409E-A05E-2542696CE49E}" type="slidenum">
              <a:rPr lang="en-CA" smtClean="0"/>
              <a:t>8</a:t>
            </a:fld>
            <a:endParaRPr lang="en-CA"/>
          </a:p>
        </p:txBody>
      </p:sp>
    </p:spTree>
    <p:extLst>
      <p:ext uri="{BB962C8B-B14F-4D97-AF65-F5344CB8AC3E}">
        <p14:creationId xmlns:p14="http://schemas.microsoft.com/office/powerpoint/2010/main" val="155444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9:10</a:t>
            </a:r>
            <a:endParaRPr lang="en-US" dirty="0"/>
          </a:p>
        </p:txBody>
      </p:sp>
      <p:sp>
        <p:nvSpPr>
          <p:cNvPr id="4" name="Slide Number Placeholder 3"/>
          <p:cNvSpPr>
            <a:spLocks noGrp="1"/>
          </p:cNvSpPr>
          <p:nvPr>
            <p:ph type="sldNum" sz="quarter" idx="10"/>
          </p:nvPr>
        </p:nvSpPr>
        <p:spPr/>
        <p:txBody>
          <a:bodyPr/>
          <a:lstStyle/>
          <a:p>
            <a:fld id="{378B67CE-0BD8-409E-A05E-2542696CE49E}" type="slidenum">
              <a:rPr lang="en-CA" smtClean="0"/>
              <a:t>9</a:t>
            </a:fld>
            <a:endParaRPr lang="en-CA"/>
          </a:p>
        </p:txBody>
      </p:sp>
    </p:spTree>
    <p:extLst>
      <p:ext uri="{BB962C8B-B14F-4D97-AF65-F5344CB8AC3E}">
        <p14:creationId xmlns:p14="http://schemas.microsoft.com/office/powerpoint/2010/main" val="262889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9:30</a:t>
            </a:r>
            <a:endParaRPr lang="en-CA" dirty="0"/>
          </a:p>
        </p:txBody>
      </p:sp>
      <p:sp>
        <p:nvSpPr>
          <p:cNvPr id="4" name="Slide Number Placeholder 3"/>
          <p:cNvSpPr>
            <a:spLocks noGrp="1"/>
          </p:cNvSpPr>
          <p:nvPr>
            <p:ph type="sldNum" sz="quarter" idx="10"/>
          </p:nvPr>
        </p:nvSpPr>
        <p:spPr/>
        <p:txBody>
          <a:bodyPr/>
          <a:lstStyle/>
          <a:p>
            <a:fld id="{FF480BF3-2413-4482-AB1A-573C24293D25}" type="slidenum">
              <a:rPr lang="en-CA" smtClean="0"/>
              <a:t>10</a:t>
            </a:fld>
            <a:endParaRPr lang="en-CA"/>
          </a:p>
        </p:txBody>
      </p:sp>
    </p:spTree>
    <p:extLst>
      <p:ext uri="{BB962C8B-B14F-4D97-AF65-F5344CB8AC3E}">
        <p14:creationId xmlns:p14="http://schemas.microsoft.com/office/powerpoint/2010/main" val="329535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0E0ED99-1DD5-4795-ADF2-C4860AB2EDF3}" type="slidenum">
              <a:rPr lang="en-CA" smtClean="0"/>
              <a:t>11</a:t>
            </a:fld>
            <a:endParaRPr lang="en-CA"/>
          </a:p>
        </p:txBody>
      </p:sp>
    </p:spTree>
    <p:extLst>
      <p:ext uri="{BB962C8B-B14F-4D97-AF65-F5344CB8AC3E}">
        <p14:creationId xmlns:p14="http://schemas.microsoft.com/office/powerpoint/2010/main" val="80056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ACA897-6EA2-48EB-9D16-8FA296C62B54}" type="datetimeFigureOut">
              <a:rPr lang="en-CA" smtClean="0"/>
              <a:t>23/02/2015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365355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ACA897-6EA2-48EB-9D16-8FA296C62B54}" type="datetimeFigureOut">
              <a:rPr lang="en-CA" smtClean="0"/>
              <a:t>23/02/2015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87328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ACA897-6EA2-48EB-9D16-8FA296C62B54}" type="datetimeFigureOut">
              <a:rPr lang="en-CA" smtClean="0"/>
              <a:t>23/02/2015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317336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EACA897-6EA2-48EB-9D16-8FA296C62B54}" type="datetimeFigureOut">
              <a:rPr lang="en-CA" smtClean="0"/>
              <a:t>23/02/2015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294589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CA897-6EA2-48EB-9D16-8FA296C62B54}" type="datetimeFigureOut">
              <a:rPr lang="en-CA" smtClean="0"/>
              <a:t>23/02/2015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176425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EACA897-6EA2-48EB-9D16-8FA296C62B54}" type="datetimeFigureOut">
              <a:rPr lang="en-CA" smtClean="0"/>
              <a:t>23/02/2015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353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EACA897-6EA2-48EB-9D16-8FA296C62B54}" type="datetimeFigureOut">
              <a:rPr lang="en-CA" smtClean="0"/>
              <a:t>23/02/2015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229898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EACA897-6EA2-48EB-9D16-8FA296C62B54}" type="datetimeFigureOut">
              <a:rPr lang="en-CA" smtClean="0"/>
              <a:t>23/02/2015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161019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CA897-6EA2-48EB-9D16-8FA296C62B54}" type="datetimeFigureOut">
              <a:rPr lang="en-CA" smtClean="0"/>
              <a:t>23/02/2015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339939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CA897-6EA2-48EB-9D16-8FA296C62B54}" type="datetimeFigureOut">
              <a:rPr lang="en-CA" smtClean="0"/>
              <a:t>23/02/2015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231720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CA897-6EA2-48EB-9D16-8FA296C62B54}" type="datetimeFigureOut">
              <a:rPr lang="en-CA" smtClean="0"/>
              <a:t>23/02/2015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2F72B2-0761-46F4-9766-24F564D87673}" type="slidenum">
              <a:rPr lang="en-CA" smtClean="0"/>
              <a:t>‹#›</a:t>
            </a:fld>
            <a:endParaRPr lang="en-CA"/>
          </a:p>
        </p:txBody>
      </p:sp>
    </p:spTree>
    <p:extLst>
      <p:ext uri="{BB962C8B-B14F-4D97-AF65-F5344CB8AC3E}">
        <p14:creationId xmlns:p14="http://schemas.microsoft.com/office/powerpoint/2010/main" val="19594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CA897-6EA2-48EB-9D16-8FA296C62B54}" type="datetimeFigureOut">
              <a:rPr lang="en-CA" smtClean="0"/>
              <a:t>23/02/2015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F72B2-0761-46F4-9766-24F564D87673}" type="slidenum">
              <a:rPr lang="en-CA" smtClean="0"/>
              <a:t>‹#›</a:t>
            </a:fld>
            <a:endParaRPr lang="en-CA"/>
          </a:p>
        </p:txBody>
      </p:sp>
    </p:spTree>
    <p:extLst>
      <p:ext uri="{BB962C8B-B14F-4D97-AF65-F5344CB8AC3E}">
        <p14:creationId xmlns:p14="http://schemas.microsoft.com/office/powerpoint/2010/main" val="222409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ZO-4OYiJiU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youtube.com/watch?v=6xpcXobZF1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TXrV0_3UjY" TargetMode="External"/><Relationship Id="rId7" Type="http://schemas.openxmlformats.org/officeDocument/2006/relationships/hyperlink" Target="http://youtu.be/kXhbtCcmsyQ"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youtu.be/wh0OS4MrN3E" TargetMode="Externa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globalnews.ca/video/1690463/heart-attacks-and-oxygen-connec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burkinsandyaris.com/blo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0072" y="1032034"/>
            <a:ext cx="3638806" cy="1569660"/>
          </a:xfrm>
          <a:prstGeom prst="rect">
            <a:avLst/>
          </a:prstGeom>
          <a:noFill/>
        </p:spPr>
        <p:txBody>
          <a:bodyPr wrap="square" rtlCol="0">
            <a:spAutoFit/>
          </a:bodyPr>
          <a:lstStyle/>
          <a:p>
            <a:pPr algn="ctr"/>
            <a:r>
              <a:rPr lang="en-CA" sz="4800" b="1" dirty="0" smtClean="0">
                <a:latin typeface="Century Gothic" panose="020B0502020202020204" pitchFamily="34" charset="0"/>
              </a:rPr>
              <a:t>CR4YR</a:t>
            </a:r>
          </a:p>
          <a:p>
            <a:pPr algn="ctr"/>
            <a:r>
              <a:rPr lang="en-CA" sz="4800" b="1" dirty="0" smtClean="0">
                <a:latin typeface="Century Gothic" panose="020B0502020202020204" pitchFamily="34" charset="0"/>
              </a:rPr>
              <a:t>2015</a:t>
            </a:r>
            <a:endParaRPr lang="en-CA" sz="4800" b="1" dirty="0">
              <a:latin typeface="Century Gothic" panose="020B0502020202020204" pitchFamily="34" charset="0"/>
            </a:endParaRPr>
          </a:p>
        </p:txBody>
      </p:sp>
      <p:sp>
        <p:nvSpPr>
          <p:cNvPr id="3" name="AutoShape 2" descr="data:image/jpeg;base64,/9j/4AAQSkZJRgABAQAAAQABAAD/2wCEAAkGBxQTEhUUExQVFRQWFBQVFRgVFBQVFxcUFRUWFxQXFxcYHCggGBwlHBQUITEhJSkrLi4uFx8zODMsNygtLisBCgoKDg0OGxAQGywkICQvLCwsLCwsLCwsLCwsLCwsLCwsLCwsLCwsLCwsLCwsLCwsLCwsLCwsLCwsLCwsLCwsLP/AABEIALcBEwMBIgACEQEDEQH/xAAbAAABBQEBAAAAAAAAAAAAAAAEAAIDBQYBB//EAD0QAAEDAgUBBgQEBQMDBQAAAAEAAhEDIQQFEjFBUQYTImFxgTKRobFCwdHwFCNSYuEHFfEzQ5IWcoKisv/EABsBAAIDAQEBAAAAAAAAAAAAAAECAAMEBQYH/8QALREAAgIBAwQBAwQBBQAAAAAAAAECEQMSITEEE0FRYSIycQUUQqHBgZGx0fH/2gAMAwEAAhEDEQA/AMHUqJUGhDalLTfCzNFVB1FoRtCnJVQKqJoY2FXKLFaZeOwYITWZWChWZkjMPmI2VX1IRqSKzM8ujYKpOEd0WsdUDipKmHbEp1loZZKMiMI+JhNAIWlxGkNgKpp0NTk8Z2WRdjsCyd1oMBSaLqrp4aNlYYRpKqyOxJGgovbCJoBsqppU4VnhRdZJIrLnDUAjGtQNAwiO/VEkkEdiXwPNUtagahNlaGrKjNcNQjIHJVjB92iaOIMH0P2T6+JaVyjVYOiuUg0eb4esRViYvBtJAWhxmdUzS7ttMkxGowL9VSZ9h+6xBi4JmT53MK0w+FBAK2ymkkzZHcy2JwJN4KEpUIO3rK9Fbgx0CDx2UNfsIPKMeo9jaGZCjQNQx8p46fvyVrgsm31GDYQd5Jt+Ss6GVafyR9HCnc3MyjPP6CoE2UYFgcdfJJn5AT12WoyxvgDYsBHtJI+6pMJShaHBVBZVRnbGcaQXUwmtpHMH7LDY8ua7Q6ZBA241CZ+a9IwhBVF2iyZ7nd6xmqBcTcjmP3wrnHa0V/BBk9mxbwkge1o/NWbcYKuoACGECQQQ60nbz+4VLkD3CdQuDJBix5PuCCrJlBtHSxpBDpdI6ucZn7eyzdY32qHioqLb58FjSEBA46uGoyn9FQdon2sVyYvehHuhxxfmkswa3mUlp7YlGKfgZuEHicOWq4w1UxsoMZJ4XWjJ3uVJlKxyMwzJUJw7p2KLwTCDsVbJ7bBbCmUIXQwyrHu7WQxWZTbEsnwjSSFZVxDeiDwL4KKzCoSLXVTk3IRoqsSfNDYStdLEvPKBpkytcYqi2JqKYEIrBtErP4fGHYq4wOIVEotAcQzG1IT8uxt90BmFQlC4RxBSabQunY21HEyjqTp3VLl1YQju/wCixzQtFowtVZm7hFk2u5wErP47FuMglHHDUxkiKrjHBQfxbjypcvyypXMt8LB8T3fCPTqfIK/w9Khhx4Wh7x+N4BM+Q2b+7rfHGjZ03QZuo+1bezLZrg3vomppcRTgl0WieqssDemwjlo+yj7R5y+owtLjpPHHyU+TsHdMH9oSZVUTXm6N9PUW7LCk2VOyinUaSn7pUIrBu5C62mp+6unsopyUQNYiqAKTwAhxmbWmGjUUUiWazKm2kqwp4kAwsrRz51mgAvd8DRb3PQBWOHp90A6o7VUcQAOrjwPL9FrhPbYqcLZaZhlTKgIadLnxcDYSCT8gR7oHOclbSptqNc7wQDqM6gT9DJVxgepMk7n98KTNcP3lF7eokerTI+ybNijkxy23oRtpaTLVMVDZ8llcyxBeYC1DsvkboIZIAZXCx43HdlUpWYt1Gp0SW5GUtSWnuP0DWZFuTjontyVvRaZuFUrcMl7sjLuZkZG3ouf7CJ2WtZhVM3DBTuSJuZQZLbZNOQA8LYtwwUgw4UuRNzH0uzo3hFjIBEQtS2iFK2kEakxtzGVeyzXfhUbexzOi3QYE8MCsSl7IrMF/6Nb0RVDsqAtqGBO0hGpew7mRPZkJv/pVvRazEVmsElAYLOGVH6W7kwPuisbbqwqLKml2bARVPIwFe4uq2mJchcJmjKgJbeFfHoZy3FbSdNgVTJwRCp8wyfD0r1CJOwJgu9Frv4loaXGwAm68wz/MjXqHUZHTgAcBJ2O29zq/pnQ/uJ6pfav7DcfmFgxoDWiwa3YKjxOIKZSxNtJu7f8A+J2Q1QyU7dnrVpjGoguLfKucifrogcstbe230hUNe5RfZ3Fd3W0nZ9vcbfn9FJK4nJ62OtWaXDYz8PeAH+l+/sVMc/p03Br6lOT0dP8AwoMdljKlyJVW7JLwLDmAB/yq46PJx6kbOlWDhIv6KHF4nSDwgMrYaYDRsi8Vgi5DVYUigxuctB+B9TrBED2mShqOfaiG0qDwfMWV4cjYTcXRmGytjNgE6kkuCab8hfZrCaJq1SDVdv8A2gbAdFK3G95iCfw0/A3pq/GfsPmq/HY8U2w34jZo/P0Cmyr+XA67++59VNbaoektzXYSvsrSlVVHTqCLIqhiFqhOjPJWMzNgpkHZrjAPAcfwnpPHyQrnq6cxtRpY8BzXCHA7ELLtwNbDvLHvD6P/AGnuPj09HWgxsqM2D+UALp1kT0fcvHv8fPwFkpKIlJYrMdkDWqVrVAHqVrlSqKidoUgChY5PaVaqCStTlGntTEJAE5MaU5OgiDVJqTUkbDQ7UuymSuYh8NJHRDUQz/a7FQzSDusXSznuqrSDcE/aE3tBnjg9/eWIMAH7rMYHBV8XUmmDE7nZbemxNlu0Y7m67RdqXPaG8mIA6nYBH9mMKcNTNSq4l77hnA8lX5b2a7gipXcHOaPCOAf1RVXH6iCfQeQ6/Jbs2R4o15NP6X0C6rI5y+1c/L9D+0GbO06Zu7jo1ZVrt1LmeK1OJ+XpwgH1IaVzJNydnr4qONUkD/xH86eII/T7IirWDReCTwFUh3iB81O1nJTNGaGWW9EVSqSY8+FEd5FiDIPQjZInxrg3TmaT1cnoXZ7HCtTDudnDo4bq8GEB2Xl3Z/Nv4er4v+m4gO8jw5epYLEggGZCzzhpkcya0ugTDNHeRGxWjosaR7KkqA6pAG97It7yREx6WQhsxG0Q4ukWOaQ6QTcfoosXXACVQU6YlxjzJWfz3MC5hDbNg77n24RCNw81AapuXTpHRo2+e6uWVtQCp8vqg02xw0JlHHFj43B6cJXySrNbhcSbXVth6izWFrgiQrnCVU8GVtF/hqiLrUG1WaXCelpg9QqnD1FY0aq2wlsV207RUVcK9pI7sui0gGD02SWh71JR4oei3vRfMEZHSpWoVtVTU3LhKRy0SgKQFMa4JweFYtiDgSnALhKc1EI9oXZTA9c7xG0GyZJg6qAVk9uJCMXFslkoTMVV0tJ8kNWxUKuzDNNIv+wjCUdSTBZhu0WSvxWIBiGcnqtrleBp4akA0AQENgMwZUdA3QPajH7sBiAvT48cIQ+gyyyN8nc2x2rlVFd0NLuth6cp2EwHhDibRN1FmbgIDiBYQPquNmm5zbZ9A6DAsHTxgvyyoq3QmI+GPNEYioEJVdIKrQ+Vorw646AojvrkIRu6VV+x+auqzn63Hcc8/wAweiVM3TXnxg/2rlA3U8Cp7/6kNW7481o+zvaE0T3VQzTOxP4P8fZUWHpy9x6WTsQxSVS2ZW8WqLfyepd7UcJbU9oaR890g+qPicJ8mj6GVg+z3aF1Dwvl9Pgct9PLyW0w/aXCkSagB6OBB+yzuE47cmRNRdDxhJOp0k+d1lu1uYhng63PorfNe2VFrT3YL3cWLW+83XnOMxDq1QucZJMqzHjbdyFlO3S5NQc2YymC14g+RN0/D1DUZMkEmQRv5f8ACzOYCGhvT78qzy3GuawAbJ9CW50+khCGVqW+xoMtzF1J0PcC07WiD19FtMpxE2XmtbHeGXx5dSrLsj2impodafhP5KuUPKE/UMML1w5fK/yep06iMo1VVUakhEU6iaMjktFuKqSA71JW6xaKYNUzAmU3TdKpUAMBchRS3MNEzQpJUGo2hJrTKL2BQW0pFybq4TWjhEg7Wuwk3D8J2rjohXsg3Teyf3S7TN0qtYBMkkrCnsQ1qSrsZgdQko4VZK66taEj0sl+THZnS7l4qM43VJneM7x2o2EXW3zKiHNNljc9y4Pbe3otvTddPGtD4GjDHKacwPA5zqBAMhon1jb6oTFONW5N0smwhptqGJMht+gufulWcA6R7hPJ27R7DA9eGMm9v8cATasGHbdUq7tgPU/kpMXTi/CADuUyV7leRuH0ja289fumEyCE5/QoVxiQeR9lakY5yonL7T/b90qJsoHv8PyHyUrHQAo0LGW5Y4enA9bptQIYZgRuAfomjHh3BH1SaZcmrvY6qzlWyZ3yldUa4QgsRRc3zHUfn0VsfTOd1ON3qjwOq1pU2Ap+KTxdC0WSjz4Wx1Rk/A3TY6+tg+PqSisHjA0QVX1imvdZCrVFizOM3JBOKxRcVyjWLbjfr6IMFOLrgI6Svutu2ezdj847+g1x+IeFw/uH62PutG1y8d7EZwaVcMPwP8Po78J99vdet0qkhZpR0soyKnsFd4kh3OSQsrO0m+GY4XGMEyeV3vZAAUVV/ThYpbHPsKw7hcKWnUmQq+lT/F03ROjkHlSLdEskkcLrakJoYBeUyvhzMgylaa3BuTOxQ9VAXm67Rpi/HHupHtIHshUpK2AdTM25TxH4kIKt9+LIV2IdqAPP3S66DqoNLYJAUZII81AysXb7/mE+lM7SOf1SkW43ENaG7+qpsZgyRbcHfyVvWpB0tniUyQBHS3/KXzuNwzG4+o2mQ09DPqSqnEdy4kB8HorbtnhTIeLiIPkRysZVqAiHiehG66eGNxR6vp+qUcEY0qrz/ZZlwHgc4EIWvRbw4Ko0yYbqPpdE08tqnYFX6EvJTPrL2cf7OvEITEusrWj2ZxD+o9bKxw3YV7viefZHuQjyzLKcpKkjJa5ICc+svQsJ2ApD4tR9/wBFeYLsfhmbUmk9SNR+qV9TDwIoT8nj7qqbSfuveKOS0xsxvyCldlFM7tafUBBdT8A0b3Z4hluPFKoHlgeBwfvfldxWOD3uLG6GnZo22uvYMT2Swr/ioU/UNDT82wVU4z/Tmg7/AKTn0zwCdbfrf6p1li/BFad2eb4dsAngX+V0FiMUXuJFhwPRa7NeyeKw/wD2+8plw1Pp+IBsidTfiFvKPNZxmWuD3QWuHiiDvyN7cKyMlyxeoy7KMWAGdNzyfsF13wT0IHzDv0Vk3BSwSBMm4IIDRcusbm8exUT8E7u2tAu+o43t4aY0ifdz/kmUkZ9ZXgqRuHdp7yPAX6Af7omPkrLI8qFSp47U2QXzImbhvyhbHFOw5ptpljTTkANgtFpkgjoSPWfNV5M2lpJElkqjDYV7W9SfkAfufovWeyma99SaT8Qs71C8vzvLf4asaYMtgOY6I1Nd+hkey0fYus5hLp8DotzPVLkSatGlyUsaPSy5dQjatklSUE1SrYBu/wCS5QxIH391DQrAkG8tBB9Y3+6now4mRG1+vQlYFdnPapkjnG421DlR06jiNN+CD5J9Rm4cfhiPdOYBplpm0Dy/d1GiJUSN28XBCWKrfFB6KB7SIvMxIXaFSGuLhFpnqOv3Q8aUB2TUnBwBP7gwn1Xb3twoGutPNyQuYbcy4X+il+Atrg5tH1UjWiYIkb/RJ9UCdW87xa9lE+tpEbyCPoZ9NkmyEY4NFyOl/Q7FSHE6QbTaB13uCo2CDp8pvHP6JtT4yAOJmb+6n1LdDUQF/wDM3jhD1nwTH9XN5U72nUY4AFt7kX+hQmKN52Ag26GZHrZKRFNnVUu1deR6mB+/NUOE7MuqOHeHQDeOY6StGGONQE7GRtsbf4K5VoFsvEyXBnUAkTM9LR6laseRpbG6HUVSDMvyGhTADWgn5lHNw9MbNA9vqo8KfhnfxQRx/TPrJ+XkUVSyfEVGsdTbYnZxDSGnkg8CT9bIxjPJxuWPrIp7IYNKcHgLTU+yFPQAXv18uBEEno0jZVGM7EVr93Wa4dHAtPpIlXvpMq8F37lAIxICX8cOqrcwyDG0yZpOc2AQ5kPEztAvsenCzlXFPaDrBBDg0TN5BNvoq+1JcgeeJvMNjw4wFYU7rz3/AHU0Ynbk+5A+y1PZnMu8Zf4mmCPMf4uik1yDuJ8F8KaeKajoVQ7lFNokNndXRVhbI6TQVme03YyniZdTIpV4+ITpd5PA/wD0L+uy01DENJspKrNRlvxfQ+qsXGwkknszwzMsur4fwV6bmuYTBk6H3Fw7Z3XebKPGbtsYDYbY8CxHW8r2yq8PmjVYIIu14Ba4e9isr2gyB1Cn/KBq4f8AoJl1Hcy07ubPJkj02jd7oz5MTjuYFglpDpFyXabTuTP74Q+JqO0Fsk31DrPQesfRSUjZwE++++ydRYCAXC41SOst8KVMrsDxjjWYGuJFQCKeowIAuC7zg+kQj8mxNgPJBuwpJAfJ0vBB40i8A825Q+FJpuE7OcYtsrFTVIshKtje0M1hoBNxuks7/EDkJKvSWaj0FuH0hugES6TM8/5U/wDE+IWuLH2C40kEuFmQWiDs48kex+YTGuBJDoBgG1jDj8j/AIXOlfKZiY6qb87TeADJi/oiq1VoIIttMbR1QeYguYGA3N+J/qIA3PO3QKAeJjHOMHSZgyLt5/fKlbCFg2r4p9R7i36rjK0eE7kGDxHP1IXaLdWkNIvB1dBBMz6AW/tQ9MyZNyBB4uLm3nASxTRKHtxMarAyGtI9oO3kERhdNVkstBcNM3ABE+o8/MIWvTLnbidUDkRYgH5FSsfAAA0ESIHFyT9PshF193ACV9zvJA3A2iZ3iVDUEHT5ETYg7flCTDM8GT6n9iE17R8Q35HmQIj5n6IN2Qkc4AEi8gRExETBnqnVa0NE3JIbIjbe3qYTSwuDCLggAQNvJOxFHU8wLwdI8wQWm/Mj6Jop7h8kL3Q10cuufIBoH3KDxDNTZ8/EBuY2LT1vMcwiwzU4gb3tPQ+fqoiGk6diRDY3kX+33SJ+QWRjDwdRIiZAaDxNo4JB+ihpiamiwEEO6eK8nngIjvg1o1Xt0ExPHpYn0VvkGR944VX/AA3LQPxAxuOn6rRhxSytKIWxnZ7JC86nj+WDDQfxQbOPlv6ytsC1gvZcaGsHRA5k4PEArsxhHDDTH/0txw07vksmuB2IPonLC4zL8Q06qTyD/a78kGztbjMOYrUhVaOY0u+Ysfkgsy/kqLbPRkNjcvpVhFWmx4/uaD8p2VNknbLDYghof3dT+ip4ST5HZ3stErk0wmRzbsBh6oPdk03HVH42hziTMOvYkxflZwdn6+CA1DvKbQA57L+DYSIkQDF+BvZeopKmfTwl8ASp2jKnDaqQcxgLm6XCIBIG4B5tKssK0lszuNvZSZplj3McKNQUnkENJZrYDFjpBB+qgwNJzGta8+IAB3QkCCR5JNDizRaktjx7tB22ezE/ymeFr6lN0O+I03lrrbArW9lu2tGv4C4Mqf0u8JPpO60GTf6f4Sk99V9MVqlSrUqzVAc1hqOLoYzYRO5krSjLqUR3VOOmhv6I9jyuRO7LyUctqABwnoeQeoPCiaTTfpMvESDB2Mi8bmyv25XSGzAPIEgfIGETTphogCAisL8sfvJcI8nz/sJXqYrXhaQZSfoc/W5rW6pOoNb8QGxsEVS/0wqE+Ksxjf7Wue42iTMCV6hCUJuxHyZ2rdmIw/8AprhhHePq1D6hg+TRPPVWp7C4Atg4ZhjYnUXD0dMhaKF1OscVwiJHm+M/0opF7jTrvYwnwtLQ7SOmqbpL0UpKduJKPMRVlxmJAn3i5HrDjCmdUuARfiOniLR/9T/5BBtpnvJEQQbzMgETxa6NxLA5ocIDvCZEiTEfv0HRefW9mdJIHxdUgW3kFp+c/YD2RDaesRAk8WF5v6bhcw1RrqZgS6SBI2mNUfIhIERJE2AETs3g9DJlFKgbUPpPLAWuBALfERMNmWgtMeKLggJU7Pud2dNyADG0Wkz6+ic6u64Pw6ZG2+zvfmVFUaT4KZIiNU7CD94hTUmkkFvwE1YFyLEzPA49uU5jg+L3tM76uPYwR7qM0osLzxuL7z04RWKYNcNMBwc62w2Mfvogotci0V38O+nMiTIIm0CZ6XKKdHk0xIveQQRb0P0CkxVWdJJILhBG4sYBjzCH7uYE3aYk26BTJStIEhp+JobaDJiwEGeNpM/Mogf9SRuYnrYmJ+vyTCdxyHex6/kmvIOnSdom/U3BSr5BRE5+lx89RQrmyG8GdXvf9foic0afC5sSDf0JP+FysQ0EkSQ3wjzIS6WmBclnkuSCs4VKl2gy1vU+Z6eS1OIrim2GC+21gvO8rzipTDQ1xETIN5Efryj8P24YHaazYO2ptx+q7nTTxaFCDp/Pv8jRloe6Luq9xMkklIT1P3TsFmdGsJpva70IKI0tTSwyjyXRnGXDBwT+7LpuIIked0R3aaWJNIxQ5p2Yw9YfDod1bZQ5fi8ZgCA6cThvWajB/aTv6H6LRlibCKuPAbLjK8yp4imKlJ2pp9iDyHDgotZFmGNKp3tHwuPxt/C8eY6+a0+CxQqNDh7g7g8grRCeoZMnQlXBA1W1NRs0gttpcbaXHzEH5+QRaSZpPkZNrgSS4TCrsVnVJlp1Ho26jklyAsklmq/aR34WAf8AuM/QKvrZ1XP4o9B+qpfUQQLNqml46j5rz+tj6x3qP+cfZB1XvO7nH1cUj6peECz0h+LYN3NHuFF/udKY7xs+oXmVSmVEKbhyUv7p+iWeskpLzdmZVgAO8dZJN+6j6JqBsMIBIPivHWDEpofeebEXtP4pQNTFSRsHgX8wn1agLtBJB0DbZcWvp/BmZPgdTWm5kkhp+ZE9JuiKNQBhLuDJgzBB/KEOZbTcSfA29uYXKlPW0g7FovtyJ+5UvawVYQMTZkXBIFzE77+l1YUgJJ8pP5IWhgmiGhxgusXbgTaeqlriA4njwyOgNj9SkS0hkSucYBJiLn19f3spcPJ0Ezb6/sFC0HCTa0GRxEbpNxBbc3bxHS8fSE+vayUEVqBN7nTt+/3uq+rWJeR1N/RWQxdg4QWm3nHmgsawEWtcTH9KE4eUC9wjC0/DJcDc+vl7xCa5jRJm5Ub6oYSOHbKDS57Z5Ej2Upk8k/8AEjRcajNigauK1Ov6BT0KgbbnhDsF5debe6F+yWCZk/Swhm40j25WYzNpcwu/Fv8AqtJmeGcQQNyPpMpzcu1sALfwx/laMc1GmyxPazE4Ck5heQ5zHBgc1zSR9lb5V/qJiaQAqxWbt4rO+aPx2VaHtPWm5p+izmIyU2i4XRxdVXkVqEuT0vJO2+Gr21uoui4ft81pqWMJuAHt6sIP0Xi+V5VLbb6tJHkr3LsuxFLEfyKhY0MBI3B8oTPqsTlpar8f9AWpOk7/ACeosxLXcwehsU17uAstl+dPc7TXpg9HCysf4mDLTboUk8kf4u/+Q932i6LU/DVtDtX/AJDqOqhp4lsboTHVALhGU1FakWOVKzWMqAgEGQUPmWNbSZJ34HUrJUs6NOGi4m3kh83xb3FpJn8lXPrloenkndtFhi8wdV3Nv6R+aFAESgsZXDAHDjcKrrY95YXMHhcVm7sm99xVMvq5AChrYhjd3Ae6qKmJgAvqSCOOFT5q+i4gU6mtxuROyZOTt1sg61Ze4vNaYIGoRyVE3N6XmekBU9DH0aQ8VPUQJghPpZ2Xu1MpBgA5V6xrTqlJCPI72TLdmYNd8LHH2ThWMjwR6rJ0c6q6nN1AAk7Bdy3E1tc1Hk3n2TPtKPLsWUsnpGprYoBxEhJYPM8wJqvI69fJJOu3X2/2Ht5Pa/2NdWwtw8CDIDvspsfTEg7P0GOhHmupLkrdMiJyD3TQImBM87SmU6xZ528TTfdcSSSVcBjww6m4ua0ixEyPILlSuYc0dJ8iCkkpJfURcjdt7yB9oT4hp6EWC6khBB8A+FdYRa8EJzcRL9PkY9kkkFwwL7mMrEuI5g/ZPdWMWtJSSUTbiTwB1ydY8rom1geZXUlFyhPI+tRkN6myIZRLHhpMjSkkma+hsN7A2bYfVHkq3uQHQOkpJKJiWEYfANaZbyZPqrXDWl3t7JJJn91kT3BMa6HiOU+rUhpCSSi5ssfI9uMNk7EY246nfokkkjkloaEfIJXfcRsizX1gTuEkksWxoEFYSCDyq5uC0CxJHRJJPqdA4K3HNvp4VNUwBpOaW7z9Eklfhk+CyJf0KAeZI4Tq9KBASSVFvXQJ8lEaYLnQLjdPpOOku8kklsthe4L/ALdN53XEkkjyyD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4" descr="data:image/jpeg;base64,/9j/4AAQSkZJRgABAQAAAQABAAD/2wCEAAkGBxQTEhUUExQVFRQWFBQVFRgVFBQVFxcUFRUWFxQXFxcYHCggGBwlHBQUITEhJSkrLi4uFx8zODMsNygtLisBCgoKDg0OGxAQGywkICQvLCwsLCwsLCwsLCwsLCwsLCwsLCwsLCwsLCwsLCwsLCwsLCwsLCwsLCwsLCwsLCwsLP/AABEIALcBEwMBIgACEQEDEQH/xAAbAAABBQEBAAAAAAAAAAAAAAAEAAIDBQYBB//EAD0QAAEDAgUBBgQEBQMDBQAAAAEAAhEDIQQFEjFBUQYTImFxgTKRobFCwdHwFCNSYuEHFfEzQ5IWcoKisv/EABsBAAIDAQEBAAAAAAAAAAAAAAECAAMEBQYH/8QALREAAgIBAwQBAwQBBQAAAAAAAAECEQMSITEEE0FRYSIycQUUQqHBgZGx0fH/2gAMAwEAAhEDEQA/AMHUqJUGhDalLTfCzNFVB1FoRtCnJVQKqJoY2FXKLFaZeOwYITWZWChWZkjMPmI2VX1IRqSKzM8ujYKpOEd0WsdUDipKmHbEp1loZZKMiMI+JhNAIWlxGkNgKpp0NTk8Z2WRdjsCyd1oMBSaLqrp4aNlYYRpKqyOxJGgovbCJoBsqppU4VnhRdZJIrLnDUAjGtQNAwiO/VEkkEdiXwPNUtagahNlaGrKjNcNQjIHJVjB92iaOIMH0P2T6+JaVyjVYOiuUg0eb4esRViYvBtJAWhxmdUzS7ttMkxGowL9VSZ9h+6xBi4JmT53MK0w+FBAK2ymkkzZHcy2JwJN4KEpUIO3rK9Fbgx0CDx2UNfsIPKMeo9jaGZCjQNQx8p46fvyVrgsm31GDYQd5Jt+Ss6GVafyR9HCnc3MyjPP6CoE2UYFgcdfJJn5AT12WoyxvgDYsBHtJI+6pMJShaHBVBZVRnbGcaQXUwmtpHMH7LDY8ua7Q6ZBA241CZ+a9IwhBVF2iyZ7nd6xmqBcTcjmP3wrnHa0V/BBk9mxbwkge1o/NWbcYKuoACGECQQQ60nbz+4VLkD3CdQuDJBix5PuCCrJlBtHSxpBDpdI6ucZn7eyzdY32qHioqLb58FjSEBA46uGoyn9FQdon2sVyYvehHuhxxfmkswa3mUlp7YlGKfgZuEHicOWq4w1UxsoMZJ4XWjJ3uVJlKxyMwzJUJw7p2KLwTCDsVbJ7bBbCmUIXQwyrHu7WQxWZTbEsnwjSSFZVxDeiDwL4KKzCoSLXVTk3IRoqsSfNDYStdLEvPKBpkytcYqi2JqKYEIrBtErP4fGHYq4wOIVEotAcQzG1IT8uxt90BmFQlC4RxBSabQunY21HEyjqTp3VLl1YQju/wCixzQtFowtVZm7hFk2u5wErP47FuMglHHDUxkiKrjHBQfxbjypcvyypXMt8LB8T3fCPTqfIK/w9Khhx4Wh7x+N4BM+Q2b+7rfHGjZ03QZuo+1bezLZrg3vomppcRTgl0WieqssDemwjlo+yj7R5y+owtLjpPHHyU+TsHdMH9oSZVUTXm6N9PUW7LCk2VOyinUaSn7pUIrBu5C62mp+6unsopyUQNYiqAKTwAhxmbWmGjUUUiWazKm2kqwp4kAwsrRz51mgAvd8DRb3PQBWOHp90A6o7VUcQAOrjwPL9FrhPbYqcLZaZhlTKgIadLnxcDYSCT8gR7oHOclbSptqNc7wQDqM6gT9DJVxgepMk7n98KTNcP3lF7eokerTI+ybNijkxy23oRtpaTLVMVDZ8llcyxBeYC1DsvkboIZIAZXCx43HdlUpWYt1Gp0SW5GUtSWnuP0DWZFuTjontyVvRaZuFUrcMl7sjLuZkZG3ouf7CJ2WtZhVM3DBTuSJuZQZLbZNOQA8LYtwwUgw4UuRNzH0uzo3hFjIBEQtS2iFK2kEakxtzGVeyzXfhUbexzOi3QYE8MCsSl7IrMF/6Nb0RVDsqAtqGBO0hGpew7mRPZkJv/pVvRazEVmsElAYLOGVH6W7kwPuisbbqwqLKml2bARVPIwFe4uq2mJchcJmjKgJbeFfHoZy3FbSdNgVTJwRCp8wyfD0r1CJOwJgu9Frv4loaXGwAm68wz/MjXqHUZHTgAcBJ2O29zq/pnQ/uJ6pfav7DcfmFgxoDWiwa3YKjxOIKZSxNtJu7f8A+J2Q1QyU7dnrVpjGoguLfKucifrogcstbe230hUNe5RfZ3Fd3W0nZ9vcbfn9FJK4nJ62OtWaXDYz8PeAH+l+/sVMc/p03Br6lOT0dP8AwoMdljKlyJVW7JLwLDmAB/yq46PJx6kbOlWDhIv6KHF4nSDwgMrYaYDRsi8Vgi5DVYUigxuctB+B9TrBED2mShqOfaiG0qDwfMWV4cjYTcXRmGytjNgE6kkuCab8hfZrCaJq1SDVdv8A2gbAdFK3G95iCfw0/A3pq/GfsPmq/HY8U2w34jZo/P0Cmyr+XA67++59VNbaoektzXYSvsrSlVVHTqCLIqhiFqhOjPJWMzNgpkHZrjAPAcfwnpPHyQrnq6cxtRpY8BzXCHA7ELLtwNbDvLHvD6P/AGnuPj09HWgxsqM2D+UALp1kT0fcvHv8fPwFkpKIlJYrMdkDWqVrVAHqVrlSqKidoUgChY5PaVaqCStTlGntTEJAE5MaU5OgiDVJqTUkbDQ7UuymSuYh8NJHRDUQz/a7FQzSDusXSznuqrSDcE/aE3tBnjg9/eWIMAH7rMYHBV8XUmmDE7nZbemxNlu0Y7m67RdqXPaG8mIA6nYBH9mMKcNTNSq4l77hnA8lX5b2a7gipXcHOaPCOAf1RVXH6iCfQeQ6/Jbs2R4o15NP6X0C6rI5y+1c/L9D+0GbO06Zu7jo1ZVrt1LmeK1OJ+XpwgH1IaVzJNydnr4qONUkD/xH86eII/T7IirWDReCTwFUh3iB81O1nJTNGaGWW9EVSqSY8+FEd5FiDIPQjZInxrg3TmaT1cnoXZ7HCtTDudnDo4bq8GEB2Xl3Z/Nv4er4v+m4gO8jw5epYLEggGZCzzhpkcya0ugTDNHeRGxWjosaR7KkqA6pAG97It7yREx6WQhsxG0Q4ukWOaQ6QTcfoosXXACVQU6YlxjzJWfz3MC5hDbNg77n24RCNw81AapuXTpHRo2+e6uWVtQCp8vqg02xw0JlHHFj43B6cJXySrNbhcSbXVth6izWFrgiQrnCVU8GVtF/hqiLrUG1WaXCelpg9QqnD1FY0aq2wlsV207RUVcK9pI7sui0gGD02SWh71JR4oei3vRfMEZHSpWoVtVTU3LhKRy0SgKQFMa4JweFYtiDgSnALhKc1EI9oXZTA9c7xG0GyZJg6qAVk9uJCMXFslkoTMVV0tJ8kNWxUKuzDNNIv+wjCUdSTBZhu0WSvxWIBiGcnqtrleBp4akA0AQENgMwZUdA3QPajH7sBiAvT48cIQ+gyyyN8nc2x2rlVFd0NLuth6cp2EwHhDibRN1FmbgIDiBYQPquNmm5zbZ9A6DAsHTxgvyyoq3QmI+GPNEYioEJVdIKrQ+Vorw646AojvrkIRu6VV+x+auqzn63Hcc8/wAweiVM3TXnxg/2rlA3U8Cp7/6kNW7481o+zvaE0T3VQzTOxP4P8fZUWHpy9x6WTsQxSVS2ZW8WqLfyepd7UcJbU9oaR890g+qPicJ8mj6GVg+z3aF1Dwvl9Pgct9PLyW0w/aXCkSagB6OBB+yzuE47cmRNRdDxhJOp0k+d1lu1uYhng63PorfNe2VFrT3YL3cWLW+83XnOMxDq1QucZJMqzHjbdyFlO3S5NQc2YymC14g+RN0/D1DUZMkEmQRv5f8ACzOYCGhvT78qzy3GuawAbJ9CW50+khCGVqW+xoMtzF1J0PcC07WiD19FtMpxE2XmtbHeGXx5dSrLsj2impodafhP5KuUPKE/UMML1w5fK/yep06iMo1VVUakhEU6iaMjktFuKqSA71JW6xaKYNUzAmU3TdKpUAMBchRS3MNEzQpJUGo2hJrTKL2BQW0pFybq4TWjhEg7Wuwk3D8J2rjohXsg3Teyf3S7TN0qtYBMkkrCnsQ1qSrsZgdQko4VZK66taEj0sl+THZnS7l4qM43VJneM7x2o2EXW3zKiHNNljc9y4Pbe3otvTddPGtD4GjDHKacwPA5zqBAMhon1jb6oTFONW5N0smwhptqGJMht+gufulWcA6R7hPJ27R7DA9eGMm9v8cATasGHbdUq7tgPU/kpMXTi/CADuUyV7leRuH0ja289fumEyCE5/QoVxiQeR9lakY5yonL7T/b90qJsoHv8PyHyUrHQAo0LGW5Y4enA9bptQIYZgRuAfomjHh3BH1SaZcmrvY6qzlWyZ3yldUa4QgsRRc3zHUfn0VsfTOd1ON3qjwOq1pU2Ap+KTxdC0WSjz4Wx1Rk/A3TY6+tg+PqSisHjA0QVX1imvdZCrVFizOM3JBOKxRcVyjWLbjfr6IMFOLrgI6Svutu2ezdj847+g1x+IeFw/uH62PutG1y8d7EZwaVcMPwP8Po78J99vdet0qkhZpR0soyKnsFd4kh3OSQsrO0m+GY4XGMEyeV3vZAAUVV/ThYpbHPsKw7hcKWnUmQq+lT/F03ROjkHlSLdEskkcLrakJoYBeUyvhzMgylaa3BuTOxQ9VAXm67Rpi/HHupHtIHshUpK2AdTM25TxH4kIKt9+LIV2IdqAPP3S66DqoNLYJAUZII81AysXb7/mE+lM7SOf1SkW43ENaG7+qpsZgyRbcHfyVvWpB0tniUyQBHS3/KXzuNwzG4+o2mQ09DPqSqnEdy4kB8HorbtnhTIeLiIPkRysZVqAiHiehG66eGNxR6vp+qUcEY0qrz/ZZlwHgc4EIWvRbw4Ko0yYbqPpdE08tqnYFX6EvJTPrL2cf7OvEITEusrWj2ZxD+o9bKxw3YV7viefZHuQjyzLKcpKkjJa5ICc+svQsJ2ApD4tR9/wBFeYLsfhmbUmk9SNR+qV9TDwIoT8nj7qqbSfuveKOS0xsxvyCldlFM7tafUBBdT8A0b3Z4hluPFKoHlgeBwfvfldxWOD3uLG6GnZo22uvYMT2Swr/ioU/UNDT82wVU4z/Tmg7/AKTn0zwCdbfrf6p1li/BFad2eb4dsAngX+V0FiMUXuJFhwPRa7NeyeKw/wD2+8plw1Pp+IBsidTfiFvKPNZxmWuD3QWuHiiDvyN7cKyMlyxeoy7KMWAGdNzyfsF13wT0IHzDv0Vk3BSwSBMm4IIDRcusbm8exUT8E7u2tAu+o43t4aY0ifdz/kmUkZ9ZXgqRuHdp7yPAX6Af7omPkrLI8qFSp47U2QXzImbhvyhbHFOw5ptpljTTkANgtFpkgjoSPWfNV5M2lpJElkqjDYV7W9SfkAfufovWeyma99SaT8Qs71C8vzvLf4asaYMtgOY6I1Nd+hkey0fYus5hLp8DotzPVLkSatGlyUsaPSy5dQjatklSUE1SrYBu/wCS5QxIH391DQrAkG8tBB9Y3+6now4mRG1+vQlYFdnPapkjnG421DlR06jiNN+CD5J9Rm4cfhiPdOYBplpm0Dy/d1GiJUSN28XBCWKrfFB6KB7SIvMxIXaFSGuLhFpnqOv3Q8aUB2TUnBwBP7gwn1Xb3twoGutPNyQuYbcy4X+il+Atrg5tH1UjWiYIkb/RJ9UCdW87xa9lE+tpEbyCPoZ9NkmyEY4NFyOl/Q7FSHE6QbTaB13uCo2CDp8pvHP6JtT4yAOJmb+6n1LdDUQF/wDM3jhD1nwTH9XN5U72nUY4AFt7kX+hQmKN52Ag26GZHrZKRFNnVUu1deR6mB+/NUOE7MuqOHeHQDeOY6StGGONQE7GRtsbf4K5VoFsvEyXBnUAkTM9LR6laseRpbG6HUVSDMvyGhTADWgn5lHNw9MbNA9vqo8KfhnfxQRx/TPrJ+XkUVSyfEVGsdTbYnZxDSGnkg8CT9bIxjPJxuWPrIp7IYNKcHgLTU+yFPQAXv18uBEEno0jZVGM7EVr93Wa4dHAtPpIlXvpMq8F37lAIxICX8cOqrcwyDG0yZpOc2AQ5kPEztAvsenCzlXFPaDrBBDg0TN5BNvoq+1JcgeeJvMNjw4wFYU7rz3/AHU0Ynbk+5A+y1PZnMu8Zf4mmCPMf4uik1yDuJ8F8KaeKajoVQ7lFNokNndXRVhbI6TQVme03YyniZdTIpV4+ITpd5PA/wD0L+uy01DENJspKrNRlvxfQ+qsXGwkknszwzMsur4fwV6bmuYTBk6H3Fw7Z3XebKPGbtsYDYbY8CxHW8r2yq8PmjVYIIu14Ba4e9isr2gyB1Cn/KBq4f8AoJl1Hcy07ubPJkj02jd7oz5MTjuYFglpDpFyXabTuTP74Q+JqO0Fsk31DrPQesfRSUjZwE++++ydRYCAXC41SOst8KVMrsDxjjWYGuJFQCKeowIAuC7zg+kQj8mxNgPJBuwpJAfJ0vBB40i8A825Q+FJpuE7OcYtsrFTVIshKtje0M1hoBNxuks7/EDkJKvSWaj0FuH0hugES6TM8/5U/wDE+IWuLH2C40kEuFmQWiDs48kex+YTGuBJDoBgG1jDj8j/AIXOlfKZiY6qb87TeADJi/oiq1VoIIttMbR1QeYguYGA3N+J/qIA3PO3QKAeJjHOMHSZgyLt5/fKlbCFg2r4p9R7i36rjK0eE7kGDxHP1IXaLdWkNIvB1dBBMz6AW/tQ9MyZNyBB4uLm3nASxTRKHtxMarAyGtI9oO3kERhdNVkstBcNM3ABE+o8/MIWvTLnbidUDkRYgH5FSsfAAA0ESIHFyT9PshF193ACV9zvJA3A2iZ3iVDUEHT5ETYg7flCTDM8GT6n9iE17R8Q35HmQIj5n6IN2Qkc4AEi8gRExETBnqnVa0NE3JIbIjbe3qYTSwuDCLggAQNvJOxFHU8wLwdI8wQWm/Mj6Jop7h8kL3Q10cuufIBoH3KDxDNTZ8/EBuY2LT1vMcwiwzU4gb3tPQ+fqoiGk6diRDY3kX+33SJ+QWRjDwdRIiZAaDxNo4JB+ihpiamiwEEO6eK8nngIjvg1o1Xt0ExPHpYn0VvkGR944VX/AA3LQPxAxuOn6rRhxSytKIWxnZ7JC86nj+WDDQfxQbOPlv6ytsC1gvZcaGsHRA5k4PEArsxhHDDTH/0txw07vksmuB2IPonLC4zL8Q06qTyD/a78kGztbjMOYrUhVaOY0u+Ysfkgsy/kqLbPRkNjcvpVhFWmx4/uaD8p2VNknbLDYghof3dT+ip4ST5HZ3stErk0wmRzbsBh6oPdk03HVH42hziTMOvYkxflZwdn6+CA1DvKbQA57L+DYSIkQDF+BvZeopKmfTwl8ASp2jKnDaqQcxgLm6XCIBIG4B5tKssK0lszuNvZSZplj3McKNQUnkENJZrYDFjpBB+qgwNJzGta8+IAB3QkCCR5JNDizRaktjx7tB22ezE/ymeFr6lN0O+I03lrrbArW9lu2tGv4C4Mqf0u8JPpO60GTf6f4Sk99V9MVqlSrUqzVAc1hqOLoYzYRO5krSjLqUR3VOOmhv6I9jyuRO7LyUctqABwnoeQeoPCiaTTfpMvESDB2Mi8bmyv25XSGzAPIEgfIGETTphogCAisL8sfvJcI8nz/sJXqYrXhaQZSfoc/W5rW6pOoNb8QGxsEVS/0wqE+Ksxjf7Wue42iTMCV6hCUJuxHyZ2rdmIw/8AprhhHePq1D6hg+TRPPVWp7C4Atg4ZhjYnUXD0dMhaKF1OscVwiJHm+M/0opF7jTrvYwnwtLQ7SOmqbpL0UpKduJKPMRVlxmJAn3i5HrDjCmdUuARfiOniLR/9T/5BBtpnvJEQQbzMgETxa6NxLA5ocIDvCZEiTEfv0HRefW9mdJIHxdUgW3kFp+c/YD2RDaesRAk8WF5v6bhcw1RrqZgS6SBI2mNUfIhIERJE2AETs3g9DJlFKgbUPpPLAWuBALfERMNmWgtMeKLggJU7Pud2dNyADG0Wkz6+ic6u64Pw6ZG2+zvfmVFUaT4KZIiNU7CD94hTUmkkFvwE1YFyLEzPA49uU5jg+L3tM76uPYwR7qM0osLzxuL7z04RWKYNcNMBwc62w2Mfvogotci0V38O+nMiTIIm0CZ6XKKdHk0xIveQQRb0P0CkxVWdJJILhBG4sYBjzCH7uYE3aYk26BTJStIEhp+JobaDJiwEGeNpM/Mogf9SRuYnrYmJ+vyTCdxyHex6/kmvIOnSdom/U3BSr5BRE5+lx89RQrmyG8GdXvf9foic0afC5sSDf0JP+FysQ0EkSQ3wjzIS6WmBclnkuSCs4VKl2gy1vU+Z6eS1OIrim2GC+21gvO8rzipTDQ1xETIN5Efryj8P24YHaazYO2ptx+q7nTTxaFCDp/Pv8jRloe6Luq9xMkklIT1P3TsFmdGsJpva70IKI0tTSwyjyXRnGXDBwT+7LpuIIked0R3aaWJNIxQ5p2Yw9YfDod1bZQ5fi8ZgCA6cThvWajB/aTv6H6LRlibCKuPAbLjK8yp4imKlJ2pp9iDyHDgotZFmGNKp3tHwuPxt/C8eY6+a0+CxQqNDh7g7g8grRCeoZMnQlXBA1W1NRs0gttpcbaXHzEH5+QRaSZpPkZNrgSS4TCrsVnVJlp1Ho26jklyAsklmq/aR34WAf8AuM/QKvrZ1XP4o9B+qpfUQQLNqml46j5rz+tj6x3qP+cfZB1XvO7nH1cUj6peECz0h+LYN3NHuFF/udKY7xs+oXmVSmVEKbhyUv7p+iWeskpLzdmZVgAO8dZJN+6j6JqBsMIBIPivHWDEpofeebEXtP4pQNTFSRsHgX8wn1agLtBJB0DbZcWvp/BmZPgdTWm5kkhp+ZE9JuiKNQBhLuDJgzBB/KEOZbTcSfA29uYXKlPW0g7FovtyJ+5UvawVYQMTZkXBIFzE77+l1YUgJJ8pP5IWhgmiGhxgusXbgTaeqlriA4njwyOgNj9SkS0hkSucYBJiLn19f3spcPJ0Ezb6/sFC0HCTa0GRxEbpNxBbc3bxHS8fSE+vayUEVqBN7nTt+/3uq+rWJeR1N/RWQxdg4QWm3nHmgsawEWtcTH9KE4eUC9wjC0/DJcDc+vl7xCa5jRJm5Ub6oYSOHbKDS57Z5Ej2Upk8k/8AEjRcajNigauK1Ov6BT0KgbbnhDsF5debe6F+yWCZk/Swhm40j25WYzNpcwu/Fv8AqtJmeGcQQNyPpMpzcu1sALfwx/laMc1GmyxPazE4Ck5heQ5zHBgc1zSR9lb5V/qJiaQAqxWbt4rO+aPx2VaHtPWm5p+izmIyU2i4XRxdVXkVqEuT0vJO2+Gr21uoui4ft81pqWMJuAHt6sIP0Xi+V5VLbb6tJHkr3LsuxFLEfyKhY0MBI3B8oTPqsTlpar8f9AWpOk7/ACeosxLXcwehsU17uAstl+dPc7TXpg9HCysf4mDLTboUk8kf4u/+Q932i6LU/DVtDtX/AJDqOqhp4lsboTHVALhGU1FakWOVKzWMqAgEGQUPmWNbSZJ34HUrJUs6NOGi4m3kh83xb3FpJn8lXPrloenkndtFhi8wdV3Nv6R+aFAESgsZXDAHDjcKrrY95YXMHhcVm7sm99xVMvq5AChrYhjd3Ae6qKmJgAvqSCOOFT5q+i4gU6mtxuROyZOTt1sg61Ze4vNaYIGoRyVE3N6XmekBU9DH0aQ8VPUQJghPpZ2Xu1MpBgA5V6xrTqlJCPI72TLdmYNd8LHH2ThWMjwR6rJ0c6q6nN1AAk7Bdy3E1tc1Hk3n2TPtKPLsWUsnpGprYoBxEhJYPM8wJqvI69fJJOu3X2/2Ht5Pa/2NdWwtw8CDIDvspsfTEg7P0GOhHmupLkrdMiJyD3TQImBM87SmU6xZ528TTfdcSSSVcBjww6m4ua0ixEyPILlSuYc0dJ8iCkkpJfURcjdt7yB9oT4hp6EWC6khBB8A+FdYRa8EJzcRL9PkY9kkkFwwL7mMrEuI5g/ZPdWMWtJSSUTbiTwB1ydY8rom1geZXUlFyhPI+tRkN6myIZRLHhpMjSkkma+hsN7A2bYfVHkq3uQHQOkpJKJiWEYfANaZbyZPqrXDWl3t7JJJn91kT3BMa6HiOU+rUhpCSSi5ssfI9uMNk7EY246nfokkkjkloaEfIJXfcRsizX1gTuEkksWxoEFYSCDyq5uC0CxJHRJJPqdA4K3HNvp4VNUwBpOaW7z9Eklfhk+CyJf0KAeZI4Tq9KBASSVFvXQJ8lEaYLnQLjdPpOOku8kklsthe4L/ALdN53XEkkjyyDb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6" name="Picture 8" descr="http://fc.avondale.school.nz/~aps/reading%20in%20gr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06913"/>
            <a:ext cx="4552057" cy="30199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spiring classroom cre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17032"/>
            <a:ext cx="4482196" cy="2836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974" y="3981140"/>
            <a:ext cx="3903985" cy="2308324"/>
          </a:xfrm>
          <a:prstGeom prst="rect">
            <a:avLst/>
          </a:prstGeom>
          <a:noFill/>
        </p:spPr>
        <p:txBody>
          <a:bodyPr wrap="square" rtlCol="0">
            <a:spAutoFit/>
          </a:bodyPr>
          <a:lstStyle/>
          <a:p>
            <a:pPr algn="ctr"/>
            <a:r>
              <a:rPr lang="en-CA" sz="4000" b="1" dirty="0" smtClean="0">
                <a:latin typeface="Century Gothic" panose="020B0502020202020204" pitchFamily="34" charset="0"/>
              </a:rPr>
              <a:t>Session 4</a:t>
            </a:r>
          </a:p>
          <a:p>
            <a:pPr algn="ctr"/>
            <a:endParaRPr lang="en-CA" sz="4000" b="1" dirty="0" smtClean="0">
              <a:latin typeface="Century Gothic" panose="020B0502020202020204" pitchFamily="34" charset="0"/>
            </a:endParaRPr>
          </a:p>
          <a:p>
            <a:pPr algn="ctr"/>
            <a:r>
              <a:rPr lang="en-CA" sz="3200" b="1" dirty="0" smtClean="0">
                <a:latin typeface="Century Gothic" panose="020B0502020202020204" pitchFamily="34" charset="0"/>
              </a:rPr>
              <a:t>Putting Research Into Action</a:t>
            </a:r>
            <a:endParaRPr lang="en-CA" sz="3200" b="1" dirty="0">
              <a:latin typeface="Century Gothic" panose="020B0502020202020204" pitchFamily="34" charset="0"/>
            </a:endParaRPr>
          </a:p>
        </p:txBody>
      </p:sp>
    </p:spTree>
    <p:extLst>
      <p:ext uri="{BB962C8B-B14F-4D97-AF65-F5344CB8AC3E}">
        <p14:creationId xmlns:p14="http://schemas.microsoft.com/office/powerpoint/2010/main" val="1977052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entury Gothic" panose="020B0502020202020204" pitchFamily="34" charset="0"/>
              </a:rPr>
              <a:t>Assessment Drives Instruction</a:t>
            </a:r>
            <a:endParaRPr lang="en-CA" dirty="0">
              <a:latin typeface="Century Gothic" panose="020B0502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793054"/>
            <a:ext cx="5616624" cy="4140256"/>
          </a:xfrm>
        </p:spPr>
      </p:pic>
    </p:spTree>
    <p:extLst>
      <p:ext uri="{BB962C8B-B14F-4D97-AF65-F5344CB8AC3E}">
        <p14:creationId xmlns:p14="http://schemas.microsoft.com/office/powerpoint/2010/main" val="4249974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81" y="260648"/>
            <a:ext cx="9182950" cy="6336704"/>
          </a:xfrm>
        </p:spPr>
      </p:pic>
      <p:sp>
        <p:nvSpPr>
          <p:cNvPr id="5" name="TextBox 4"/>
          <p:cNvSpPr txBox="1"/>
          <p:nvPr/>
        </p:nvSpPr>
        <p:spPr>
          <a:xfrm>
            <a:off x="4644008" y="3396756"/>
            <a:ext cx="1953292" cy="1477328"/>
          </a:xfrm>
          <a:prstGeom prst="rect">
            <a:avLst/>
          </a:prstGeom>
          <a:noFill/>
        </p:spPr>
        <p:txBody>
          <a:bodyPr wrap="none" rtlCol="0">
            <a:spAutoFit/>
          </a:bodyPr>
          <a:lstStyle/>
          <a:p>
            <a:pPr marL="285750" indent="-285750">
              <a:buFont typeface="Arial" panose="020B0604020202020204" pitchFamily="34" charset="0"/>
              <a:buChar char="•"/>
            </a:pPr>
            <a:r>
              <a:rPr lang="en-CA" dirty="0" smtClean="0"/>
              <a:t>CTBS</a:t>
            </a:r>
          </a:p>
          <a:p>
            <a:pPr marL="285750" indent="-285750">
              <a:buFont typeface="Arial" panose="020B0604020202020204" pitchFamily="34" charset="0"/>
              <a:buChar char="•"/>
            </a:pPr>
            <a:r>
              <a:rPr lang="en-CA" dirty="0" smtClean="0"/>
              <a:t>DIBELS</a:t>
            </a:r>
          </a:p>
          <a:p>
            <a:pPr marL="285750" indent="-285750">
              <a:buFont typeface="Arial" panose="020B0604020202020204" pitchFamily="34" charset="0"/>
              <a:buChar char="•"/>
            </a:pPr>
            <a:r>
              <a:rPr lang="en-CA" dirty="0" smtClean="0"/>
              <a:t>Running Record</a:t>
            </a:r>
          </a:p>
          <a:p>
            <a:pPr marL="285750" indent="-285750">
              <a:buFont typeface="Arial" panose="020B0604020202020204" pitchFamily="34" charset="0"/>
              <a:buChar char="•"/>
            </a:pPr>
            <a:r>
              <a:rPr lang="en-CA" dirty="0" smtClean="0"/>
              <a:t>DRA</a:t>
            </a:r>
          </a:p>
          <a:p>
            <a:pPr marL="285750" indent="-285750">
              <a:buFont typeface="Arial" panose="020B0604020202020204" pitchFamily="34" charset="0"/>
              <a:buChar char="•"/>
            </a:pPr>
            <a:endParaRPr lang="en-CA" dirty="0"/>
          </a:p>
        </p:txBody>
      </p:sp>
      <p:sp>
        <p:nvSpPr>
          <p:cNvPr id="6" name="TextBox 5"/>
          <p:cNvSpPr txBox="1"/>
          <p:nvPr/>
        </p:nvSpPr>
        <p:spPr>
          <a:xfrm>
            <a:off x="4644008" y="1268760"/>
            <a:ext cx="3406445" cy="2031325"/>
          </a:xfrm>
          <a:prstGeom prst="rect">
            <a:avLst/>
          </a:prstGeom>
          <a:noFill/>
        </p:spPr>
        <p:txBody>
          <a:bodyPr wrap="none" rtlCol="0">
            <a:spAutoFit/>
          </a:bodyPr>
          <a:lstStyle/>
          <a:p>
            <a:pPr marL="285750" indent="-285750">
              <a:buFont typeface="Arial" panose="020B0604020202020204" pitchFamily="34" charset="0"/>
              <a:buChar char="•"/>
            </a:pPr>
            <a:r>
              <a:rPr lang="en-CA" dirty="0" smtClean="0"/>
              <a:t>Observations</a:t>
            </a:r>
          </a:p>
          <a:p>
            <a:pPr marL="285750" indent="-285750">
              <a:buFont typeface="Arial" panose="020B0604020202020204" pitchFamily="34" charset="0"/>
              <a:buChar char="•"/>
            </a:pPr>
            <a:r>
              <a:rPr lang="en-CA" dirty="0"/>
              <a:t>Student-Teacher </a:t>
            </a:r>
            <a:r>
              <a:rPr lang="en-CA" dirty="0" smtClean="0"/>
              <a:t>Conferences</a:t>
            </a:r>
          </a:p>
          <a:p>
            <a:pPr marL="285750" indent="-285750">
              <a:buFont typeface="Arial" panose="020B0604020202020204" pitchFamily="34" charset="0"/>
              <a:buChar char="•"/>
            </a:pPr>
            <a:r>
              <a:rPr lang="en-CA" dirty="0" smtClean="0"/>
              <a:t>Classroom </a:t>
            </a:r>
            <a:r>
              <a:rPr lang="en-CA" dirty="0"/>
              <a:t>Reading Assessment</a:t>
            </a:r>
            <a:endParaRPr lang="en-CA" dirty="0" smtClean="0"/>
          </a:p>
          <a:p>
            <a:pPr marL="285750" indent="-285750">
              <a:buFont typeface="Arial" panose="020B0604020202020204" pitchFamily="34" charset="0"/>
              <a:buChar char="•"/>
            </a:pPr>
            <a:r>
              <a:rPr lang="en-CA" dirty="0" smtClean="0"/>
              <a:t>Running Record</a:t>
            </a:r>
          </a:p>
          <a:p>
            <a:pPr marL="285750" indent="-285750">
              <a:buFont typeface="Arial" panose="020B0604020202020204" pitchFamily="34" charset="0"/>
              <a:buChar char="•"/>
            </a:pPr>
            <a:r>
              <a:rPr lang="en-CA" dirty="0" smtClean="0"/>
              <a:t>RAD</a:t>
            </a:r>
          </a:p>
          <a:p>
            <a:pPr marL="285750" indent="-285750">
              <a:buFont typeface="Arial" panose="020B0604020202020204" pitchFamily="34" charset="0"/>
              <a:buChar char="•"/>
            </a:pPr>
            <a:r>
              <a:rPr lang="en-CA" dirty="0" smtClean="0"/>
              <a:t>DRA/PM Benchmark</a:t>
            </a:r>
          </a:p>
          <a:p>
            <a:pPr marL="285750" indent="-285750">
              <a:buFont typeface="Arial" panose="020B0604020202020204" pitchFamily="34" charset="0"/>
              <a:buChar char="•"/>
            </a:pPr>
            <a:r>
              <a:rPr lang="en-CA" b="1" dirty="0" smtClean="0"/>
              <a:t>TOPA*</a:t>
            </a:r>
            <a:endParaRPr lang="en-CA" b="1" dirty="0"/>
          </a:p>
        </p:txBody>
      </p:sp>
      <p:sp>
        <p:nvSpPr>
          <p:cNvPr id="7" name="TextBox 6"/>
          <p:cNvSpPr txBox="1"/>
          <p:nvPr/>
        </p:nvSpPr>
        <p:spPr>
          <a:xfrm>
            <a:off x="4644008" y="5107411"/>
            <a:ext cx="1991635" cy="1477328"/>
          </a:xfrm>
          <a:prstGeom prst="rect">
            <a:avLst/>
          </a:prstGeom>
          <a:noFill/>
        </p:spPr>
        <p:txBody>
          <a:bodyPr wrap="none" rtlCol="0">
            <a:spAutoFit/>
          </a:bodyPr>
          <a:lstStyle/>
          <a:p>
            <a:pPr marL="285750" indent="-285750">
              <a:buFont typeface="Arial" panose="020B0604020202020204" pitchFamily="34" charset="0"/>
              <a:buChar char="•"/>
            </a:pPr>
            <a:r>
              <a:rPr lang="en-CA" dirty="0" smtClean="0"/>
              <a:t>Jerry Johns</a:t>
            </a:r>
          </a:p>
          <a:p>
            <a:pPr marL="285750" indent="-285750">
              <a:buFont typeface="Arial" panose="020B0604020202020204" pitchFamily="34" charset="0"/>
              <a:buChar char="•"/>
            </a:pPr>
            <a:r>
              <a:rPr lang="en-CA" dirty="0" smtClean="0"/>
              <a:t>CTBS</a:t>
            </a:r>
          </a:p>
          <a:p>
            <a:pPr marL="285750" indent="-285750">
              <a:buFont typeface="Arial" panose="020B0604020202020204" pitchFamily="34" charset="0"/>
              <a:buChar char="•"/>
            </a:pPr>
            <a:r>
              <a:rPr lang="en-CA" dirty="0" smtClean="0"/>
              <a:t>Running Record</a:t>
            </a:r>
          </a:p>
          <a:p>
            <a:pPr marL="285750" indent="-285750">
              <a:buFont typeface="Arial" panose="020B0604020202020204" pitchFamily="34" charset="0"/>
              <a:buChar char="•"/>
            </a:pPr>
            <a:r>
              <a:rPr lang="en-CA" dirty="0" smtClean="0"/>
              <a:t>Level B (e.g. WJ)</a:t>
            </a:r>
          </a:p>
          <a:p>
            <a:pPr marL="285750" indent="-285750">
              <a:buFont typeface="Arial" panose="020B0604020202020204" pitchFamily="34" charset="0"/>
              <a:buChar char="•"/>
            </a:pPr>
            <a:r>
              <a:rPr lang="en-CA" dirty="0" smtClean="0"/>
              <a:t>SLP/Psych ED</a:t>
            </a:r>
          </a:p>
        </p:txBody>
      </p:sp>
    </p:spTree>
    <p:extLst>
      <p:ext uri="{BB962C8B-B14F-4D97-AF65-F5344CB8AC3E}">
        <p14:creationId xmlns:p14="http://schemas.microsoft.com/office/powerpoint/2010/main" val="4076728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Team Conversations</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US" dirty="0" smtClean="0"/>
              <a:t>How does assessment drive your literacy instruction in your classroom?</a:t>
            </a:r>
          </a:p>
          <a:p>
            <a:endParaRPr lang="en-US" dirty="0"/>
          </a:p>
          <a:p>
            <a:r>
              <a:rPr lang="en-US" dirty="0" smtClean="0"/>
              <a:t>Discuss ways in which you differentiate reading instruction for the diverse learners in your classroom?</a:t>
            </a:r>
          </a:p>
          <a:p>
            <a:endParaRPr lang="en-US" dirty="0"/>
          </a:p>
          <a:p>
            <a:endParaRPr lang="en-US" dirty="0" smtClean="0"/>
          </a:p>
          <a:p>
            <a:pPr marL="0" indent="0">
              <a:buNone/>
            </a:pPr>
            <a:endParaRPr lang="en-US" dirty="0"/>
          </a:p>
        </p:txBody>
      </p:sp>
      <p:pic>
        <p:nvPicPr>
          <p:cNvPr id="4" name="Picture 3" descr="C:\Users\ilona\Desktop\Collab Question Mark.jpg"/>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517232"/>
            <a:ext cx="1183382" cy="1064766"/>
          </a:xfrm>
          <a:prstGeom prst="rect">
            <a:avLst/>
          </a:prstGeom>
          <a:noFill/>
          <a:ln>
            <a:noFill/>
          </a:ln>
        </p:spPr>
      </p:pic>
    </p:spTree>
    <p:extLst>
      <p:ext uri="{BB962C8B-B14F-4D97-AF65-F5344CB8AC3E}">
        <p14:creationId xmlns:p14="http://schemas.microsoft.com/office/powerpoint/2010/main" val="1902773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rsampl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1819" y="0"/>
            <a:ext cx="5339443" cy="6858000"/>
          </a:xfrm>
          <a:prstGeom prst="rect">
            <a:avLst/>
          </a:prstGeom>
        </p:spPr>
      </p:pic>
      <p:pic>
        <p:nvPicPr>
          <p:cNvPr id="3" name="Picture 2"/>
          <p:cNvPicPr>
            <a:picLocks noChangeAspect="1"/>
          </p:cNvPicPr>
          <p:nvPr/>
        </p:nvPicPr>
        <p:blipFill>
          <a:blip r:embed="rId4"/>
          <a:stretch>
            <a:fillRect/>
          </a:stretch>
        </p:blipFill>
        <p:spPr>
          <a:xfrm>
            <a:off x="570184" y="610553"/>
            <a:ext cx="1905000" cy="1905000"/>
          </a:xfrm>
          <a:prstGeom prst="rect">
            <a:avLst/>
          </a:prstGeom>
        </p:spPr>
      </p:pic>
    </p:spTree>
    <p:extLst>
      <p:ext uri="{BB962C8B-B14F-4D97-AF65-F5344CB8AC3E}">
        <p14:creationId xmlns:p14="http://schemas.microsoft.com/office/powerpoint/2010/main" val="246444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anose="020B0502020202020204" pitchFamily="34" charset="0"/>
              </a:rPr>
              <a:t>Running Record Demonstration </a:t>
            </a:r>
            <a:endParaRPr lang="en-US" dirty="0">
              <a:latin typeface="Century Gothic" panose="020B0502020202020204" pitchFamily="34" charset="0"/>
            </a:endParaRPr>
          </a:p>
        </p:txBody>
      </p:sp>
      <p:sp>
        <p:nvSpPr>
          <p:cNvPr id="3" name="Content Placeholder 2"/>
          <p:cNvSpPr>
            <a:spLocks noGrp="1"/>
          </p:cNvSpPr>
          <p:nvPr>
            <p:ph idx="1"/>
          </p:nvPr>
        </p:nvSpPr>
        <p:spPr>
          <a:xfrm>
            <a:off x="323528" y="1443106"/>
            <a:ext cx="8229600" cy="4525963"/>
          </a:xfrm>
        </p:spPr>
        <p:txBody>
          <a:bodyPr>
            <a:noAutofit/>
          </a:bodyPr>
          <a:lstStyle/>
          <a:p>
            <a:r>
              <a:rPr lang="en-US" sz="2400" dirty="0">
                <a:hlinkClick r:id="rId3"/>
              </a:rPr>
              <a:t>http://</a:t>
            </a:r>
            <a:r>
              <a:rPr lang="en-US" sz="2400" dirty="0" smtClean="0">
                <a:hlinkClick r:id="rId3"/>
              </a:rPr>
              <a:t>www.youtube.com/watch?v=ZO-4OYiJiUA</a:t>
            </a:r>
            <a:endParaRPr lang="en-US" sz="2400" dirty="0" smtClean="0"/>
          </a:p>
          <a:p>
            <a:r>
              <a:rPr lang="en-US" sz="2800" dirty="0" smtClean="0">
                <a:latin typeface="Century Gothic" panose="020B0502020202020204" pitchFamily="34" charset="0"/>
              </a:rPr>
              <a:t>How did the teacher introduce this assessment? </a:t>
            </a:r>
          </a:p>
          <a:p>
            <a:r>
              <a:rPr lang="en-US" sz="2800" dirty="0" smtClean="0">
                <a:latin typeface="Century Gothic" panose="020B0502020202020204" pitchFamily="34" charset="0"/>
              </a:rPr>
              <a:t>What kind of positive feedback did she give to the student?</a:t>
            </a:r>
          </a:p>
          <a:p>
            <a:r>
              <a:rPr lang="en-US" sz="2800" dirty="0" smtClean="0">
                <a:latin typeface="Century Gothic" panose="020B0502020202020204" pitchFamily="34" charset="0"/>
              </a:rPr>
              <a:t>What suggestions did she give him to move his learning forward?</a:t>
            </a:r>
          </a:p>
          <a:p>
            <a:r>
              <a:rPr lang="en-US" sz="2800" b="1" dirty="0" smtClean="0">
                <a:latin typeface="Century Gothic" panose="020B0502020202020204" pitchFamily="34" charset="0"/>
              </a:rPr>
              <a:t>Practice doing the Running Record for this student</a:t>
            </a:r>
          </a:p>
          <a:p>
            <a:r>
              <a:rPr lang="en-US" sz="2800" dirty="0" smtClean="0">
                <a:latin typeface="Century Gothic" panose="020B0502020202020204" pitchFamily="34" charset="0"/>
              </a:rPr>
              <a:t>What support/instruction does he need next?</a:t>
            </a:r>
            <a:endParaRPr lang="en-US" sz="2800" dirty="0">
              <a:latin typeface="Century Gothic" panose="020B0502020202020204" pitchFamily="34" charset="0"/>
            </a:endParaRPr>
          </a:p>
        </p:txBody>
      </p:sp>
    </p:spTree>
    <p:extLst>
      <p:ext uri="{BB962C8B-B14F-4D97-AF65-F5344CB8AC3E}">
        <p14:creationId xmlns:p14="http://schemas.microsoft.com/office/powerpoint/2010/main" val="367820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rning-Materials--25-Quick-Formative-Assessments-For-A-Differentiated-Classroom--SC-9780545087421_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4633" y="1524000"/>
            <a:ext cx="3073089" cy="3986235"/>
          </a:xfrm>
          <a:prstGeom prst="rect">
            <a:avLst/>
          </a:prstGeom>
        </p:spPr>
      </p:pic>
      <p:sp>
        <p:nvSpPr>
          <p:cNvPr id="3" name="Title 2"/>
          <p:cNvSpPr>
            <a:spLocks noGrp="1"/>
          </p:cNvSpPr>
          <p:nvPr>
            <p:ph type="title"/>
          </p:nvPr>
        </p:nvSpPr>
        <p:spPr/>
        <p:txBody>
          <a:bodyPr>
            <a:normAutofit/>
          </a:bodyPr>
          <a:lstStyle/>
          <a:p>
            <a:r>
              <a:rPr lang="en-US" dirty="0" smtClean="0">
                <a:latin typeface="Century Gothic" panose="020B0502020202020204" pitchFamily="34" charset="0"/>
              </a:rPr>
              <a:t>Other Formative Assessments</a:t>
            </a:r>
            <a:endParaRPr lang="en-US" dirty="0">
              <a:latin typeface="Century Gothic" panose="020B0502020202020204" pitchFamily="34" charset="0"/>
            </a:endParaRPr>
          </a:p>
        </p:txBody>
      </p:sp>
      <p:sp>
        <p:nvSpPr>
          <p:cNvPr id="5" name="Content Placeholder 4"/>
          <p:cNvSpPr>
            <a:spLocks noGrp="1"/>
          </p:cNvSpPr>
          <p:nvPr>
            <p:ph sz="half" idx="1"/>
          </p:nvPr>
        </p:nvSpPr>
        <p:spPr>
          <a:xfrm>
            <a:off x="190500" y="1417638"/>
            <a:ext cx="5634133" cy="4708525"/>
          </a:xfrm>
        </p:spPr>
        <p:txBody>
          <a:bodyPr>
            <a:noAutofit/>
          </a:bodyPr>
          <a:lstStyle/>
          <a:p>
            <a:r>
              <a:rPr lang="en-US" sz="1800" b="1" dirty="0"/>
              <a:t>Summaries and Reflections </a:t>
            </a:r>
            <a:r>
              <a:rPr lang="en-US" sz="1800" dirty="0"/>
              <a:t>Students stop and reflect, make sense of what they have heard or read, derive personal meaning from their learning experiences, and/or increase their metacognitive skills.  </a:t>
            </a:r>
          </a:p>
          <a:p>
            <a:r>
              <a:rPr lang="en-US" sz="1800" b="1" dirty="0"/>
              <a:t>Lists, Charts, and Graphic Organizers </a:t>
            </a:r>
            <a:r>
              <a:rPr lang="en-US" sz="1800" dirty="0"/>
              <a:t>Students will organize information, make connections, and note relationships through the use of various graphic organizers</a:t>
            </a:r>
            <a:r>
              <a:rPr lang="en-US" sz="1800" dirty="0" smtClean="0"/>
              <a:t>.</a:t>
            </a:r>
            <a:endParaRPr lang="en-US" sz="1800" dirty="0"/>
          </a:p>
          <a:p>
            <a:r>
              <a:rPr lang="en-US" sz="1800" b="1" dirty="0"/>
              <a:t>Visual Representations of Information </a:t>
            </a:r>
            <a:r>
              <a:rPr lang="en-US" sz="1800" dirty="0"/>
              <a:t>Students will use both words and pictures to make connections and increase memory, facilitating retrieval of information later on. This "dual coding" helps teachers address classroom diversity, preferences in learning style, and different ways of "knowing</a:t>
            </a:r>
            <a:r>
              <a:rPr lang="en-US" sz="1800" dirty="0" smtClean="0"/>
              <a:t>.”</a:t>
            </a:r>
            <a:r>
              <a:rPr lang="en-US" sz="1800" dirty="0"/>
              <a:t> </a:t>
            </a:r>
          </a:p>
          <a:p>
            <a:r>
              <a:rPr lang="en-US" sz="1800" b="1" dirty="0"/>
              <a:t>Collaborative Activities </a:t>
            </a:r>
            <a:r>
              <a:rPr lang="en-US" sz="1800" dirty="0"/>
              <a:t>Students have the opportunity to move and/or communicate with others as they develop and demonstrate their understanding of concepts</a:t>
            </a:r>
            <a:r>
              <a:rPr lang="en-US" sz="1800" dirty="0" smtClean="0"/>
              <a:t>.</a:t>
            </a:r>
          </a:p>
        </p:txBody>
      </p:sp>
    </p:spTree>
    <p:extLst>
      <p:ext uri="{BB962C8B-B14F-4D97-AF65-F5344CB8AC3E}">
        <p14:creationId xmlns:p14="http://schemas.microsoft.com/office/powerpoint/2010/main" val="4226669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d44.ca/Board/Achievement/AER/PublishingImages/AssessmentEvaluationRepor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60648"/>
            <a:ext cx="4565455"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77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620687"/>
            <a:ext cx="4985660" cy="646331"/>
          </a:xfrm>
          <a:prstGeom prst="rect">
            <a:avLst/>
          </a:prstGeom>
        </p:spPr>
        <p:txBody>
          <a:bodyPr wrap="none">
            <a:spAutoFit/>
          </a:bodyPr>
          <a:lstStyle/>
          <a:p>
            <a:r>
              <a:rPr lang="en-CA" sz="3600" b="1" dirty="0" smtClean="0">
                <a:latin typeface="Century Gothic" panose="020B0502020202020204" pitchFamily="34" charset="0"/>
              </a:rPr>
              <a:t>Brain and Body Break</a:t>
            </a:r>
            <a:endParaRPr lang="en-CA" sz="3600" dirty="0">
              <a:latin typeface="Century Gothic" panose="020B0502020202020204" pitchFamily="34" charset="0"/>
            </a:endParaRPr>
          </a:p>
        </p:txBody>
      </p:sp>
      <p:pic>
        <p:nvPicPr>
          <p:cNvPr id="10242" name="Picture 2" descr="https://pbs.twimg.com/media/B3-WEhbIYAA3T5f.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7018"/>
            <a:ext cx="7344816" cy="44329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704" y="5938913"/>
            <a:ext cx="5760640" cy="646331"/>
          </a:xfrm>
          <a:prstGeom prst="rect">
            <a:avLst/>
          </a:prstGeom>
        </p:spPr>
        <p:txBody>
          <a:bodyPr wrap="square">
            <a:spAutoFit/>
          </a:bodyPr>
          <a:lstStyle/>
          <a:p>
            <a:r>
              <a:rPr lang="en-CA" dirty="0" smtClean="0">
                <a:hlinkClick r:id="rId4"/>
              </a:rPr>
              <a:t>https://www.youtube.com/watch?v=6xpcXobZF1k</a:t>
            </a:r>
            <a:endParaRPr lang="en-CA" dirty="0" smtClean="0"/>
          </a:p>
          <a:p>
            <a:endParaRPr lang="en-CA" dirty="0"/>
          </a:p>
        </p:txBody>
      </p:sp>
    </p:spTree>
    <p:extLst>
      <p:ext uri="{BB962C8B-B14F-4D97-AF65-F5344CB8AC3E}">
        <p14:creationId xmlns:p14="http://schemas.microsoft.com/office/powerpoint/2010/main" val="4185915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14313"/>
            <a:ext cx="3528392" cy="1143000"/>
          </a:xfrm>
        </p:spPr>
        <p:txBody>
          <a:bodyPr/>
          <a:lstStyle/>
          <a:p>
            <a:r>
              <a:rPr lang="en-CA" b="1" dirty="0" smtClean="0">
                <a:latin typeface="Century Gothic" panose="020B0502020202020204" pitchFamily="34" charset="0"/>
              </a:rPr>
              <a:t>Feedback  </a:t>
            </a:r>
            <a:endParaRPr lang="en-CA" b="1" dirty="0">
              <a:latin typeface="Century Gothic" panose="020B0502020202020204" pitchFamily="34" charset="0"/>
            </a:endParaRPr>
          </a:p>
        </p:txBody>
      </p:sp>
      <p:sp>
        <p:nvSpPr>
          <p:cNvPr id="5" name="TextBox 4"/>
          <p:cNvSpPr txBox="1"/>
          <p:nvPr/>
        </p:nvSpPr>
        <p:spPr>
          <a:xfrm>
            <a:off x="1115616" y="1556792"/>
            <a:ext cx="7056784" cy="5632311"/>
          </a:xfrm>
          <a:prstGeom prst="rect">
            <a:avLst/>
          </a:prstGeom>
          <a:noFill/>
        </p:spPr>
        <p:txBody>
          <a:bodyPr wrap="square" rtlCol="0">
            <a:spAutoFit/>
          </a:bodyPr>
          <a:lstStyle/>
          <a:p>
            <a:r>
              <a:rPr lang="en-CA" sz="2400" dirty="0" smtClean="0">
                <a:latin typeface="Century Gothic" panose="020B0502020202020204" pitchFamily="34" charset="0"/>
              </a:rPr>
              <a:t>When implemented well, </a:t>
            </a:r>
            <a:r>
              <a:rPr lang="en-CA" sz="2400" b="1" dirty="0" smtClean="0">
                <a:latin typeface="Century Gothic" panose="020B0502020202020204" pitchFamily="34" charset="0"/>
              </a:rPr>
              <a:t>formative assessment </a:t>
            </a:r>
            <a:r>
              <a:rPr lang="en-CA" sz="2400" dirty="0" smtClean="0">
                <a:latin typeface="Century Gothic" panose="020B0502020202020204" pitchFamily="34" charset="0"/>
              </a:rPr>
              <a:t>can effectively double the speed of student learning (William, 2007)</a:t>
            </a:r>
          </a:p>
          <a:p>
            <a:endParaRPr lang="en-CA" sz="2400" dirty="0">
              <a:latin typeface="Century Gothic" panose="020B0502020202020204" pitchFamily="34" charset="0"/>
            </a:endParaRPr>
          </a:p>
          <a:p>
            <a:r>
              <a:rPr lang="en-CA" sz="2400" dirty="0" smtClean="0">
                <a:latin typeface="Century Gothic" panose="020B0502020202020204" pitchFamily="34" charset="0"/>
              </a:rPr>
              <a:t>To be legitimate the assessment must inform instruction.</a:t>
            </a:r>
          </a:p>
          <a:p>
            <a:endParaRPr lang="en-CA" sz="2400" dirty="0">
              <a:latin typeface="Century Gothic" panose="020B0502020202020204" pitchFamily="34" charset="0"/>
            </a:endParaRPr>
          </a:p>
          <a:p>
            <a:r>
              <a:rPr lang="en-CA" sz="2400" dirty="0" smtClean="0">
                <a:latin typeface="Century Gothic" panose="020B0502020202020204" pitchFamily="34" charset="0"/>
              </a:rPr>
              <a:t>Most research has focused on short- and medium-cycle formative assessment, in which the length of the feedback cycle was minutes, hours, or days.</a:t>
            </a:r>
          </a:p>
          <a:p>
            <a:endParaRPr lang="en-CA" sz="2400" dirty="0">
              <a:latin typeface="Century Gothic" panose="020B0502020202020204" pitchFamily="34" charset="0"/>
            </a:endParaRPr>
          </a:p>
          <a:p>
            <a:r>
              <a:rPr lang="en-CA" sz="2400" dirty="0" smtClean="0">
                <a:latin typeface="Century Gothic" panose="020B0502020202020204" pitchFamily="34" charset="0"/>
              </a:rPr>
              <a:t>		                    Dylan William (2008)</a:t>
            </a:r>
          </a:p>
          <a:p>
            <a:endParaRPr lang="en-CA" sz="2400" dirty="0">
              <a:latin typeface="Century Gothic" panose="020B0502020202020204" pitchFamily="34" charset="0"/>
            </a:endParaRPr>
          </a:p>
          <a:p>
            <a:r>
              <a:rPr lang="en-CA" sz="2400" dirty="0" smtClean="0">
                <a:latin typeface="Century Gothic" panose="020B0502020202020204" pitchFamily="34" charset="0"/>
              </a:rPr>
              <a:t>		</a:t>
            </a:r>
          </a:p>
        </p:txBody>
      </p:sp>
      <p:pic>
        <p:nvPicPr>
          <p:cNvPr id="2050" name="Picture 2" descr="http://shop.ascd.org/serverfiles/productimages/108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087" y="240797"/>
            <a:ext cx="119062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69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45412"/>
            <a:ext cx="7128792" cy="2585323"/>
          </a:xfrm>
          <a:prstGeom prst="rect">
            <a:avLst/>
          </a:prstGeom>
        </p:spPr>
        <p:txBody>
          <a:bodyPr wrap="square">
            <a:spAutoFit/>
          </a:bodyPr>
          <a:lstStyle/>
          <a:p>
            <a:r>
              <a:rPr lang="en-CA" dirty="0" smtClean="0">
                <a:latin typeface="Century Gothic" panose="020B0502020202020204" pitchFamily="34" charset="0"/>
              </a:rPr>
              <a:t>…our language choices have serious consequences for children’s learning and for who they become as individuals and as a community. </a:t>
            </a:r>
          </a:p>
          <a:p>
            <a:endParaRPr lang="en-CA" dirty="0">
              <a:latin typeface="Century Gothic" panose="020B0502020202020204" pitchFamily="34" charset="0"/>
            </a:endParaRPr>
          </a:p>
          <a:p>
            <a:endParaRPr lang="en-CA" dirty="0" smtClean="0">
              <a:latin typeface="Century Gothic" panose="020B0502020202020204" pitchFamily="34" charset="0"/>
            </a:endParaRPr>
          </a:p>
          <a:p>
            <a:r>
              <a:rPr lang="en-CA" dirty="0" smtClean="0">
                <a:latin typeface="Century Gothic" panose="020B0502020202020204" pitchFamily="34" charset="0"/>
              </a:rPr>
              <a:t>…the language we choose in our teaching changes the worlds children inhabit now and those they will build in the future. </a:t>
            </a:r>
            <a:endParaRPr lang="en-CA" dirty="0">
              <a:latin typeface="Century Gothic" panose="020B0502020202020204" pitchFamily="34" charset="0"/>
            </a:endParaRPr>
          </a:p>
          <a:p>
            <a:r>
              <a:rPr lang="en-CA" dirty="0" smtClean="0">
                <a:latin typeface="Century Gothic" panose="020B0502020202020204" pitchFamily="34" charset="0"/>
              </a:rPr>
              <a:t>                                                      -Peter H. Johnston, 2012 </a:t>
            </a:r>
            <a:endParaRPr lang="en-CA" dirty="0">
              <a:latin typeface="Century Gothic" panose="020B0502020202020204" pitchFamily="34" charset="0"/>
            </a:endParaRPr>
          </a:p>
        </p:txBody>
      </p:sp>
      <p:sp>
        <p:nvSpPr>
          <p:cNvPr id="3" name="TextBox 2"/>
          <p:cNvSpPr txBox="1"/>
          <p:nvPr/>
        </p:nvSpPr>
        <p:spPr>
          <a:xfrm>
            <a:off x="1763688" y="692696"/>
            <a:ext cx="6120680" cy="1754326"/>
          </a:xfrm>
          <a:prstGeom prst="rect">
            <a:avLst/>
          </a:prstGeom>
          <a:noFill/>
        </p:spPr>
        <p:txBody>
          <a:bodyPr wrap="square" rtlCol="0">
            <a:spAutoFit/>
          </a:bodyPr>
          <a:lstStyle/>
          <a:p>
            <a:pPr algn="ctr"/>
            <a:r>
              <a:rPr lang="en-CA" sz="3600" b="1" dirty="0" smtClean="0">
                <a:latin typeface="Curlz MT" panose="04040404050702020202" pitchFamily="82" charset="0"/>
              </a:rPr>
              <a:t>Choice Words</a:t>
            </a:r>
          </a:p>
          <a:p>
            <a:pPr algn="ctr"/>
            <a:r>
              <a:rPr lang="en-CA" sz="3600" b="1" dirty="0" smtClean="0">
                <a:latin typeface="Curlz MT" panose="04040404050702020202" pitchFamily="82" charset="0"/>
              </a:rPr>
              <a:t>How our Language Affects Children’s Learning</a:t>
            </a:r>
            <a:endParaRPr lang="en-CA" sz="3600" b="1" dirty="0">
              <a:latin typeface="Curlz MT" panose="04040404050702020202" pitchFamily="82" charset="0"/>
            </a:endParaRPr>
          </a:p>
        </p:txBody>
      </p:sp>
      <p:pic>
        <p:nvPicPr>
          <p:cNvPr id="4098" name="Picture 2" descr="C:\Users\ilona\Desktop\Opening Minds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831" y="4319664"/>
            <a:ext cx="1646213" cy="24292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lona\Desktop\Choice words 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13" y="307493"/>
            <a:ext cx="1351400" cy="2038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373216"/>
            <a:ext cx="5904656" cy="1077218"/>
          </a:xfrm>
          <a:prstGeom prst="rect">
            <a:avLst/>
          </a:prstGeom>
          <a:noFill/>
        </p:spPr>
        <p:txBody>
          <a:bodyPr wrap="square" rtlCol="0">
            <a:spAutoFit/>
          </a:bodyPr>
          <a:lstStyle/>
          <a:p>
            <a:pPr algn="ctr"/>
            <a:r>
              <a:rPr lang="en-CA" sz="3200" b="1" dirty="0" smtClean="0">
                <a:latin typeface="Curlz MT" panose="04040404050702020202" pitchFamily="82" charset="0"/>
              </a:rPr>
              <a:t>Opening Minds </a:t>
            </a:r>
          </a:p>
          <a:p>
            <a:pPr algn="ctr"/>
            <a:r>
              <a:rPr lang="en-CA" sz="3200" b="1" dirty="0" smtClean="0">
                <a:latin typeface="Curlz MT" panose="04040404050702020202" pitchFamily="82" charset="0"/>
              </a:rPr>
              <a:t>Using Language to Change Lives</a:t>
            </a:r>
            <a:endParaRPr lang="en-CA" sz="3200" b="1" dirty="0">
              <a:latin typeface="Curlz MT" panose="04040404050702020202" pitchFamily="82" charset="0"/>
            </a:endParaRPr>
          </a:p>
        </p:txBody>
      </p:sp>
      <p:pic>
        <p:nvPicPr>
          <p:cNvPr id="3074" name="Picture 2" descr="Peter John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48830">
            <a:off x="7403387" y="277672"/>
            <a:ext cx="1385441" cy="191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5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9034" y="165466"/>
            <a:ext cx="7128792" cy="1446550"/>
          </a:xfrm>
          <a:prstGeom prst="rect">
            <a:avLst/>
          </a:prstGeom>
          <a:noFill/>
        </p:spPr>
        <p:txBody>
          <a:bodyPr wrap="square" rtlCol="0">
            <a:spAutoFit/>
          </a:bodyPr>
          <a:lstStyle/>
          <a:p>
            <a:pPr algn="ctr"/>
            <a:r>
              <a:rPr lang="en-CA" sz="4400" b="1" dirty="0" smtClean="0">
                <a:latin typeface="Century Gothic" panose="020B0502020202020204" pitchFamily="34" charset="0"/>
              </a:rPr>
              <a:t>CR4YR  Session 4</a:t>
            </a:r>
          </a:p>
          <a:p>
            <a:pPr algn="ctr"/>
            <a:r>
              <a:rPr lang="en-CA" sz="4400" b="1" dirty="0" smtClean="0">
                <a:latin typeface="Century Gothic" panose="020B0502020202020204" pitchFamily="34" charset="0"/>
              </a:rPr>
              <a:t> Big Ideas</a:t>
            </a:r>
            <a:endParaRPr lang="en-CA" sz="4400" b="1" dirty="0">
              <a:latin typeface="Century Gothic" panose="020B0502020202020204" pitchFamily="34" charset="0"/>
            </a:endParaRPr>
          </a:p>
        </p:txBody>
      </p:sp>
      <p:pic>
        <p:nvPicPr>
          <p:cNvPr id="5" name="Picture 2" descr="C:\Users\ilona\Desktop\Lightbulb id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71542"/>
            <a:ext cx="1296143" cy="1728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79712" y="2509223"/>
            <a:ext cx="7268543" cy="1015663"/>
          </a:xfrm>
          <a:prstGeom prst="rect">
            <a:avLst/>
          </a:prstGeom>
          <a:noFill/>
        </p:spPr>
        <p:txBody>
          <a:bodyPr wrap="square" rtlCol="0">
            <a:spAutoFit/>
          </a:bodyPr>
          <a:lstStyle/>
          <a:p>
            <a:r>
              <a:rPr lang="en-CA" sz="2000" dirty="0" smtClean="0">
                <a:latin typeface="Century Gothic" panose="020B0502020202020204" pitchFamily="34" charset="0"/>
              </a:rPr>
              <a:t>Learning requires exploration of one’s identity.  Formative assessment and teacher feedback shape the identity and mindset of learners.</a:t>
            </a:r>
            <a:endParaRPr lang="en-CA" sz="2000" dirty="0">
              <a:latin typeface="Century Gothic" panose="020B0502020202020204" pitchFamily="34" charset="0"/>
            </a:endParaRPr>
          </a:p>
        </p:txBody>
      </p:sp>
      <p:sp>
        <p:nvSpPr>
          <p:cNvPr id="6" name="TextBox 5"/>
          <p:cNvSpPr txBox="1"/>
          <p:nvPr/>
        </p:nvSpPr>
        <p:spPr>
          <a:xfrm>
            <a:off x="323528" y="1574178"/>
            <a:ext cx="6192688" cy="1015663"/>
          </a:xfrm>
          <a:prstGeom prst="rect">
            <a:avLst/>
          </a:prstGeom>
          <a:noFill/>
        </p:spPr>
        <p:txBody>
          <a:bodyPr wrap="square" rtlCol="0">
            <a:spAutoFit/>
          </a:bodyPr>
          <a:lstStyle/>
          <a:p>
            <a:r>
              <a:rPr lang="en-CA" sz="2000" dirty="0" smtClean="0">
                <a:latin typeface="Century Gothic" panose="020B0502020202020204" pitchFamily="34" charset="0"/>
              </a:rPr>
              <a:t>Strategic assessment informs teacher as learner and develops the student as his/her own teacher. </a:t>
            </a:r>
            <a:endParaRPr lang="en-CA" sz="2000" dirty="0">
              <a:latin typeface="Century Gothic" panose="020B0502020202020204" pitchFamily="34" charset="0"/>
            </a:endParaRPr>
          </a:p>
        </p:txBody>
      </p:sp>
      <p:pic>
        <p:nvPicPr>
          <p:cNvPr id="1026" name="Picture 2" descr="https://s-media-cache-ak0.pinimg.com/236x/93/b9/04/93b9045d187a6a33a1d3c50feee85b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66" y="3118596"/>
            <a:ext cx="1058136" cy="1573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2107" y="5308809"/>
            <a:ext cx="6480720" cy="1384995"/>
          </a:xfrm>
          <a:prstGeom prst="rect">
            <a:avLst/>
          </a:prstGeom>
          <a:noFill/>
        </p:spPr>
        <p:txBody>
          <a:bodyPr wrap="square" rtlCol="0">
            <a:spAutoFit/>
          </a:bodyPr>
          <a:lstStyle/>
          <a:p>
            <a:r>
              <a:rPr lang="en-CA" sz="2000" dirty="0" smtClean="0">
                <a:latin typeface="Century Gothic" panose="020B0502020202020204" pitchFamily="34" charset="0"/>
              </a:rPr>
              <a:t>Learning and change are social processes.  Collaborating with colleagues to meet the needs of a diverse group of learners will result in positive growth for all</a:t>
            </a:r>
            <a:r>
              <a:rPr lang="en-CA" sz="2400" dirty="0" smtClean="0">
                <a:latin typeface="Century Gothic" panose="020B0502020202020204" pitchFamily="34" charset="0"/>
              </a:rPr>
              <a:t>.</a:t>
            </a:r>
            <a:endParaRPr lang="en-CA" sz="2400" dirty="0">
              <a:latin typeface="Century Gothic" panose="020B0502020202020204" pitchFamily="34" charset="0"/>
            </a:endParaRPr>
          </a:p>
        </p:txBody>
      </p:sp>
      <p:sp>
        <p:nvSpPr>
          <p:cNvPr id="9" name="AutoShape 4" descr="data:image/jpeg;base64,/9j/4AAQSkZJRgABAQAAAQABAAD/2wCEAAkGBxISEhIUEhQVEhQXFBQYGBcVFhQYHBgXGBgWFxgXFRgYHCggGBolHBQUITEhJSkrLi4uFx8zODMsNygtLisBCgoKDg0OGxAQGy4mICYsLCw0MjQsLCwwLCwsLCwsLDQsLywsLCwsMCwsLCwsLCwsLC8sLCwsLCwsLCwsLCwsLP/AABEIAMEBBQMBEQACEQEDEQH/xAAbAAEAAgMBAQAAAAAAAAAAAAAABQYDBAcCAf/EAEIQAAEDAQYEAwUEBwYHAAAAAAEAAhEDBAUSITFBBlFhcSKBkRMyobHBQlLR4QdDYoKywvAUIzRyc6IWJDNTktLx/8QAGwEBAAIDAQEAAAAAAAAAAAAAAAQFAgMGAQf/xAAzEQACAgECBAMGBgMBAQEAAAAAAQIDEQQhBRIxURNBcSIyYYGhsRSRwdHh8AYjMxVCQ//aAAwDAQACEQMRAD8A7igCAIAgCAIAgCAIAgCAIAgCAIAgCAIAgCAIAgCAIAgCA0L0vNtECc3HRo+Z5BQ9XrIaeO+7fkSdPppXPboiIdftXUBscoPzlU74vfnKSx8/3J60FXRtk3dluFZmIZEGCOR/BXel1MdRXzr5ldqKHTPlZtqSaAgCAIAgCAIAgCAIAgCAIAgCAIAgCAIAgCAIAgCAIAgCAIAgCAo3GNYstdLF7rqYjyJn5j1VFxWDc0/gW/D5LkaPtW3NAyhVWCUq3nc3OC7TiqVwNIYfPxK34RlOa8tv1IfEsYj8y2K7KoIAgCAIAgCAIAgCAIAgCAIAgCAIAgCAIAgCAIDWt9tbSbid2A3J5BadRfCmHPI200ytlyxIY39UOjAB5n4qklxi1v2YosFoK11ZuXffQe4MeMLjpyJ5dFM0nE1bLkmsP7mi/ROEeaO6JZWpBCAIAgIXim4Ra6QaDgqMMsdyO4PQ/gdlo1FCujjzN1Fzqlk5nbLLa6dQ0XU5cIktOJsHQyPWNeiobaVXLlky4rt8SOYo6HwnZ6Fnp4RWbUqOMud7snYNB2CtdJZp4LljNNv5FdqYXTfNKLwWNWBCCAIAgCAIAgCAIAgCAIAgCAIAgCAIAgCAIAgCAp/GNpP9oos2DC7zJI/l+Ko+LtuUY/AtuGpcsmfG1wAqnCJLg2yNvC1RmNRmPJY9HleRvjHCwzoFJ0tB5gFdmuhzT6ntengQBAQF834Gy1jg2MnPO3RvM9VT6ziOG66uvm/2LLTaPK57Py/cgBXbnhzkyScySdydyqdtt5ZZKB8sdOpWqGnTwyGF5xTGRAjLc4lv0+md8nFdjXfcqUmyYuK83Mf7GrIzgB2rXfdPQ7eXNTtFqJ02eBb8v727ETVUwsh41fzLOrsqggCAIAgCAIAgCAIAgCAIAgCAr14364uLaMQMi7We3RUWs4pJScKfLz/YtaNDHl5rPyNNt4Vxnjd5wVAWv1Keeb7G96el7cpL3Te4qHA+A/aNDH1VxoeIeO+Sfvfcg6nSeGuePT7EsrQghAEAQFR4/u17msr02lxpyHAZnAc5A3gj4lV3ENO7IqS8iborlBuL8ykNv8RqqXwmW3iG7cVGpbarWsBwBwNR+wbOYn7x2CkabSuya7eZov1ChH4nVwF0ZRn1AeXvABJyABJ7BeN4WWepZeCpXzxS0j2bA7GTEDMuB0AjOTOio9Rr5Xw5Kk1n7FrTo1VLnsa/kkLguXC0vrtDqjx7pAIY0/Z78/RTdDo1TDMluyLq9S7JYj0RVLZZP7NaKlH7B8dP/I6fD5EEeQVXraPDs26dSx0lvPDfqSfCj/8Am+9J488TD9CtnDHi/wCT+6NfEFmr5/uTXFd3tdSdWHhqUml0jdrfEQeeQJHVWWuojZW5ea3T9CDpLnCaj5PYlbvr+0pU37ua0nvGfxUmifiVxl3SNFsOSbj2ZsLaawgCAIAgCAIAgCAIAgCAIDRvuuadnrPGoY6PRadTJxqk12ZtoipWRT7lCsVrGS5HlwdHLEiXpWsEL3BHlU85RHU7VhtNLD/3G/Ex8it2kTV0Wu5nf/xafY6KutOcCAIAgNC33tTpSJxO+6368lC1Gvqp2by+y/uxJp0llu/RdznN/U6VWt7V1NmLE0kAZENMw4D3p3Ko56uVk+fHyLiOmjCHLkutw8QWd7QwNbQI0bkG/ukZK40/EKp+zL2X9Csv0Vkd1uvqWAFWJBMLrUwODC4Bx0E5rU761NVuSy/I2KqbjzJbC10PaMeyYxNc2eUgifis5x5ouPcxjLlkn2I3h64hZg4ucKtVxzfhjLYNEmB5rRptLGhYW7N1+ola9+hMKSRypcd2eTZngS4Pc3LkWzHq0Kr4olyJ/EsOHv2mivXFeEWuk0gtONoz3DxA+YUDSJwug+/6k3UtSqkv7sXninH/AGSuGAuJYQQBJwnJ8Dc4ZV3qlJ0yUeuCo07irYuXc88K2gPs7SJwgkAnca/MkeS1aBy8BKS6GzWJeK2iXU0ihAEAQBAfHOAzJgdV42kss9Sb2RqG9KI+2PifkFFeu06eOdG5aa1//JsUa7XiWuDuxUiFsLFmDTNUoSi8SWDIszEIAgCAIDXvCzCrSqUzlja5vaRqsJwU4uL8zKEuWSkcdq1H0Xup1QWPaYIPzHMHmuasplF4kty/hapLKMzL0jda+Qz5yX4NszrTamv/AFdI4nHbFHhb3nPy6qdoNO5WKXkiHrLsQ5fNnTVfFOEB8c4AEnIDUrxtJZZ6k28IrF637OTSWsmBHvP6DcKg1PEJ3S5Kdl9X+xa06SNa5p9foiu8RNtNKi2phFJrnhoaT48wTLuWmmq1PQuuHPZ5+RuhqIzlyx3+JDukDPVRWSiedwjVNClXovPtsOJ1MkAOBzAadnARrkeitVw/moTXvFc9bi1p9Bd943hT8LaFbs5hgeZyHqtVUNXVtDOOxsslprN5YM1ChbX16ftaT2kvY4uOEtABzlzSQMhpqvIaPUO5Tn1ynnYS1NCqcY9sF+XQFMEAQELxMMqP+of4XKs4r/yXqTtD779Dn3FNM0q1kqtyLqLD+8x5IPfNvoodi5YVvz5V9CXB80pr4s6tZK4qMY8aOaHeolXsZc0UynkuVtGQBZHh9QBAEAQHitUDWlzsgASewWMpKKcn0R7GLk8IqNtvN1Z2Zhuzfx6rl9Vq53S+HYvqdNGpbdTyynKh4yeuWB7Q0zLSQRyWULJVy5ovDHKrFhost0W8VmYvtAw4dV1Oj1Pj183n0ZT6mjwZ8vkbylkcIAgCAICG4mu+y1KRNpYHQIa4ZPBOzHDPy0UbU+FGHNZ/fQ36fxHPlrOX07ibTewvJqM1LJLT2LgufjqF1xkunS+mS93RxLZaTG0xT9g0aBuY6k7k9VZUcSrSw4Y9NyDboJt5Us+uxP2e+bO/3arT0Jg+hU6GsomsqS+33IctNbHrEWy9GMHh8btgNPMrTqOIVVx9l5fb+TKrSym/a2RBWy9KlcikGgEmIE5nqeW6qbNXdrGqksZ/u/wLGvTV0J2NkxdVyMpHG7x1fvHbowfZHxV1pdHXQtt33K2/Uytfw7EP+kNk0qPL2v8AKVo4n/zXqb9B779Co2iniqMYNXFjfNxA+qpIR5pJd2i1m+WLZ1hjQAANAAPRdalg5tvJ6QBAEB5DxmJEjVe4Z5lFfvq/HskU8Ihxaci52W8aALfSqf8A9Mmm7xf/AIwV514ueS973ODWk5nKTkIGiq/8gsq9impb9f0X6k7g1dnt2Wen6sjqljdaCJcTgbhEmY5x5/JV3ErUrvCitoJR9Wuv1J+hg/C8ST95t+ifT6Fz4Ut7i1tBzc2MADhuGwM+uisNDqK7KYxi/aSw0Q9XTOFrb6PoydqVmtIBcAToCQJU5Rb6ERyS6mReHoQBAEBD8WvLbJWI/Y9MbZ+EqJrs+BLH93JGk/7R/vkc+o25czKJfqRMWC8QscYMJ1qR5vO1heYyzKuPKiS4Drlz642hh85d+auuE5TkvT9Su4lvy/MuKuiqCAIAgMFstTaTS52mw3J5Bab74Uw55myqqVkuWJSr6vOTjrED7rOX5rmL7rNTPml08l2L2muFUcR+b7lerWnGZWtRwbskvdvB7bXRbV9o6m8PcNAWlogac8jn1VxpNHGynmzuVuo1ThbgnbBwVTp/rqpPMBg+BaVv/wDMqfVv6fsaPx9nkkbtTh8x4azv3mtPyhYvhVflJ/QLXS84oXPcj6dQ1Kr2udENDQQOpM75LZpNAqJubeWY6jV+JBQSwicVgQyqcbVsRo0tcy89vdH83oqjituFGHzLPh0N3P5FZup4fb6TRoKg+EkfJQdHH/bDPcl6qX+uXodRXSlCEB8c6BJ0QFOvi/KjyQ0ljOm/+YjTsrDTeBHeXUg6jxntHoRFG0OacTHEHmCrPELI4e6ICcoPszLar5qvGF5Du7Wz6xKh6iqiiqVrj0TZLosuusjWn1aRitdmaKMbyCV8+p1Ep6qNkt25L7nYzrUaZQj0UX9iBsV4VaZkAOErpNXwB2TlOqXVt4fx36lJpuMqMFCyPRY2Jj/iBsYg17Kg0gb9wqn/AMXXQmnCO/dNE9cS0kotSlt2aZnqWxz4dUcTl9o6Lu4RVcFnC7+pyNjdk9svsb93Xo+nGF5j7sFw+OQ8ioN91EvLL79CZRVfHzwvzLjYLQajA4gtmcj0MKvfwJyNheHoQGG2WZtWm+m73XNLT2IhYzipRcX5mUZOLTRxm9LNUstU0qoII907Pbs5p3+i566iVcsMu6rlNZR8o26N1HcDapHu0XhO6Ks9czovAl1uo0C+oC19Uh0HItaPdBGxzJ81faGh1wy+rKbV3eJPC6IsqmkUIAgNa2W1tMSTnsNz+A6qPqNTCiOZde3mzbVTKx7FOtN5VLTVwUB7Wpz+xSHU7fMqi5btZZl/wi1/16eG/wDLNTjjhxlKyU35vqCs3HUOpBa4QOTZw5Kffpo0Url77sj03yts37Fdoe6FUS6lkjpfBf8AhGd3/wARXQaD/gvmUut/7MnFNIoQBAEBRbwtPtKtaqM88LBzjwtjufmuW1djuvbXoi/oh4VST9WQ1/3abHaqZYfepscf9RpgnsSAfVStXV4Djy9l+aNOms8VS5jplhtHtKbH/ea13qJV5XPngpd0VE48snHsZ1mYhAadouyi/Vg7jI+oQFGtdBpqubTa73iG5STHbXfJT9L4a3cmmQtS7OijlGvVsZLgJ9m4S7xAx4ZMEa5wQs+JTrtolTn3l5eRhoIzrtVuOjNe1259UBgYG8zO28AiVzug4Ji+M5zWE8+eXj+9y61XE0qpRjF5ax5YRH2WhJE9z2XaYUVlnMZzsiXstFhIyI5eA+sqHPXwTxFZJMdHNrLeDLSZjMNBeRnGEzlvCK6m+OJ7HjptplmO5YOH7wAeymabRikBwEHITnOvfqomppqgswe/Ylae6ybxJfMtKhEsIAgCA1bxu2jXbgrU21G8nDTqDqD1CxlCM1iSMoycXlM5vxbwdSpPpizPc1zpljjiAGxB1GfNU+tjXS1jzLPSSstTb8jRuq7hZ3h7jiqNORgEAjcAgieqrnqJJ5ht/fiTlTFrEty3XZxcfaBlXxDc5SOuWqm6fiVkX/t3XfzIl2gg1/r2Zb6NZrxLSHDmFdwsjNZi8oqZQlF4ksGK2WxtMSTnyGpWq/U10xzJ/LzM6qZWPCKdfN/uDneItO0OyA20XP3au22bkm0u2ehcU6auEUms/I93Vw/WtIFS0vcymcwwGHOGxcfsjpr2U7TcP5v9lv8APzI1+sUfZrRbrFYqdFoZSY1jRs0fE8z1KuIwjFYiitlJyeWRvGVIOsdcHZoI7hwIWjWJOmWTbpn/ALUcyYwgBc22XqOlcFOmyM6OeP8AcV0HD3mhfP7lLrV/uZOqaRQgCAh7/vhlJjmh396Ww0DacpPLmtGrk69PKz5fNm3TRU7ow+fyRTnWo0zTDdW+Mznntl3zVPwquvxHdd7kFl+r2S+ZZ8RnZyKur3pPC9PNmG9HPqQ+ocT3Q0TGTczt5rxOWv1aSWOZ4S7L+/UywtHpm284W/xZZ7q4hwtax1M4WgCWZwBlmPzXYWcPjBexL8zl4a5yftr8iyUKzXtDmmQf6z5KBJNPDJqaayjIvD0IDTrXZTc7FGF33mmCgPNmuqmwl2bnHUuzQGtb+H6VQZDAegy82/gvUxggrPwo72sPyYM5Gc9B+a2SunKPK3sa41RUuZLctlksTKYhjQPme53Wo2GJ910y4ubLHGZLTGvTRAeLHc9Om7EJLhoSdOy9yMEgvAEAQBAYbXaG02Oe7QD/AOBa7bY1Qc5dEZ11uySivMpNoqE461Q+I6fQDoFyVls7ZucurOghGMEq4dEQFWriJKJG3JlZw7aXMbaLOBVDpDmSGubBjLEQHDzlWNejlZUpR3IM9VGFjjI37JYLz2oFvVz6Q+Tp+Cxjw67yWPmJayrz3+RmtN0XiAXOaH8wx4J9CBPkvZcNuSz1+Z5DW1Zx0MnDnDzq7zUtLHNY2MLXS3G6c5GuER5yt+i0TzzWLY16vV7Ygy+hXRVBAQvGX+Eq/u/xBRdb/wAJEnSf9UcuvMkNZrEiY+C5+tZyy6m+iOhfo+tINBzN2PnycJHxDlc8Nnmtx7P7lVr4Ympd0WepUDQS4gAak5KySbeEQG0llkDbuKabcqbTUPM5D8Sp9XD5y3m8EKzXRW0Vk9XbxLTeIqkU3eeE+e3msbtDODzDdfUyp1kZL29mQV8ezqWrwODpAJIgidIBHQBcrxeySsVT2xudDw6MfDdq8yGvxhpOx6tkT05KDVY5VulLq8/kmS2o8ytfksfng37HaqVdoEjENFp9qDUovDRnJJp5WU+qPrqbabxjxQcvCRPlIhdNw7X2a6fg2+8ls+/qvJ/FFDq9JDSwdtfu53Xb0/YsdgvqzUmBrS/cwRnJ66K2ehtz5fmQPxlWDXo8TvDjiaC2TEZEDboVIegXLs9yOtc+bdbE/YbfTqiWGeY0I7hV9lM63iSJ1dsbFmJtLWbAgCAIAgCAIAgCAIAgK1xla49lT+8S49m5D4n4Kn4vP2Iw77/kWfDYe05FI4nvEw1jSqqmGdywn7PQ1rOfCF5LqZI6FwJUmzEfdqOHrB+qvuGvNOOzZT69Yt+RY1YEIIAgCAICF4xdFkq9cI9XBRNc8USJOkWbkUV1OmbLa8RAdhpYBuS0lxjyhVmjolOi2aWyS+mWT9VdGF1cW+uT5whfJoOJjFibETGYzB+a38JSlqfDbxzZ/Nb/ALmnibcdPzpZx+uxIXpelas6XRh2aJEeup6rs6qHR7qT+5ytlyu95tfY0m1ATGh5Fb42xbx0ZplXJLPVB7VtMCObajSrSfdyz5LlOP8ADJ2Px699t1+p0fB9fCC8GfyLFaqlKpSJc4EEcwuPrnOqanHqjoHBTThJbMqVlsmI+ExyIMfJfSPwdOogpWQWWuxxn4q2mTUJvCZLWeyEEFzi4jSSTC2abh+n00uauOGYX6269cs5ZRuhqlykkssiJNvCM7Gt5lx5N/8AY6+UqBZroraKyTIaKT954JawWCsCHU6ZYebjHz/BQ7NVOxYfQl16aEHlFtCjEg+oAgCAIAgCAIAgCAICifpAeW16J2NMx3Ds/mFScUjmcfQteHy9l+pCvuU17FWrgeOnUkdWNb4x/un91YUafOnc13+hnbdi5RImwulqgzW5MiXr9Hdbw12ftNd6gg/whW3CpbSj8/7+RW8QjvGRcVbFaEAQHwlAA6dEBUuNrUXGnRBy99w+DfqqfitySVa9WWfDqt3N+hTarhheD9p0fJSaLVVwmfL1lLH9+SNNtficSjnpGOSRuy6WluIHNUEbpwkpweGty2sjBrkmspmStRLJJmM9M9F3PDuN16qHLLaxLp39P26nIazhU6Z5jvDv29f3MftKb2nwzIyOLNp55bqyUHdBNv8AIguSpm0keqVOYEgbS4xn/QW6Vka0k/5NUYSm20aVrY12mcZFZV2Rn0PZQlDqY7Pd7Dtvotb01Klzciz3wZ/iLeXl5nj1M9ns5L4YJz25fQLdJxhHL2NaTk8IkjRADjjZ4WyQHSewjdQpa2pEhaSxnlrQRzC2yUbY4e6NScq5dmTVx3iym5rXMaJIGMaychMqv1GkjCPNFk6jVSnLlki2qATggCAIAgCAIAgCAIAgCAqf6Q7Hio06g/VvAP8Alfl88Kr+IwzXzdv1JuhnifL3Nu4aIF34f2K09yXz81lo2npVjs/1MdSmtRv8DmlieA3yVA9y5J7gS34LRJPhfLD03b8RHmpujt8K5Lye37EXVV+JU323OnLoClPjnAZnIJ1HQrt58UNbLaIxn7x93y5qxo0Epb2bfcgXa1LaG5WrbeFWr77y7poPQZKzrorr91FfO2c/eZt3XxC+g3DhD2DQTBHYxotGo0UbXzJ4ZIo1Uq1y4yjFZLYK9apUcIk6TMDQCV874inHVTUvJnZ6WWdNFxIfimx4QHMyE5qdwlx1EJ6Sb6+0vVdSJr5SqcdTFbrZ+j6Gjdl8vpEYgY6LLUcD1EN4rPp+x7VxWixYnt6k5W4goOZI97kq6PD9VKaUYSz6NfXyJH4miKzKax6mtYjBD8InUg5g9xuvpENOuVN+9hZa2yzi53vmeOmdk98I2aj8RkgDWABAE6wFnGmMXzdX8TVK2TXL5GOpRDu+xXk61Lfz7nsLXDby7GCiHAwQc+mscuS0z1XhLE1l+XxJEdMrGnDp9iy3Tcb6gBd/ds5Aa9c9e58gqm26drzJllXVGCxEnTcFDAWlkyIJJJP5LSbCMp3C+k5xaxlYERnl5xseoWyNso+6zXKuMuqPdjuOoXNL4Y1pDsIMyQk7ZT95iFcYe6iyhazYEAQBAEAQBAEAQBAEAQEdxFTxWauIn+7dl5StGpWapLHkbaHiyPqVu47yw2dzXEYS1wmdHYTHkYCpNFq+TNb6PPyeC01VHPJSXVY/Io1iZMDmQPXJR4rLSJLeE2b152MWS1PpsdLD4mEGYnYnmD9FL12llVLddd0RtJqI2x69Opbm8XPLGhrG4oAJJJk7mMoXT8LphqqFY5b9H6r+5Oe4jbPT3OtLbqvQjbwvWtWEOeQOTYA8+fmrZaOuO8dn3Kx6qctpbrsRxc5uuY5j6hZc9kPeWV3X7GKjCfu7Ps/3MjSCJBkLfGakso1Si4vDPD2rIJmlZK5oVTIJYc8tlynHuETtl41Ky/NfqdHwniMIR8G14Xkzfvm9aVWmWMBJPTTqqnhfDdV+JhPlaSe7e39yTdbq6FRKPMm2tkiKoWeYC75QOScjeZZWjZZ4Ri5Gy1uy8bSWWeLfobTKLRqcR5N07F2npKrrdfFbQWSbVoZPeexK2O6qzvdphg5u/PM+gUCzU2T6snQ09cOiJay3DDg6o7HH2Yyn6rQ22bkkiaAXh6fUAQBAEAQBAEAQBAEAQBAEAQBAEBT+IeF6DG1a7C+nDSfZtIDC45AwRIzOgKrtVpKlGVnwJ2n1NjagUmmzNoGpI/H6Ks0eHqIZ7r6bk/VbUzx2Z9vlshh3Dj+fyC6f/IJQnRXNdcvHpjf7I5/gkZwunD4L+Dau5riNFTcH4nHR2uNnuS6/B9/3LTimglqqlKHvR+q7fsbbGyQN5jzXe8yceZdDjHF55fM2bNVoicTXVDJAhwaMstgSo0J2Wx5o7L82b5wrqfLLd/kjA5rS5xY3CHEQ0EmNt9ZWddSqy2+vyMLLHZhJdBVplri12ThEjfPMLOFsJ+68mEq5w95GCuyR2W5GOTC0CHLLG4ye7JSJdAEnosZtRWWerL2RIWixPptD3gNBMDMTPbVRvxVTly5Nr09uM4MIWycVJOL6GqEnF8y6k1cN4spuAewZmMe4nvt2hVl+ijGLlB9Cxo1rlJRkupcwq0sT6gCAIAgCAIAgCAIAgCAIAgCAIDWttup0hL3Achuew3WyuqdjxFGuy2FazJlct/FTjlSbhH3nZn00HxVlVw9LebK+zXt7QRoWC/KjarXVHuc3cdOy236OMq8VrDMKNVJTzN5Ru8WXqyrSbTpODsTgXRsG5x6x6LlOMc9NahJYy/ov5wdJwzltm5RecfqVtlicxzX4Q4CcjoZBH1VNpb41WxlLpnf0LPUVuyuUY9f1Ie2WoBzZ6/RdJ/kFeYVOHupP64x+ZScFnidin7zx9MlnuW1U3MjKVyUl3L6xPqjNbrDkXDI/1qrXhnGLdE1CW9fbt6ft0KzWcPr1W62n37+pCU2EGWnInQ/GCu8jU4rmqez3w/0OVnNN4tW62yjetDqcRTDhI8RdE9Q2NB117JKqyzaxrHZGMbYV7wW/x8jWqUQekaEbLOdMZLHTHT4GuF0ovPXPX4nljzm12sa8x0WNVr5uSfX7mdtaxzw6fYy0bHkC+Rlk0ankST7o66nYFeanXRr9mO7+xto0kp7y2RPXdc9V4yikzzE+Wru5Kpbbp2PMmWldUYLEUbd48LNdThpcXAgiSADG0AZLXk2EJY7K0Etrl7Y0honzBU6Ovmo4e5BnoYN5Wxs2awGo7DSaSJze4aD5DyzK13audix0Rsp0sa3nzLuxsABRCUekAQBAEAQBAEAQBAEAQBAEAQFfv2/jTcadMeIauO0ichuc1O0mlVi5pdCDqtU63yx6lTrVXOJLiXE6kq4jFRWEVUpOTyzGVkeHh6yRkjFZqn96AuP/AMqg2q5+W6/U6f8Ax6a9uHnsy0YsTYhchnKLrHLLJR75scVHDrPkV3nB7FqdFGMt8ez+XT6YOZ4lF06lyjtnf8+v1NWzMqMMsd6pqOAUW7x9lntPGbq/e3JZ1ttNRuAkAcwo1H+MRU07Z5XbGP1N1vHXyvw4YffOTYpMgALqkklhHOyeXlmanTJMAEnkBK8bS3Zik28I36V1H9Y9tPoTJ/8AEKHZra49NyXXorJddjJVslCIYar6gILSA2Jnl1VfdqpWY8sE+nTRrz55LBdFyBkPqeJ+sHMA/U9SopKJqF4D6gPLqYOoB7hAfQEB9QBAEAQBAEAQBAEAQBAEAQBAEBSuKaOGti2cB+H9dwrDQ3KL5H5kDXVc0eZeREtpkmArSU4wWZPYq4QlN4ibVru7A0HGx7j9lpmB1Oih/wDoQzsib+AnjdkbM5aHkVJp1MLNl1NNlE6930NO1NLSHgThOY6bqNxXRfi9PKC69V6ok8O1f4e9TfTo/Ql7PxFRDM9eS+erQahS5OR59Drp3UyXPzrHqRNSqaz3vIwiIE+a7jgWgs0tDVnVvOO2yRzHFdXC+1cnRLHqeaFLMK85cFS2b4avMnmTZo0hGJ0nkBlPdxyA9T0UHU6vwnyrqStPpXauZ9CYsF31qg8IFJh30n+Z3wCqbLpzftMtK6YQXsomLLw/Sb781D1yHoFqNpKUqDW5NaG9gAgMiAIAgCAIAgCAIAgCAIAgCAIAgCAIAgCAICMvu7vbMgRiGYn5HoV6ngNZKxZrqqOIphjmkE4i4ZAZRJ3jOO62WXSsxzPoaq6owzyrqWOhw/Ra3NuM7l30GgWo2kBxDdtKmRgMOn3Znz6KXo65SsUl0RE1dkY1tPqyGLVeZKXJq1qABkBbI4Zlky2ei54wsaXO5ASV5KSjvJ4QScnhG1aLpq0Gh9UBgOQEgnPeBso0tdS9kyR+Etx0McLcRT3SqFhDhqDOYB+a1WUws95Gyu+dfusvFxXj7amCYxDIx8/gqTUVeFY4ou6LXZWpMk1oNwQBAEAQBAEAQBAEAQBAEAQBAEAQBAEAQBAEAQHxAUS8bxre0e01HAYnQAYEScsuWitdGqpRxhZKvWeLGWU3gjyrErQAgNsWFg/6xM6+zb737x0YPj0UG7XKG0N39CfRonLeeyJWw0q7xFFoo0+YkT1LveeVV2WyseZPJZwrjBYijLbeGsTHYnuc4joBPxWBsK1ZqDiQ0wNsRmB3AzCtadalHEiru0TcsxN+rdtKmJfVFV2zWZN/ePLtmsbOIvpBYMq9Al7zLDw1ZHtDnuEYogRGQ6bDQAdFWyk28ssYpJYROLE9CAIAgCAIAgCAIAgCAIAgCAIAgCAIAgCAIAgCA+FAV6/rlxy9gkn3m8+o5OWUZOLyjxxTWGVV9MiciY2jxDoRurKnXeUytu0PnAkLMwghtIFzz9oDPrgn3R+0c+UKPqNU7Nl0N+n0qr3fUsN2XC1kOqQ52sbA/wAx6lQyYTQCAEIDQtNzUahxObnzBI9Y1QHqzXTRpmWsE8yST8dEBvIAgCAIAgCAIAgCAIAgCAIAgCAIAgCAIAgCAIAgCAIAQgI+33RTq5uEO+8Mj+aA93bdrKIgZuOrjqfyQG6gCAIAgCAIAgCAIAgCAIAgCAIAgCAIAgCAIAgCAIAgCAIAgCAIAgCAIAgCAIAgCAIAgCAIAgCAIAgCAIAgCAIAgCAIAgCAIAgCAI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6" descr="data:image/jpeg;base64,/9j/4AAQSkZJRgABAQAAAQABAAD/2wCEAAkGBxISEhIUEhQVEhQXFBQYGBcVFhQYHBgXGBgWFxgXFRgYHCggGBolHBQUITEhJSkrLi4uFx8zODMsNygtLisBCgoKDg0OGxAQGy4mICYsLCw0MjQsLCwwLCwsLCwsLDQsLywsLCwsMCwsLCwsLCwsLC8sLCwsLCwsLCwsLCwsLP/AABEIAMEBBQMBEQACEQEDEQH/xAAbAAEAAgMBAQAAAAAAAAAAAAAABQYDBAcCAf/EAEIQAAEDAQYEAwUEBwYHAAAAAAEAAhEDBAUSITFBBlFhcSKBkRMyobHBQlLR4QdDYoKywvAUIzRyc6IWJDNTktLx/8QAGwEBAAIDAQEAAAAAAAAAAAAAAAQFAgMGAQf/xAAzEQACAgECBAMGBgMBAQEAAAAAAQIDEQQhBRIxURNBcSIyYYGhsRSRwdHh8AYjMxVCQ//aAAwDAQACEQMRAD8A7igCAIAgCAIAgCAIAgCAIAgCAIAgCAIAgCAIAgCAIAgCA0L0vNtECc3HRo+Z5BQ9XrIaeO+7fkSdPppXPboiIdftXUBscoPzlU74vfnKSx8/3J60FXRtk3dluFZmIZEGCOR/BXel1MdRXzr5ldqKHTPlZtqSaAgCAIAgCAIAgCAIAgCAIAgCAIAgCAIAgCAIAgCAIAgCAIAgCAo3GNYstdLF7rqYjyJn5j1VFxWDc0/gW/D5LkaPtW3NAyhVWCUq3nc3OC7TiqVwNIYfPxK34RlOa8tv1IfEsYj8y2K7KoIAgCAIAgCAIAgCAIAgCAIAgCAIAgCAIAgCAIDWt9tbSbid2A3J5BadRfCmHPI200ytlyxIY39UOjAB5n4qklxi1v2YosFoK11ZuXffQe4MeMLjpyJ5dFM0nE1bLkmsP7mi/ROEeaO6JZWpBCAIAgIXim4Ra6QaDgqMMsdyO4PQ/gdlo1FCujjzN1Fzqlk5nbLLa6dQ0XU5cIktOJsHQyPWNeiobaVXLlky4rt8SOYo6HwnZ6Fnp4RWbUqOMud7snYNB2CtdJZp4LljNNv5FdqYXTfNKLwWNWBCCAIAgCAIAgCAIAgCAIAgCAIAgCAIAgCAIAgCAp/GNpP9oos2DC7zJI/l+Ko+LtuUY/AtuGpcsmfG1wAqnCJLg2yNvC1RmNRmPJY9HleRvjHCwzoFJ0tB5gFdmuhzT6ntengQBAQF834Gy1jg2MnPO3RvM9VT6ziOG66uvm/2LLTaPK57Py/cgBXbnhzkyScySdydyqdtt5ZZKB8sdOpWqGnTwyGF5xTGRAjLc4lv0+md8nFdjXfcqUmyYuK83Mf7GrIzgB2rXfdPQ7eXNTtFqJ02eBb8v727ETVUwsh41fzLOrsqggCAIAgCAIAgCAIAgCAIAgCAr14364uLaMQMi7We3RUWs4pJScKfLz/YtaNDHl5rPyNNt4Vxnjd5wVAWv1Keeb7G96el7cpL3Te4qHA+A/aNDH1VxoeIeO+Sfvfcg6nSeGuePT7EsrQghAEAQFR4/u17msr02lxpyHAZnAc5A3gj4lV3ENO7IqS8iborlBuL8ykNv8RqqXwmW3iG7cVGpbarWsBwBwNR+wbOYn7x2CkabSuya7eZov1ChH4nVwF0ZRn1AeXvABJyABJ7BeN4WWepZeCpXzxS0j2bA7GTEDMuB0AjOTOio9Rr5Xw5Kk1n7FrTo1VLnsa/kkLguXC0vrtDqjx7pAIY0/Z78/RTdDo1TDMluyLq9S7JYj0RVLZZP7NaKlH7B8dP/I6fD5EEeQVXraPDs26dSx0lvPDfqSfCj/8Am+9J488TD9CtnDHi/wCT+6NfEFmr5/uTXFd3tdSdWHhqUml0jdrfEQeeQJHVWWuojZW5ea3T9CDpLnCaj5PYlbvr+0pU37ua0nvGfxUmifiVxl3SNFsOSbj2ZsLaawgCAIAgCAIAgCAIAgCAIDRvuuadnrPGoY6PRadTJxqk12ZtoipWRT7lCsVrGS5HlwdHLEiXpWsEL3BHlU85RHU7VhtNLD/3G/Ex8it2kTV0Wu5nf/xafY6KutOcCAIAgNC33tTpSJxO+6368lC1Gvqp2by+y/uxJp0llu/RdznN/U6VWt7V1NmLE0kAZENMw4D3p3Ko56uVk+fHyLiOmjCHLkutw8QWd7QwNbQI0bkG/ukZK40/EKp+zL2X9Csv0Vkd1uvqWAFWJBMLrUwODC4Bx0E5rU761NVuSy/I2KqbjzJbC10PaMeyYxNc2eUgifis5x5ouPcxjLlkn2I3h64hZg4ucKtVxzfhjLYNEmB5rRptLGhYW7N1+ola9+hMKSRypcd2eTZngS4Pc3LkWzHq0Kr4olyJ/EsOHv2mivXFeEWuk0gtONoz3DxA+YUDSJwug+/6k3UtSqkv7sXninH/AGSuGAuJYQQBJwnJ8Dc4ZV3qlJ0yUeuCo07irYuXc88K2gPs7SJwgkAnca/MkeS1aBy8BKS6GzWJeK2iXU0ihAEAQBAfHOAzJgdV42kss9Sb2RqG9KI+2PifkFFeu06eOdG5aa1//JsUa7XiWuDuxUiFsLFmDTNUoSi8SWDIszEIAgCAIDXvCzCrSqUzlja5vaRqsJwU4uL8zKEuWSkcdq1H0Xup1QWPaYIPzHMHmuasplF4kty/hapLKMzL0jda+Qz5yX4NszrTamv/AFdI4nHbFHhb3nPy6qdoNO5WKXkiHrLsQ5fNnTVfFOEB8c4AEnIDUrxtJZZ6k28IrF637OTSWsmBHvP6DcKg1PEJ3S5Kdl9X+xa06SNa5p9foiu8RNtNKi2phFJrnhoaT48wTLuWmmq1PQuuHPZ5+RuhqIzlyx3+JDukDPVRWSiedwjVNClXovPtsOJ1MkAOBzAadnARrkeitVw/moTXvFc9bi1p9Bd943hT8LaFbs5hgeZyHqtVUNXVtDOOxsslprN5YM1ChbX16ftaT2kvY4uOEtABzlzSQMhpqvIaPUO5Tn1ynnYS1NCqcY9sF+XQFMEAQELxMMqP+of4XKs4r/yXqTtD779Dn3FNM0q1kqtyLqLD+8x5IPfNvoodi5YVvz5V9CXB80pr4s6tZK4qMY8aOaHeolXsZc0UynkuVtGQBZHh9QBAEAQHitUDWlzsgASewWMpKKcn0R7GLk8IqNtvN1Z2Zhuzfx6rl9Vq53S+HYvqdNGpbdTyynKh4yeuWB7Q0zLSQRyWULJVy5ovDHKrFhost0W8VmYvtAw4dV1Oj1Pj183n0ZT6mjwZ8vkbylkcIAgCAICG4mu+y1KRNpYHQIa4ZPBOzHDPy0UbU+FGHNZ/fQ36fxHPlrOX07ibTewvJqM1LJLT2LgufjqF1xkunS+mS93RxLZaTG0xT9g0aBuY6k7k9VZUcSrSw4Y9NyDboJt5Us+uxP2e+bO/3arT0Jg+hU6GsomsqS+33IctNbHrEWy9GMHh8btgNPMrTqOIVVx9l5fb+TKrSym/a2RBWy9KlcikGgEmIE5nqeW6qbNXdrGqksZ/u/wLGvTV0J2NkxdVyMpHG7x1fvHbowfZHxV1pdHXQtt33K2/Uytfw7EP+kNk0qPL2v8AKVo4n/zXqb9B779Co2iniqMYNXFjfNxA+qpIR5pJd2i1m+WLZ1hjQAANAAPRdalg5tvJ6QBAEB5DxmJEjVe4Z5lFfvq/HskU8Ihxaci52W8aALfSqf8A9Mmm7xf/AIwV514ueS973ODWk5nKTkIGiq/8gsq9impb9f0X6k7g1dnt2Wen6sjqljdaCJcTgbhEmY5x5/JV3ErUrvCitoJR9Wuv1J+hg/C8ST95t+ifT6Fz4Ut7i1tBzc2MADhuGwM+uisNDqK7KYxi/aSw0Q9XTOFrb6PoydqVmtIBcAToCQJU5Rb6ERyS6mReHoQBAEBD8WvLbJWI/Y9MbZ+EqJrs+BLH93JGk/7R/vkc+o25czKJfqRMWC8QscYMJ1qR5vO1heYyzKuPKiS4Drlz642hh85d+auuE5TkvT9Su4lvy/MuKuiqCAIAgMFstTaTS52mw3J5Bab74Uw55myqqVkuWJSr6vOTjrED7rOX5rmL7rNTPml08l2L2muFUcR+b7lerWnGZWtRwbskvdvB7bXRbV9o6m8PcNAWlogac8jn1VxpNHGynmzuVuo1ThbgnbBwVTp/rqpPMBg+BaVv/wDMqfVv6fsaPx9nkkbtTh8x4azv3mtPyhYvhVflJ/QLXS84oXPcj6dQ1Kr2udENDQQOpM75LZpNAqJubeWY6jV+JBQSwicVgQyqcbVsRo0tcy89vdH83oqjituFGHzLPh0N3P5FZup4fb6TRoKg+EkfJQdHH/bDPcl6qX+uXodRXSlCEB8c6BJ0QFOvi/KjyQ0ljOm/+YjTsrDTeBHeXUg6jxntHoRFG0OacTHEHmCrPELI4e6ICcoPszLar5qvGF5Du7Wz6xKh6iqiiqVrj0TZLosuusjWn1aRitdmaKMbyCV8+p1Ep6qNkt25L7nYzrUaZQj0UX9iBsV4VaZkAOErpNXwB2TlOqXVt4fx36lJpuMqMFCyPRY2Jj/iBsYg17Kg0gb9wqn/AMXXQmnCO/dNE9cS0kotSlt2aZnqWxz4dUcTl9o6Lu4RVcFnC7+pyNjdk9svsb93Xo+nGF5j7sFw+OQ8ioN91EvLL79CZRVfHzwvzLjYLQajA4gtmcj0MKvfwJyNheHoQGG2WZtWm+m73XNLT2IhYzipRcX5mUZOLTRxm9LNUstU0qoII907Pbs5p3+i566iVcsMu6rlNZR8o26N1HcDapHu0XhO6Ks9czovAl1uo0C+oC19Uh0HItaPdBGxzJ81faGh1wy+rKbV3eJPC6IsqmkUIAgNa2W1tMSTnsNz+A6qPqNTCiOZde3mzbVTKx7FOtN5VLTVwUB7Wpz+xSHU7fMqi5btZZl/wi1/16eG/wDLNTjjhxlKyU35vqCs3HUOpBa4QOTZw5Kffpo0Url77sj03yts37Fdoe6FUS6lkjpfBf8AhGd3/wARXQaD/gvmUut/7MnFNIoQBAEBRbwtPtKtaqM88LBzjwtjufmuW1djuvbXoi/oh4VST9WQ1/3abHaqZYfepscf9RpgnsSAfVStXV4Djy9l+aNOms8VS5jplhtHtKbH/ea13qJV5XPngpd0VE48snHsZ1mYhAadouyi/Vg7jI+oQFGtdBpqubTa73iG5STHbXfJT9L4a3cmmQtS7OijlGvVsZLgJ9m4S7xAx4ZMEa5wQs+JTrtolTn3l5eRhoIzrtVuOjNe1259UBgYG8zO28AiVzug4Ji+M5zWE8+eXj+9y61XE0qpRjF5ax5YRH2WhJE9z2XaYUVlnMZzsiXstFhIyI5eA+sqHPXwTxFZJMdHNrLeDLSZjMNBeRnGEzlvCK6m+OJ7HjptplmO5YOH7wAeymabRikBwEHITnOvfqomppqgswe/Ylae6ybxJfMtKhEsIAgCA1bxu2jXbgrU21G8nDTqDqD1CxlCM1iSMoycXlM5vxbwdSpPpizPc1zpljjiAGxB1GfNU+tjXS1jzLPSSstTb8jRuq7hZ3h7jiqNORgEAjcAgieqrnqJJ5ht/fiTlTFrEty3XZxcfaBlXxDc5SOuWqm6fiVkX/t3XfzIl2gg1/r2Zb6NZrxLSHDmFdwsjNZi8oqZQlF4ksGK2WxtMSTnyGpWq/U10xzJ/LzM6qZWPCKdfN/uDneItO0OyA20XP3au22bkm0u2ehcU6auEUms/I93Vw/WtIFS0vcymcwwGHOGxcfsjpr2U7TcP5v9lv8APzI1+sUfZrRbrFYqdFoZSY1jRs0fE8z1KuIwjFYiitlJyeWRvGVIOsdcHZoI7hwIWjWJOmWTbpn/ALUcyYwgBc22XqOlcFOmyM6OeP8AcV0HD3mhfP7lLrV/uZOqaRQgCAh7/vhlJjmh396Ww0DacpPLmtGrk69PKz5fNm3TRU7ow+fyRTnWo0zTDdW+Mznntl3zVPwquvxHdd7kFl+r2S+ZZ8RnZyKur3pPC9PNmG9HPqQ+ocT3Q0TGTczt5rxOWv1aSWOZ4S7L+/UywtHpm284W/xZZ7q4hwtax1M4WgCWZwBlmPzXYWcPjBexL8zl4a5yftr8iyUKzXtDmmQf6z5KBJNPDJqaayjIvD0IDTrXZTc7FGF33mmCgPNmuqmwl2bnHUuzQGtb+H6VQZDAegy82/gvUxggrPwo72sPyYM5Gc9B+a2SunKPK3sa41RUuZLctlksTKYhjQPme53Wo2GJ910y4ubLHGZLTGvTRAeLHc9Om7EJLhoSdOy9yMEgvAEAQBAYbXaG02Oe7QD/AOBa7bY1Qc5dEZ11uySivMpNoqE461Q+I6fQDoFyVls7ZucurOghGMEq4dEQFWriJKJG3JlZw7aXMbaLOBVDpDmSGubBjLEQHDzlWNejlZUpR3IM9VGFjjI37JYLz2oFvVz6Q+Tp+Cxjw67yWPmJayrz3+RmtN0XiAXOaH8wx4J9CBPkvZcNuSz1+Z5DW1Zx0MnDnDzq7zUtLHNY2MLXS3G6c5GuER5yt+i0TzzWLY16vV7Ygy+hXRVBAQvGX+Eq/u/xBRdb/wAJEnSf9UcuvMkNZrEiY+C5+tZyy6m+iOhfo+tINBzN2PnycJHxDlc8Nnmtx7P7lVr4Ympd0WepUDQS4gAak5KySbeEQG0llkDbuKabcqbTUPM5D8Sp9XD5y3m8EKzXRW0Vk9XbxLTeIqkU3eeE+e3msbtDODzDdfUyp1kZL29mQV8ezqWrwODpAJIgidIBHQBcrxeySsVT2xudDw6MfDdq8yGvxhpOx6tkT05KDVY5VulLq8/kmS2o8ytfksfng37HaqVdoEjENFp9qDUovDRnJJp5WU+qPrqbabxjxQcvCRPlIhdNw7X2a6fg2+8ls+/qvJ/FFDq9JDSwdtfu53Xb0/YsdgvqzUmBrS/cwRnJ66K2ehtz5fmQPxlWDXo8TvDjiaC2TEZEDboVIegXLs9yOtc+bdbE/YbfTqiWGeY0I7hV9lM63iSJ1dsbFmJtLWbAgCAIAgCAIAgCAIAgK1xla49lT+8S49m5D4n4Kn4vP2Iw77/kWfDYe05FI4nvEw1jSqqmGdywn7PQ1rOfCF5LqZI6FwJUmzEfdqOHrB+qvuGvNOOzZT69Yt+RY1YEIIAgCAICF4xdFkq9cI9XBRNc8USJOkWbkUV1OmbLa8RAdhpYBuS0lxjyhVmjolOi2aWyS+mWT9VdGF1cW+uT5whfJoOJjFibETGYzB+a38JSlqfDbxzZ/Nb/ALmnibcdPzpZx+uxIXpelas6XRh2aJEeup6rs6qHR7qT+5ytlyu95tfY0m1ATGh5Fb42xbx0ZplXJLPVB7VtMCObajSrSfdyz5LlOP8ADJ2Px699t1+p0fB9fCC8GfyLFaqlKpSJc4EEcwuPrnOqanHqjoHBTThJbMqVlsmI+ExyIMfJfSPwdOogpWQWWuxxn4q2mTUJvCZLWeyEEFzi4jSSTC2abh+n00uauOGYX6269cs5ZRuhqlykkssiJNvCM7Gt5lx5N/8AY6+UqBZroraKyTIaKT954JawWCsCHU6ZYebjHz/BQ7NVOxYfQl16aEHlFtCjEg+oAgCAIAgCAIAgCAICifpAeW16J2NMx3Ds/mFScUjmcfQteHy9l+pCvuU17FWrgeOnUkdWNb4x/un91YUafOnc13+hnbdi5RImwulqgzW5MiXr9Hdbw12ftNd6gg/whW3CpbSj8/7+RW8QjvGRcVbFaEAQHwlAA6dEBUuNrUXGnRBy99w+DfqqfitySVa9WWfDqt3N+hTarhheD9p0fJSaLVVwmfL1lLH9+SNNtficSjnpGOSRuy6WluIHNUEbpwkpweGty2sjBrkmspmStRLJJmM9M9F3PDuN16qHLLaxLp39P26nIazhU6Z5jvDv29f3MftKb2nwzIyOLNp55bqyUHdBNv8AIguSpm0keqVOYEgbS4xn/QW6Vka0k/5NUYSm20aVrY12mcZFZV2Rn0PZQlDqY7Pd7Dtvotb01Klzciz3wZ/iLeXl5nj1M9ns5L4YJz25fQLdJxhHL2NaTk8IkjRADjjZ4WyQHSewjdQpa2pEhaSxnlrQRzC2yUbY4e6NScq5dmTVx3iym5rXMaJIGMaychMqv1GkjCPNFk6jVSnLlki2qATggCAIAgCAIAgCAIAgCAqf6Q7Hio06g/VvAP8Alfl88Kr+IwzXzdv1JuhnifL3Nu4aIF34f2K09yXz81lo2npVjs/1MdSmtRv8DmlieA3yVA9y5J7gS34LRJPhfLD03b8RHmpujt8K5Lye37EXVV+JU323OnLoClPjnAZnIJ1HQrt58UNbLaIxn7x93y5qxo0Epb2bfcgXa1LaG5WrbeFWr77y7poPQZKzrorr91FfO2c/eZt3XxC+g3DhD2DQTBHYxotGo0UbXzJ4ZIo1Uq1y4yjFZLYK9apUcIk6TMDQCV874inHVTUvJnZ6WWdNFxIfimx4QHMyE5qdwlx1EJ6Sb6+0vVdSJr5SqcdTFbrZ+j6Gjdl8vpEYgY6LLUcD1EN4rPp+x7VxWixYnt6k5W4goOZI97kq6PD9VKaUYSz6NfXyJH4miKzKax6mtYjBD8InUg5g9xuvpENOuVN+9hZa2yzi53vmeOmdk98I2aj8RkgDWABAE6wFnGmMXzdX8TVK2TXL5GOpRDu+xXk61Lfz7nsLXDby7GCiHAwQc+mscuS0z1XhLE1l+XxJEdMrGnDp9iy3Tcb6gBd/ds5Aa9c9e58gqm26drzJllXVGCxEnTcFDAWlkyIJJJP5LSbCMp3C+k5xaxlYERnl5xseoWyNso+6zXKuMuqPdjuOoXNL4Y1pDsIMyQk7ZT95iFcYe6iyhazYEAQBAEAQBAEAQBAEAQEdxFTxWauIn+7dl5StGpWapLHkbaHiyPqVu47yw2dzXEYS1wmdHYTHkYCpNFq+TNb6PPyeC01VHPJSXVY/Io1iZMDmQPXJR4rLSJLeE2b152MWS1PpsdLD4mEGYnYnmD9FL12llVLddd0RtJqI2x69Opbm8XPLGhrG4oAJJJk7mMoXT8LphqqFY5b9H6r+5Oe4jbPT3OtLbqvQjbwvWtWEOeQOTYA8+fmrZaOuO8dn3Kx6qctpbrsRxc5uuY5j6hZc9kPeWV3X7GKjCfu7Ps/3MjSCJBkLfGakso1Si4vDPD2rIJmlZK5oVTIJYc8tlynHuETtl41Ky/NfqdHwniMIR8G14Xkzfvm9aVWmWMBJPTTqqnhfDdV+JhPlaSe7e39yTdbq6FRKPMm2tkiKoWeYC75QOScjeZZWjZZ4Ri5Gy1uy8bSWWeLfobTKLRqcR5N07F2npKrrdfFbQWSbVoZPeexK2O6qzvdphg5u/PM+gUCzU2T6snQ09cOiJay3DDg6o7HH2Yyn6rQ22bkkiaAXh6fUAQBAEAQBAEAQBAEAQBAEAQBAEBT+IeF6DG1a7C+nDSfZtIDC45AwRIzOgKrtVpKlGVnwJ2n1NjagUmmzNoGpI/H6Ks0eHqIZ7r6bk/VbUzx2Z9vlshh3Dj+fyC6f/IJQnRXNdcvHpjf7I5/gkZwunD4L+Dau5riNFTcH4nHR2uNnuS6/B9/3LTimglqqlKHvR+q7fsbbGyQN5jzXe8yceZdDjHF55fM2bNVoicTXVDJAhwaMstgSo0J2Wx5o7L82b5wrqfLLd/kjA5rS5xY3CHEQ0EmNt9ZWddSqy2+vyMLLHZhJdBVplri12ThEjfPMLOFsJ+68mEq5w95GCuyR2W5GOTC0CHLLG4ye7JSJdAEnosZtRWWerL2RIWixPptD3gNBMDMTPbVRvxVTly5Nr09uM4MIWycVJOL6GqEnF8y6k1cN4spuAewZmMe4nvt2hVl+ijGLlB9Cxo1rlJRkupcwq0sT6gCAIAgCAIAgCAIAgCAIAgCAIDWttup0hL3Achuew3WyuqdjxFGuy2FazJlct/FTjlSbhH3nZn00HxVlVw9LebK+zXt7QRoWC/KjarXVHuc3cdOy236OMq8VrDMKNVJTzN5Ru8WXqyrSbTpODsTgXRsG5x6x6LlOMc9NahJYy/ov5wdJwzltm5RecfqVtlicxzX4Q4CcjoZBH1VNpb41WxlLpnf0LPUVuyuUY9f1Ie2WoBzZ6/RdJ/kFeYVOHupP64x+ZScFnidin7zx9MlnuW1U3MjKVyUl3L6xPqjNbrDkXDI/1qrXhnGLdE1CW9fbt6ft0KzWcPr1W62n37+pCU2EGWnInQ/GCu8jU4rmqez3w/0OVnNN4tW62yjetDqcRTDhI8RdE9Q2NB117JKqyzaxrHZGMbYV7wW/x8jWqUQekaEbLOdMZLHTHT4GuF0ovPXPX4nljzm12sa8x0WNVr5uSfX7mdtaxzw6fYy0bHkC+Rlk0ankST7o66nYFeanXRr9mO7+xto0kp7y2RPXdc9V4yikzzE+Wru5Kpbbp2PMmWldUYLEUbd48LNdThpcXAgiSADG0AZLXk2EJY7K0Etrl7Y0honzBU6Ovmo4e5BnoYN5Wxs2awGo7DSaSJze4aD5DyzK13audix0Rsp0sa3nzLuxsABRCUekAQBAEAQBAEAQBAEAQBAEAQFfv2/jTcadMeIauO0ichuc1O0mlVi5pdCDqtU63yx6lTrVXOJLiXE6kq4jFRWEVUpOTyzGVkeHh6yRkjFZqn96AuP/AMqg2q5+W6/U6f8Ax6a9uHnsy0YsTYhchnKLrHLLJR75scVHDrPkV3nB7FqdFGMt8ez+XT6YOZ4lF06lyjtnf8+v1NWzMqMMsd6pqOAUW7x9lntPGbq/e3JZ1ttNRuAkAcwo1H+MRU07Z5XbGP1N1vHXyvw4YffOTYpMgALqkklhHOyeXlmanTJMAEnkBK8bS3Zik28I36V1H9Y9tPoTJ/8AEKHZra49NyXXorJddjJVslCIYar6gILSA2Jnl1VfdqpWY8sE+nTRrz55LBdFyBkPqeJ+sHMA/U9SopKJqF4D6gPLqYOoB7hAfQEB9QBAEAQBAEAQBAEAQBAEAQBAEBSuKaOGti2cB+H9dwrDQ3KL5H5kDXVc0eZeREtpkmArSU4wWZPYq4QlN4ibVru7A0HGx7j9lpmB1Oih/wDoQzsib+AnjdkbM5aHkVJp1MLNl1NNlE6930NO1NLSHgThOY6bqNxXRfi9PKC69V6ok8O1f4e9TfTo/Ql7PxFRDM9eS+erQahS5OR59Drp3UyXPzrHqRNSqaz3vIwiIE+a7jgWgs0tDVnVvOO2yRzHFdXC+1cnRLHqeaFLMK85cFS2b4avMnmTZo0hGJ0nkBlPdxyA9T0UHU6vwnyrqStPpXauZ9CYsF31qg8IFJh30n+Z3wCqbLpzftMtK6YQXsomLLw/Sb781D1yHoFqNpKUqDW5NaG9gAgMiAIAgCAIAgCAIAgCAIAgCAIAgCAIAgCAICMvu7vbMgRiGYn5HoV6ngNZKxZrqqOIphjmkE4i4ZAZRJ3jOO62WXSsxzPoaq6owzyrqWOhw/Ra3NuM7l30GgWo2kBxDdtKmRgMOn3Znz6KXo65SsUl0RE1dkY1tPqyGLVeZKXJq1qABkBbI4Zlky2ei54wsaXO5ASV5KSjvJ4QScnhG1aLpq0Gh9UBgOQEgnPeBso0tdS9kyR+Etx0McLcRT3SqFhDhqDOYB+a1WUws95Gyu+dfusvFxXj7amCYxDIx8/gqTUVeFY4ou6LXZWpMk1oNwQBAEAQBAEAQBAEAQBAEAQBAEAQBAEAQBAEAQHxAUS8bxre0e01HAYnQAYEScsuWitdGqpRxhZKvWeLGWU3gjyrErQAgNsWFg/6xM6+zb737x0YPj0UG7XKG0N39CfRonLeeyJWw0q7xFFoo0+YkT1LveeVV2WyseZPJZwrjBYijLbeGsTHYnuc4joBPxWBsK1ZqDiQ0wNsRmB3AzCtadalHEiru0TcsxN+rdtKmJfVFV2zWZN/ePLtmsbOIvpBYMq9Al7zLDw1ZHtDnuEYogRGQ6bDQAdFWyk28ssYpJYROLE9CAIAgCAIAgCAIAgCAIAgCAIAgCAIAgCAIAgCA+FAV6/rlxy9gkn3m8+o5OWUZOLyjxxTWGVV9MiciY2jxDoRurKnXeUytu0PnAkLMwghtIFzz9oDPrgn3R+0c+UKPqNU7Nl0N+n0qr3fUsN2XC1kOqQ52sbA/wAx6lQyYTQCAEIDQtNzUahxObnzBI9Y1QHqzXTRpmWsE8yST8dEBvIAgCAIAgCAIAgCAIAgCAIAgCAIAgCAIAgCAIAgCAIAQgI+33RTq5uEO+8Mj+aA93bdrKIgZuOrjqfyQG6gCAIAgCAIAgCAIAgCAIAgCAIAgCAIAgCAIAgCAIAgCAIAgCAIAgCAIAgCAIAgCAIAgCAIAgCAIAgCAIAgCAIAgCAIAgCAIAgCAIA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http://www.arcplan.com/en/blog/wp-content/uploads/2012/05/enterprise-collaborati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616" y="5157192"/>
            <a:ext cx="2123517" cy="1568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25445" y="3760373"/>
            <a:ext cx="6192688" cy="1323439"/>
          </a:xfrm>
          <a:prstGeom prst="rect">
            <a:avLst/>
          </a:prstGeom>
          <a:noFill/>
        </p:spPr>
        <p:txBody>
          <a:bodyPr wrap="square" rtlCol="0">
            <a:spAutoFit/>
          </a:bodyPr>
          <a:lstStyle/>
          <a:p>
            <a:r>
              <a:rPr lang="en-CA" sz="2000" dirty="0" smtClean="0">
                <a:latin typeface="Century Gothic" panose="020B0502020202020204" pitchFamily="34" charset="0"/>
              </a:rPr>
              <a:t>Learning to read requires a balanced literacy program that includes direct, strategic instruction of all components in a flexible, responsive environment. </a:t>
            </a:r>
            <a:endParaRPr lang="en-CA" sz="2000" dirty="0">
              <a:latin typeface="Century Gothic" panose="020B0502020202020204" pitchFamily="34" charset="0"/>
            </a:endParaRPr>
          </a:p>
        </p:txBody>
      </p:sp>
    </p:spTree>
    <p:extLst>
      <p:ext uri="{BB962C8B-B14F-4D97-AF65-F5344CB8AC3E}">
        <p14:creationId xmlns:p14="http://schemas.microsoft.com/office/powerpoint/2010/main" val="9729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157192"/>
            <a:ext cx="3855100" cy="923330"/>
          </a:xfrm>
          <a:prstGeom prst="rect">
            <a:avLst/>
          </a:prstGeom>
          <a:noFill/>
        </p:spPr>
        <p:txBody>
          <a:bodyPr wrap="square" rtlCol="0">
            <a:spAutoFit/>
          </a:bodyPr>
          <a:lstStyle/>
          <a:p>
            <a:endParaRPr lang="en-CA" dirty="0" smtClean="0"/>
          </a:p>
          <a:p>
            <a:endParaRPr lang="en-CA" dirty="0"/>
          </a:p>
          <a:p>
            <a:endParaRPr lang="en-CA" dirty="0"/>
          </a:p>
        </p:txBody>
      </p:sp>
      <p:sp>
        <p:nvSpPr>
          <p:cNvPr id="3" name="TextBox 2"/>
          <p:cNvSpPr txBox="1"/>
          <p:nvPr/>
        </p:nvSpPr>
        <p:spPr>
          <a:xfrm>
            <a:off x="1341979" y="313042"/>
            <a:ext cx="7114448" cy="523220"/>
          </a:xfrm>
          <a:prstGeom prst="rect">
            <a:avLst/>
          </a:prstGeom>
          <a:noFill/>
        </p:spPr>
        <p:txBody>
          <a:bodyPr wrap="none" rtlCol="0">
            <a:spAutoFit/>
          </a:bodyPr>
          <a:lstStyle/>
          <a:p>
            <a:r>
              <a:rPr lang="en-CA" sz="2800" b="1" dirty="0" smtClean="0">
                <a:latin typeface="Century Gothic" panose="020B0502020202020204" pitchFamily="34" charset="0"/>
              </a:rPr>
              <a:t>Statements and Questions as Feedback</a:t>
            </a:r>
            <a:endParaRPr lang="en-CA" sz="2800" b="1" dirty="0">
              <a:latin typeface="Century Gothic" panose="020B0502020202020204" pitchFamily="34" charset="0"/>
            </a:endParaRPr>
          </a:p>
        </p:txBody>
      </p:sp>
      <p:sp>
        <p:nvSpPr>
          <p:cNvPr id="4" name="TextBox 3"/>
          <p:cNvSpPr txBox="1"/>
          <p:nvPr/>
        </p:nvSpPr>
        <p:spPr>
          <a:xfrm>
            <a:off x="395536" y="1268760"/>
            <a:ext cx="8352928" cy="369332"/>
          </a:xfrm>
          <a:prstGeom prst="rect">
            <a:avLst/>
          </a:prstGeom>
          <a:noFill/>
        </p:spPr>
        <p:txBody>
          <a:bodyPr wrap="square" rtlCol="0">
            <a:spAutoFit/>
          </a:bodyPr>
          <a:lstStyle/>
          <a:p>
            <a:r>
              <a:rPr lang="en-CA" b="1" dirty="0" smtClean="0">
                <a:latin typeface="Century Gothic" panose="020B0502020202020204" pitchFamily="34" charset="0"/>
              </a:rPr>
              <a:t>Our assessment practices and feedback will shape a child’s identity:</a:t>
            </a:r>
            <a:endParaRPr lang="en-CA" b="1" dirty="0">
              <a:latin typeface="Century Gothic" panose="020B0502020202020204" pitchFamily="34" charset="0"/>
            </a:endParaRPr>
          </a:p>
        </p:txBody>
      </p:sp>
      <p:sp>
        <p:nvSpPr>
          <p:cNvPr id="5" name="TextBox 4"/>
          <p:cNvSpPr txBox="1"/>
          <p:nvPr/>
        </p:nvSpPr>
        <p:spPr>
          <a:xfrm>
            <a:off x="517212" y="1747399"/>
            <a:ext cx="4574009" cy="369332"/>
          </a:xfrm>
          <a:prstGeom prst="rect">
            <a:avLst/>
          </a:prstGeom>
          <a:noFill/>
        </p:spPr>
        <p:txBody>
          <a:bodyPr wrap="none" rtlCol="0">
            <a:spAutoFit/>
          </a:bodyPr>
          <a:lstStyle/>
          <a:p>
            <a:r>
              <a:rPr lang="en-CA" dirty="0" smtClean="0"/>
              <a:t>This took a lot of effort to complete.  I can tell. </a:t>
            </a:r>
            <a:endParaRPr lang="en-CA" dirty="0"/>
          </a:p>
        </p:txBody>
      </p:sp>
      <p:sp>
        <p:nvSpPr>
          <p:cNvPr id="6" name="TextBox 5"/>
          <p:cNvSpPr txBox="1"/>
          <p:nvPr/>
        </p:nvSpPr>
        <p:spPr>
          <a:xfrm>
            <a:off x="542483" y="2301397"/>
            <a:ext cx="4625102" cy="369332"/>
          </a:xfrm>
          <a:prstGeom prst="rect">
            <a:avLst/>
          </a:prstGeom>
          <a:noFill/>
        </p:spPr>
        <p:txBody>
          <a:bodyPr wrap="square" rtlCol="0">
            <a:spAutoFit/>
          </a:bodyPr>
          <a:lstStyle/>
          <a:p>
            <a:r>
              <a:rPr lang="en-CA" dirty="0" smtClean="0"/>
              <a:t>I wonder if, as a reader, you’re ready for this.</a:t>
            </a:r>
            <a:endParaRPr lang="en-CA" dirty="0"/>
          </a:p>
        </p:txBody>
      </p:sp>
      <p:sp>
        <p:nvSpPr>
          <p:cNvPr id="7" name="TextBox 6"/>
          <p:cNvSpPr txBox="1"/>
          <p:nvPr/>
        </p:nvSpPr>
        <p:spPr>
          <a:xfrm>
            <a:off x="532875" y="2841599"/>
            <a:ext cx="2958630" cy="369332"/>
          </a:xfrm>
          <a:prstGeom prst="rect">
            <a:avLst/>
          </a:prstGeom>
          <a:noFill/>
        </p:spPr>
        <p:txBody>
          <a:bodyPr wrap="none" rtlCol="0">
            <a:spAutoFit/>
          </a:bodyPr>
          <a:lstStyle/>
          <a:p>
            <a:r>
              <a:rPr lang="en-CA" dirty="0" smtClean="0"/>
              <a:t>I bet you’re proud of yourself.</a:t>
            </a:r>
            <a:endParaRPr lang="en-CA" dirty="0"/>
          </a:p>
        </p:txBody>
      </p:sp>
      <p:sp>
        <p:nvSpPr>
          <p:cNvPr id="8" name="TextBox 7"/>
          <p:cNvSpPr txBox="1"/>
          <p:nvPr/>
        </p:nvSpPr>
        <p:spPr>
          <a:xfrm>
            <a:off x="530917" y="3371446"/>
            <a:ext cx="3840681" cy="369332"/>
          </a:xfrm>
          <a:prstGeom prst="rect">
            <a:avLst/>
          </a:prstGeom>
          <a:noFill/>
        </p:spPr>
        <p:txBody>
          <a:bodyPr wrap="square" rtlCol="0">
            <a:spAutoFit/>
          </a:bodyPr>
          <a:lstStyle/>
          <a:p>
            <a:r>
              <a:rPr lang="en-CA" dirty="0" smtClean="0"/>
              <a:t>What are you doing as a writer today?</a:t>
            </a:r>
            <a:endParaRPr lang="en-CA" dirty="0"/>
          </a:p>
        </p:txBody>
      </p:sp>
      <p:sp>
        <p:nvSpPr>
          <p:cNvPr id="9" name="TextBox 8"/>
          <p:cNvSpPr txBox="1"/>
          <p:nvPr/>
        </p:nvSpPr>
        <p:spPr>
          <a:xfrm>
            <a:off x="542483" y="3892406"/>
            <a:ext cx="4898329" cy="369332"/>
          </a:xfrm>
          <a:prstGeom prst="rect">
            <a:avLst/>
          </a:prstGeom>
          <a:noFill/>
        </p:spPr>
        <p:txBody>
          <a:bodyPr wrap="none" rtlCol="0">
            <a:spAutoFit/>
          </a:bodyPr>
          <a:lstStyle/>
          <a:p>
            <a:r>
              <a:rPr lang="en-CA" dirty="0" smtClean="0"/>
              <a:t>What have you learned most recently as a reader?</a:t>
            </a:r>
            <a:endParaRPr lang="en-CA" dirty="0"/>
          </a:p>
        </p:txBody>
      </p:sp>
      <p:sp>
        <p:nvSpPr>
          <p:cNvPr id="10" name="TextBox 9"/>
          <p:cNvSpPr txBox="1"/>
          <p:nvPr/>
        </p:nvSpPr>
        <p:spPr>
          <a:xfrm>
            <a:off x="603167" y="4407896"/>
            <a:ext cx="6009722" cy="369332"/>
          </a:xfrm>
          <a:prstGeom prst="rect">
            <a:avLst/>
          </a:prstGeom>
          <a:noFill/>
        </p:spPr>
        <p:txBody>
          <a:bodyPr wrap="none" rtlCol="0">
            <a:spAutoFit/>
          </a:bodyPr>
          <a:lstStyle/>
          <a:p>
            <a:r>
              <a:rPr lang="en-CA" dirty="0" smtClean="0"/>
              <a:t>That’s not like you</a:t>
            </a:r>
            <a:r>
              <a:rPr lang="en-CA" dirty="0" smtClean="0"/>
              <a:t>.  Is there something you can do differently?</a:t>
            </a:r>
            <a:endParaRPr lang="en-CA" dirty="0"/>
          </a:p>
        </p:txBody>
      </p:sp>
      <p:pic>
        <p:nvPicPr>
          <p:cNvPr id="1026" name="Picture 2" descr="http://markmanson.net/wp-content/uploads/2013/12/school_taught_u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550" y="4379520"/>
            <a:ext cx="2313573" cy="23135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18996" y="2486063"/>
            <a:ext cx="1891599" cy="369332"/>
          </a:xfrm>
          <a:prstGeom prst="rect">
            <a:avLst/>
          </a:prstGeom>
          <a:noFill/>
        </p:spPr>
        <p:txBody>
          <a:bodyPr wrap="square" rtlCol="0">
            <a:spAutoFit/>
          </a:bodyPr>
          <a:lstStyle/>
          <a:p>
            <a:r>
              <a:rPr lang="en-CA" dirty="0" smtClean="0"/>
              <a:t>You are so clever!</a:t>
            </a:r>
            <a:endParaRPr lang="en-CA" dirty="0"/>
          </a:p>
        </p:txBody>
      </p:sp>
      <p:sp>
        <p:nvSpPr>
          <p:cNvPr id="13" name="AutoShape 4" descr="data:image/jpeg;base64,/9j/4AAQSkZJRgABAQAAAQABAAD/2wCEAAkGBxQTEhUUExQWFRQWGBcXGBgXFRcXGhgUFRQXFxQXFxgYHCggGBolHRQUITEhJSkrLi4uFx8zODMsNygtLisBCgoKDg0OGhAQGywkICQsLCwsLCwsLCwsLCwsLCwsLCwsLCwsLCwsLCwsLCwsLCwsLCwsLCwsLCwsLCwsLCwsLP/AABEIAL0BCgMBEQACEQEDEQH/xAAcAAACAwEBAQEAAAAAAAAAAAAEBQIDBgEHAAj/xABMEAABAwIDBAUIBQgIBQUAAAABAgMRAAQSITEFBkFRImFxgZEHEzJCobHB0RRSkuHwFiNTYnKCk6IXM0NEY4Oy8RUkVHOENMLE09T/xAAbAQACAwEBAQAAAAAAAAAAAAABAgADBAUGB//EADgRAAIBAgUBBQYFBAIDAQAAAAABAgMRBBIhMVFBBRMUkaEiUmFx0fAjMkKBwRWSseEGFiRD8TP/2gAMAwEAAhEDEQA/ADWGFLKp4aVilK5dGJxVwqCjjQtqmFohs3Ek56VbIqysIuFwo08JezqVyjZmgtBjtFj9VXuqxWtoHoeQvsCcnEk8jIpLlDuz5zZ6wJUOjzBmimK0+pUI0FG6K3IMtLKdTSTqWQjnYYfRUxVaqthjVaY/3DWpLjjfqqE9hFCpJM6mGmnoaa62oyg4VqKiRFZbpG9Js852y0kuHzYhPKttGd4mPERtMXlqrkZy7ZSYfa/7iP8AWKlyPY/RKNBTBKx6R7qID8/+VEE7QdjSE+6mZXcynmTQIWt2pNSxA5i0oDWD2bXqpgNBbTHVUuHKWlgcqlyZSm4bEQAJo5klqVvRgrYUAQqqXUQJNCG7WZmKp1kKgW4BPCKmW4yO2jxpcpZdD6wwlOIqjqquWGza3KmzXeTh1K7w4eDZ94q6hFqWrDBanq8VqLyi407x76DIWxUIYazV0sxrWC1zRezJv7KxKxVak2KtCz6KcMRVjXs2B1uA7SRhE1QnrYeS0uON1rgONKA7Kvp7FMjyq/tw284DwUr31GjBPRlmzXUklSicAIETqTVdRvSK6jw5ZsUbBtFgShxJygpIEz+7VypKLs2/v9gtKSBts7Dt2UKUhTsgZSpMT4VJUY26iOkmZBO2Up1knh+OVV91oOsK+oVszfpxhWJttEnI4gTKZ0EEQdc6KoRTvcvpQdPYhe78Fa1rLSRjEamR1ip3MDT3swVveRs+ooczIJ6uFOoJLQSU5S3GLVy2vRQPs99G1hQixY/PNH9dH+oUCPY96aOQpwHB6R7qIDxjfy0Crx08cvdTMVIzo2dQDYIZshyoBsFItgKAS9DYiiQm2lI41CE4TzFQgA/hxZqCU8SaqlBt7lM4t7ELvbFshJSg4jGsH3nSmShHYXuZsyj76FKkKJ/dMeJpHewyoyKnMThgRA5GqruK1CoNbltuxhEGjB3EZQ6o0LO4De+RozcudTfxq6luND8x7KRVpcUXGnePfUZC6oQxDeIqAisMXZlrVzQoR0RTuWpYlocwDlUv8SCfbDIwkRSS+AHc+3TQEKUkcatoyuZ+pk9490rl66c8ygKBMjpAe+rramepTk5aFFt5Pr9IUFNDCRmcaTEd9Vzg90tiQhJaM1e7myblu3WLnopbTiQZByHOKtTeUaMWmedbybbcuCQTCBkEj3nroOTZqjBRM643n1j2RwoDWKHE9EHhJ7qhAUmdNPlRAdb588s8uf47qgLBDcgcv9qILGy3N2hiLYXPRUnPkAQc+4Ez1UrI1ofoRsggEaRTiHEpzNEh5pvVstxVy4pLa1AxmEkjSoRGffsHxkLd0/5avlUuAEetrkDK3d7m1fKoByAHbe7P93e/hL+VANwU295/07/8Jz5VCXI/Rrv9A9/Cc+VAF2RR5ySFSFZ9E5ERqVDhSylYvhTchNfLWTEmfhrQTGcbA9laLcVhbSVKPACe/wC+o5JbkjFydkTb2O64shAUopJBhOQI1Emlc0tx1Tb2OOJLKunKFDjBHjwNG6kLKm1+YLbvkryjpHQc+yk7uy0MVSm1sQctHD/Zr+wr5Uq2CkrHoHkbtlJuHipKk9Aagjj11fTQIbnrqhpVhaUPjTtFQhfhqEMFsa484o61RCKy2Yyvc0OMgUMqLMxxLppHBDKYJtQ9GTQS11JLVCXdy9/5mOeVWU1aRn6inynXj1vcoW04pAUngYzFW9Smq2noZ3Ze+F446hHn1kFQnP1RmfYDS1Xlg2JBtySuOLveJ76M8guKIWvCM9EDNXcYjvNLTk8pqpxuzMqYGU/qmOok/BHtpjQLXUEGOsA/jsk1AEkNAhTZ0IEdqR/vRAxUpECoAoSrIzoKIA6yhUIP+xEfOg9gpaj25QWCl5skJJTMcCDkeyY8TVEJ62NNSmrXPdNw7rz1m24CQlWLCJ0SFEFPcoKHdWlGJrUeYDJzNFCnmG9e+FyxcLbQsQDAkdVR7iNsXs783cZrH2aKJdln5b3fBQP7tEl2BueUC/Bjo/ZpWFM+a8oN+Tng+zS5gOQQjfy7MglIy4J91ByY1O8pWJ7n7B+kNrdXnjUQZ4pAkiesmD1Vmm22dOFkg87gpKnFlYlfRED0UxnHWdOyhmdg+ze4fs3dhu1aUhvJS/Tc9Y9Q+qKEm2SKQRYWLbDYQ2kAcctSdaQcz+82xW3UnEBMHOonbYNlJWZ4vtS3LDpSCYB8M9RyrbB3Rz6kcsj0DZ3lPuy2iQ2qBhKinMqA1PWdaZyZnlobjcPeh+8cWFYAEpB6KY1NGLb3FjK7NwEK+tTDlT4WIhWpA0oEPsK/reypYhY3YNp9FAHYKlgkzbA8KliH30VPKplRLkF2SSIKaGVEzMHa2O0lWIIAPOplQDE+WGyxMNufVVB7CKj0K6q0POdgNYS459VB8VZD41mxErpRXVldPqy152E4TwEnqJzq02Uo2QOt+EhcgzknMcMu7MnwoXLrC9d37M5phSDFzxnT8CoQAU5JzmJNEUiYogGGxmCV9fy/2qubsi2lG7Hm1VxbKQrXKOvSCO7WqY6yuaKjtBo9v8nlv5nZ1sk+sgLy0BdOJIPX0gD1zWuOxz57s0XFVMhWeB+UKfprvb8BUk9QRjmQHaskoBpXIOVILtxFRyC46FbzwxVQ5syylqS84OFBOwLgly9p1ke0wPjR+Jtwy0ueq7Ks1MWzbQIThHSV+sczFUXOhofWtyAvD5wqPX20ubUdx0ObcvwjLEKEmSC0AiXoxSkj291FBurinaN8VJIiCNR8aA1rHj22l4nFE6zW2GiOdUd2QsYgpmPmB90U5RKOh635Ek9J89SB76kdxIo9Ypxih/VPbQZCdEh5nfb1p84oh4xPAmK47nVbumdmNOklZpFCd6/8Y+NTNW5ZMlHhEzvZ/jK8amatyDJR4R9+Vf8AjGpmr8gy0PgSTvaP0xqZ63IclF7IB27vE240pKncUjIHnTxdVtXKqioqL2Mbsm66K08CUz2Ca01Ie0mcanG7saDeDda4bZL5SPNlKSSFSQkiZUOWfdUVaLeUvjiabnkvqYpSQeM/jn8qtNIIsTkDn1fCjcWwxbtgG84Eajn9wy8aFw2ACU55z2UyFZ9b26idKjkSMWbbdnZsJCiMzOfb+PbWSrO7N1GnZBO17YHRsrmAB+qIkz1/ChB/EaotNj0HdK9dQy02VEpaCQlKoJEDohSgAVBPDsEzXRo5ZxumcmupU52a+Rov+LqCj0RnVypoo7xnnG8uzGnXluLmVHOOyrVh4PVlLrTjsFbtbBYdJSsrwgE5KjPhS1KEVsGnWlJ6n2zthMrf82pTmGToRPjFCeGhluDv5SlZgO8u7LDbpCVOQOsH4VKeEg11K6lRxloLLPZbalpRiWJIHDj3UzwkLX1FVV3sVbIsUr2khkSpDb5GepDEqk96K59VJXSOzh1ZI9Y2rs8LRBAPURI8DlWWSZsgxNY2DDKvTQlSyQBkJUBiISOJgTSJX3LHfohPtpKXVEhSVAKwyCDCuShw1FK9NSxLSwWzsZfmx+cUkjkqQe5QMDsirOhU7XBXLM+sQTzAjKkGPGNsoKX3EngtXvMe+t8NYo59RWkwZjJQPZTCWPZvIskD6RGnQj20YlCVmeo4qYYqdOae34UGQnFEh+eN5LBSVAISTPIE+6sGF11NuOdrJCgbNeI/q3PsK+VbLHMzMta2W/8Ao3PsK+VBpAUmFM2xxYVyk8iD4HlW3B4NVVmlsZsRiHDRbjJ/Z7YMTHKeNLjsDGEc0DZgMXOTyTWnIgubFZWQAY7Kwwfs3GqwaqNBJbLaYTGIgyT7oqPU0U6aihxZ78PpYU1cEuYckqJklCgeirmOEngrqFY62Fc5JwdjBWwWapmjoYbCkpJzyVmJkYDp4Z+Fbkb1e2o62dYpAxEgjUanwAqWGTKly4sAaTkB93GkbS1HjFydkMTs1LSkY5kkACNSogJ4ddVOo2tDRGik/aG52PKh4VXnaRb3abNXYWqQkJjLLL8a1Q3qXWD3LUHhRQGD2+0A0vX1oIHIazWrDRn3icf3MmLlBUmp79PmMfykYxQVQeyuwkcDMgC+faVKpME8qvhcqqNF2xNqMIJ6cdoIoVEyU2i602iwlwrxjjnSSmrBS1uLdpbRaccJKteNIq0Y9QODkym2et0rCseh5UViItWuHummR2RbAbUQ60n82vEpShzWlYnvUk+NcmrUvUkvlY79Gl+DCa+N/M3O3b0pQEp9NZwjtPHsGvdVU5aWNFKCvd7IV/8AEWEnzaApxSRBKU4gCfSxK0mhZIbJN6sTvuMrXhzTxwKBSdNeRNK4llpI0X0xK2gRw6JHIimvoVqNmIbl/Oq2PY8k3ksHnLl5aWlEYsoBMjIA+ytdOcVFK5hq05Sk3Y7s/YSw6154YUFaQvmlI6Ry7Aajqxd7AdCUbNnqmz9t2VqVeaSoYtQExppVaqvkjorgc7K3n8/JSgpQnVSjqeVW06jkUzpqIf8A8bbJT0xlrn1VbcqsXflFb/pU+NHMiWEVvs9oEFS0k9orm0aqpq1jpVqTqO9xxbuoTyPhWhYxcGd4N8hidpoHAeyj42PAPBy5MLt7dk3DynUvQpXNIMDqq2l2u6aaigT7NUrNsQueT90rClXU5zmj76FTtR1HrEshgcqsmaDa7aWLQNp6ThMTAE8+waVXGtBqyJKhNSuzzdLSgok8MzOhk/d76tSK2L9pqSVyIIPAKBjqg51CCVw4SeunK2EWt2uAgklPAcs/dQlsGJqdk2oyjUZg9lY6jZ0aKSRqoQ6CFgTkYIzkGU4T1Gs+qNOki61RJjl8zUbIlYeWzUUpDl3dQISJP451ZHViS0V2AO7IUoJXiwqzKk5GDOkjXT21pp4mFLQwYjDyrO6I2mxMK8aiFZzB0jlWuPaNIxvs6oMb+0StMJhOc9VWx7SorqVT7Mqy6C5jZJSfSFM+06L6irsustiq42JJ1FK+0aDIuzKxxnY+E6gjrzqmWMw7LF2fXQ2YtW08EihHF0EM8DWGOz2WwceJKQkp4jgVZfz1kqzjOpnjtodOhCUKKg1rqN9o2gdwzORnIkZRBzFCS2JGVk0B2+zSwhKG1qCEpwgQg5Z5qUpJKjmc6tWgukt2JNrWynFKxEnECJwpBBlPSSQkQeiPbSSZbG0VZMZNtpbtkpEk8ScycoknnlSdAxbcjN3qs4mkZaUXVuoLaw5DGkH9YQZnqz9lBWsQRbauChZCW1OKUcUgZJGiB2xn+9RjbdsSq3okgW0ZccOba0jsB+NNpyUPNwba0uAhkNoGEAcefXV8akUrIzypSbuzEbZ2Ld+cK2nUiTpipu9iL3EgTzG0vro8R8qPexD4epwKCVjifE1ZePBz1VfJ1m7cmJVP7RqezwF1Zchar9wDMq+0ans8CqtPk+Z2q7wKvtGg8vA3fT5L2drunLEv7RoezwTv6nIya2gspzJJ4TPf8KXTg105ycdWZ3bFyRoTxBHPOih90IlujKKssI2TZYxHLPq4xxoNkSuEWzJCtKST0HhHU2GwwQeqsk2dCmjUtADOqS5BbbqBmRB50LEJqvk8KNiJlB6czpTLQDMq3vU755bWYCVKTmc+iSPhW3w9Nq7Wpyp4upnaQdebcdbEhRIoeHproK8ZVXUV/lc7NTw9PgXxtXkKRvO4RrQ8PS4F/qFVdTl9vM6kDCoUVhqfA6x1XkP2HtZx5JKjx4UJYemuhfSxVSS3Cdo3akoJBzpe4p8DTxNSKvczt9tdZBBgzI8aaNGmtkUeMqy0Z6Budvb523SXfTQS2o8CpMZ9RIKT30s1Z2NEHmjc1CtpNkZLBnrqXQyizPbX2ugSARNVtlyiLFbYlMTS6jqyMxvLfQ2okwBE+OQ7zFNGN3YSc8quJGt/7hYCMDQj1iCTHjE1b4aK6md42T6Isb3kWrMwSONB4eJSsbMNtt5HfVwjuorDxK5Y6fUHvd5Hp9XwpJ0YovoYuc7lKdtvuZDDnyFVNRjqaVUlIcotHYEuZxyqnv8A4FuWXI8/J7ZUkB5QIOYKzr31uy1eH5HG7rDcrzLGd2dmziFxn+2KjjV4Y0YUE07rzL7jdewcgh8JgRkU0kI1Ib3fzLK0KNVpqy+RXb7l2aVSLkEciUxQm5tW2Fp4elGSk9fgz47i25JKbkfy/OmVSSQssHBvRgN/u02wFKU8FNpE5CZ1kQDwio5t7F9OlGCtLVGG2m+ycQSFK4g8M8/ZVkb9Qyy9DP3LaQrohUDWRGfGrkUS+B6Fu3uc4phL6sKGVhJGmNQWQEmBoM5k+FGVNqOd7GeFa9Tu473AtpbE82vDrnrWJzudeNOwy2YwAKpk7mmKsNwmaliXKrohCZUoAdZimhFydkJUqKCvJ6Fllsxx2SnCI5qM59gPKtywNTrY5X9Yw7by3f7fUAv7t22OF1pYn0TlhV2KBINUzw7i9SyPakWtEZFtZU8pxWqlFR7zpVqdjnyqOUnLkdXgxoyq290WLVCHzJSc6qm2CaKHnaiuVqJSt6ae4yibjcu2KmSRzoPU1UXZBm8duUslXKKlhpu8TFrBWYB6+wUacM7sjOpJGz8lgC/pTJHorQsGNcScJ/0DxqvExSnZG3DSeW5sLjYiDqn4e6s1jUpCDaGx0pOU++gWJ3Bza4eFC4TD78XGIpbTw6Ss+5I99asPBu8jFip7RM00cA6zVtjHN9BhZHInnQYhYXYBilEy3LLFouTOcVTWdkjZhY7mk2PaBKQeNc+rK7OnTjZGiSjIVmuX2MEh94zmo17SLx3x9DxLhhFx6nA5dfVX/LTWx/x9CtrB8r1LEruuKV+Ao/8An8P0K3HC8okl64nNK47BQTx3VPyBkw3KJi5fBySuOsfKpfG8PyJkw/vLzPhf3A9VcdlVzji5bx9C+k6MHdT9S7Z2x7i9XhaaKY9JShhSkcydO7U1mlhql/aVjoxxsEtHf5Drd/dq3Qk/SkLXcYlI82sBLaekRjEemCIIkxV9HDLdnPxnaUk8sHvsbVNyhKFITk0pIQlM6IQMM9X3VpdNOOVnOjiHGedP7XUzm0LdUycx9bgfka4FfDSpPXbk9lg8fTxMfZevH30KEMxWdo3qQY05lQQWJt4bUPILapz9hGh8aupytqjPVhmVmaDdJ5QYbKvTCMJ61Jyn+Wu/TeammeKrxdOvKK5Zo3lJcHm3kpWhWoIkTz6j10JU1JajxrOLSPP98t3hbqCmQfNrmBM4VDUScyIgieuudWo5HdbG+jPOJ7FRjM1WrG2AFfampJDyVxPcGomivIygE04VE9g8l7KfoJWsgDGqSSAABzJopXHTsgDfXeFhaFNNSvPNYySI4A6qPYIq9UL7iSqX0RkbWMwBGnbPHOtFOEYqyKWzU+TN8N3LiDkXAI7ROVc7GxtNM6WFleDR6Y8nOshpsItpWxUQeE0jLUZ/evaSWGjEFRyHbVlGl3krFdWr3cbnlT6yolStSZrrKKSsjlNtu7KXLfFOoIie/q8KV07kzHWkKRkfHgew1lqQaeoys0SWuksSxod0msSVnr+FZMU9UbsItGaS0bgCsM2b4oaA1nLTPWdhZKA/PuhUZ9LjXW8f2qm7WOC8LgmtQ1GyrXT6a4n7PxTTf1ntWG6Xl/sqfZ2BkGtbvMn0doHvCPlU/wCxdpLeK8n9RH2Rgn19QhO6hPo3yD2pHwNH/s2OW8Bf6JhOj9Tq91XRpcNHxHxpv+04hfmjb7+QP6Fh+jDNgbnqW6C+sFoeq2T0iOCj6qfbwFdPA9rYjFQdTZLTpqzFisBh6ElC12/RG7WyhCMCEhKeSQAPZWm8pO7ZnnaKsjIbUtyXlFWsYU9SeY69a0RascyrFubbCrHZQXnoAIT86WUrFlOkpaklbHImNOI4Gg3GStIaNKdOWam7MVXWzsPojLiDw+YrkYrBOHtU9Vxwem7O7VVT8OvpLno/9+jFyms9K5h3yly2xKgCTy+fIVbRpzqPLFGfE16dGGebt99BvZ2OFKUcsz2ySfafZXo6UO7gonhcRV7+s58u4wcEx1U6Elqyva1kX0ebBGLIpJ0kc+4mqK0M0GasPNqolyZz8gH5PSb+191c7IdhRmgUeTu4PpONdyvuqODsG0yp7yZv8Ftd6/uoKDLG5NAW0NwHWW1OOLZCR+uSSeAAjM1ZGDbshHdasVuXJS2loKPm05gTkVHUxzrbCCitCttsCcznsmmIEtCFE9dMgMLtLwsuId+qRxiQTwPOqcRRVSNi6hWdOVz2DZu1G7ltK21Aq1KfWjjIrjzhKDtJHWhKMldMTb273WlqC2VYneKE+rP1laJ7Mz1VZDDymrvRFc8RGDtuzyfbe01PuFStPVAOQHVz7a6VOnGnGyOfUqSqSzMVobxKA4UyV2Jex22PSPIqI8E/dRjuCQU3lKSJHI0XFNWYL9S/Zm7/AJ9WBDqEE6ByR3TpWOdFrVbFqnc1ex93V2qSla0KKjMoM1zMXF5kdHCP2WMEMxWJo3IvwVTlLbmLcxgk+ZWT+qDXbu11OJli94kUrPG3e8DUzPlC91D3WWNvJSI8y/8AZPyoZmuqA6FN9GXIu0fUuB+4flUzy+APD0viMNk2gu3QyhNxiXliUgpCANVk6AChlnUaWhHClSTk7nsWzLBFqwhlvRAiTqo+so9ZMmutTgopJHHq1Ltsrddq5GVsXXzQOFR0GVOmUTitLnRepSIFS1w50tipzaROgo5RXW4BHnydR30yRVKTe6Khbg5lIPbIqmWHoyd3FGqnjcTGOWM3b5lrdqdAEpHVVkYwgrRRVUlVqu83f5u5chmKjdwKNiSG6gbFKnIco29kVStUSMBvWtbL6k41BJ6SekfRVmB3Zjurj1ouEmjrQk2ric3S+DipP6xqssuz6+vHUJ/rFnvNHUeDBGr5ahClE5jUk5/g1uoQyq/Udgr9xr1EfL41c2RIuaTKu0D30wCV3foa1zOeQ5zxNSU1EMYtipaXLgyropGg/Hvqm0qju9iy6hsPdqbfuHHGnVrCHGEBONsYFLCfRKyNToMgMqLgrWewIzd7ozTgU6SokkmSScyScySedJbMPexaw0pCTi9Hh1E00YuK1FcrvQYWzYCSqRpOtWLRCPVi2zVp+0T4iq4jyQyOvdVpX0KHHcJ66rkPE026SzgVmSCrLsrg41Zaljr4P8hoknSsLZtRbNIWoxit4YB/5iepKD7672SPU89mnyBMb0kHNxyOyj3URHKryEt71iTLjnh91TuoCuVb3jp3pHB1wd33VO6gFTrcnqPkvfIaLjpKi9mhSsiEcBHAE5z1ijSqU4VMi8/4GrYetOj3jd/h8Ofvoa69ciumkcKcha87AJ5R7TTFb2JtLBQZ4KI9gNQF01+5QWmzTXZW4xLGrNPCo5BVNF/mBwFC4+VEC0KlyZSm4IGlFCy0ONI1NQiRAmKgBNevQ6Oz4xV0VeJirTy1U/gZbygrC0oj1AQT1qzA7BB8a5OLlFzyrod/C0J9wqr2e31MZbNkZk1lsXNEry+MHq07aspxzSGjG7ArZ2AO2a3xLGit5Wax1j2mg3qyJDVn4VcitkXGEqMkTGlBxTCnYs0ogCGWrRdu+HnFi5ASWUpSqCqJGIgFMcCCRA0k1TO7lZFsLJXYtSyEiKsSsK3c6tM92dRgK1W4jtoNEuDvshKZGuVK0kh022TaeEg8ME+FG4LdARSiekdSZ7uFVMsQ43Wv8Dvmyeis5dSuHjp4VixtHPC63X+DVhauSdnszdt5muEdhBOGkLEYq3bccSYdCxyS3x5TXoXJJ6nnVGUloUjZClek053JFMqkORO7qcFp2Dyae+yPlR7ynyDu6nAXsjdTzzqUqQ4lOqioAdEagZanSkqV4xjdbltGhOc0mtOp6olsJAAEACABoAK5TO6kdXeEiDrxninjXZwGKz/hz36fE8x2xgO6/Gpr2XuuPj8mB3N30FDmQR1FPA100tTz0p+zYL2KjzrOImApxRH7IASPaDUk1clBNxbfV3/gNGxxrJNDMW9zcIb2aR60UMwypW6n1yMPGaiDLQHLk0Rb3KFjOiKySlECoHoCKXRKzP7echac9cvAz8qz4rESpUvZ3Zt7OwMMViPxFeKV7c66XFG0mAtCkniP9j41woSalc9nWpKVNwMuzs1+ACyuOYTPhWxq551wknZiPaa4WUaYSQRyVxB7NK0Uo5YlkI2RWychWhEZJAlRPUB4GotydBi0atRWXE0QHFH21CAloM1KPE+ykjyPLgnizP41ogsdTHSnl8RUIRdWAOJ76jZCm6bMa0skNFgB9VPPI9yj8xVXCH5ZY7mqOAoy3ItiAPSpUMze7vbYU6SFAaDMeBrz+Oo9zPTZnawlXvY67mgx1jubBIFJaSekSeCUAge+vQvu/wBR5v8AF/SDsbWckSHQOo0PwQf+TyGp2mSQB5+TkBPE6UfwBb4o3WyLQtoAUSVHMkmc+U9VYKklKWmx26FOUIJSd31CLp0AVTJmiKM5tTaeHQ5jQ8qEHJSTQakYyi4y2Yl2lvE2U4R6a5BQDmk8+zka9NSxClBS6nz/ABeAnSqygvy7p/fUdbqPXbyQkKCUIEAxOU5AdlXLa7Mvt5ssTVM2dwnV6f3RUuixRqLqHpniZpWXRv1IPJ4VEwyiAOGKcoehQsnhRFdyp25ijYDkkVhYI5UCLUxO3NsB24CU+i3InmoxPuFcnHVM0svB6fsajlpufP8AAUc01zT0HQYWG+CLW3V5xBUpsHDpB+oD3kCttGV7I5WIpWbkjxh11SlFSjKlEqJ5qJknxNbDIXpVCe+rE9BHuX25zPd8adbisPYOtOhD5LkmoQpDuJSjwSIHh/tQvdhtY0G03bH6JbJtkOC5A/5hSiopJgzEkjNWYwgZa5xQje7vsF2M8V9Pt+FG+oOhYNJ/HZRIDKeAOafA/A0jdhlG5G4v0qGigB2Z+FLKomGMLC5leaT1k1VF63LGtApHE1YtrivexFsSaESSHewdoeZcAMYFQFTw5KqvE0Y1abjL9vgx6FaVKakv3+Rvpry9rHo07q6PNvo755faNd7xdH3TieEre8TFncdX21UPF0PcD4Ot7xu9wNhqQPpFwelo2JJAHFZnidB1TzqivXhNJQjY1YbDSg7zdzYO7SQPWHjWRs3JCHa22gBrQUWxnJIQ2rTl2pQb1CSZPODhSOZJq68aVnLqzn4nEaWW5ml2pycHfXf7tJJo8k8Q5NqT1PTdy0/mslkHtrWlaKOWpOVSWpoPo7pOThPvpW0XRhNvcLbQU6maW9y9RcdyxboilsO5C26p0Z5agBeIyp0rlLlbQqcWKaxXnVyg3EUo6dkYTbdgbe51lLoS6k/t5qGnBWLuivOVZ5qk1xJr1PbdnTToQtwv8Da1uBGdUtHUTANubNLwCArBiIzOk8J6pirKdXu9WUV6XeKyMVtTZjtuvC6gpPA6pUOaVDI1vpV4VVeDuc2pRnTdpIpPomr+hR1JWz2R55fGjGQJIYNZInifdVq2Ee58FQknnpUvoS2pK0b/ADc8z8R8jUjsR7hAIFNcWwtbXJPUT4Gq0yxoLwiOunFBLlGc1XIeIE/oaqexYiSE6dnvNGwtwh1MAAU8lpYVPqTt2+NNFAky8tzkASToAJJPICjKy1YEaFlO0AkAIVAAAnDMAZTJma5Mp4JtttepvjPEKKSM2Lpc+kafuocFSr1OQi1ccWtCAoytSUj94gfGldOCV7DxrVG0rnuFtZt4UgpBgAAHMAAZZaViTR1nc5c7MQrIoT9kUbEuZ7ae5bbmaVKQeoyPA/CjGTQkoqQXsbYSrfDhM4SCeGI8TXRpY6EI5XFnDxXZNWrUc1NfDTZepBG6gOONFKUocgkmQO6r4dpU0rZX6GCr/wAfrynmVRLzGmytk+ZkajlRn2pG1ox9SUf+OTjJudS/yX+xqhBTnWOpjqsvgdej2Th6fL+b+lgZV06ZlMp4RrTUcdKL9tXXqJiuyYTX4Ts/jt9Ucaeynhy+6uvCcakc0Xc8zVpVKM3CorM55wUwlwO9bETRi7FdSCkgFm1WsylJw8zkPbr3UK2Kp01aUteN2TC9nYjEPNTg7cvReu/7XJXGxyD0lR3TXOl2lBbJnch/x+o/zTX7a/QhtDZFvcJbDmM+anCQogwQJHUMhkI0rDWxTq7pHZwnZ8cMrRbey1+AA7sFlBCk4iBwKpHumqFJG7KwTaLyCnCEgdlPoK0zGXvnFlSVuFSJPROfZ/vVsIRis0VYwzlUdTJJ3Qoc2YYlKh2H4Gr44jowSw73iAsoKSQer41fTkncz1ItbjJ1chI/HKtDZQkcWrKowoJYTKE/jiaK2A9z5aMpyyqWIKkKhU86pvqWtaDArmrbiWKXTlSsKBH05UjGRyxVJHZ8aFN6kkFlOdWCocWOxHFAKUChOWozPYKpeJgpKK1LXhqndubVrJv5mp2LbpZzQnpfWKel4k5d0VZWwlOurTv52OP4yrB6W8g03Kq5MsDQi2tfM7lKrUlCL5SMA/s5U5JPhWxmZMY7tMebuWnHEnClUnLqIB7iQe6qqibi0i+jNKab2PULW/QTAUK50k0dyLuMRcRQz2DkudTdCj3iB3bL230nLKmU0xHBoLSE8Ks0KXfqfLa41LETFt+/h1kgZ5Akx2ClfBZHkDYvmimWnM9YKpPgdKDuhlqJ/wDjOJ0jTAelyUn6w9vhWrD1JUZKXR7mHG4eGKpuHVbPh/76j1prHkntnqGZNdypUjSjmkePw+HniJ5If/Cs3DaeiiXXeAHDr5JHWa5NbF1Kt8qsvvqemwnZlHDWdR5pfey/ko+mrH9Y4lMapT0ld6jkD41z9jtWT6H1/eBSZKVdkEe/Wo9QJWFDT6vqkZ9lGxGy118AHEYEZ06iVuRltrXqZOEyIooDelxKmwcxY1JISoZdc56dlXtNRMMXmqhT2zOjxqm5sy6CO33duLh0pt2lOHiQISn9pRyHea3YdN7I5+JtHc3mzPJUshJuXwnKMDIxHX66sv5TW9QfUwOa6DxjydWQEFDq+tTpE9yMNPkQmdkvyJtAI8woAf4rvxNPliLnkCXe41sUkAPInksH/WDQyJhVRoQXPk3TBLVwof8AcbCvakiq+4+I/f8AwF724lyn0S0sdSyk+CgPfQdJjKrET3e7903mphyOYTjHiiRVcoSQ6nF9RQsxrMjUcqrd0OFbrWCHbpLa1FKVA5piefEVnqVHTV0XUqaqOzPXLHdq1ZEoblQ9ZRxHu4Durn1cRUnuzqUqEIbIX7WSINVQ3NEjEhLg+t3H5Vr9tcm+MaEr3S8kObbFgTJM4RxPKufOU8z1ZllCCbSSPTk7u20/1CPCgq9S/wCZmJ0advyovO7dr+gR4GrXVnbdiKnC+yKPyfYGjSR2TWKdSq/1M1wUUrJFNzsUH0VrT2Gf9U1RnqLqXqSFFzsB8eg/P7SAfcRRWIkt4/fqNp0YHZ7Pu0ujzq5a4+bTCgeB6UgjqrRSr0ZStNSX7/6Kaqq29hr90/qNHVutLhAUtEalWcnllEV0XTp/+t+ephVWqv8A9I3+WhE7ad9ZBj8cqeGGqT3kiurjadPaEvT/AGfM7ZM5pGfHSPxlTVMJOKuncWj2hTqStJZV5/wJdqKKnw42rAUhSDmYWFcABr20lOFSUbP1LqtWjTleOre9v5ArXYty6tCkgAKHSJUBCSZA9p8a3LCzlFM5/jacZPXVm12Zu8tKsTqihCQZwmZ4QT6QT4aUasZuFpybfzehVhY0oVU6cYx+SWvwvx1KW0L804rEhhrPCAnpLjUxwy551hnSn+o69OpTbeRfMVWlw1KEI/rVqgOOmYJ9aYwp7hOXGjHDzavYkq8U7Nkr+5trXN10vLTMAeji7BKlePdUhhpydkgTxMIr2ml/kSNbVW+sqaaMnQK6A78WcVtj2fU/Vp8zFPtGn+nX5FD2771wfzr2EA+g2J/mzHfFWyw1OCu3/BTTxNSpKyj/ACaDZO7dsxC1sBahp51yUzwJSR0j25dQrNKrhou0bv5I0qhipK87RXxf+iRvS28XUpQpZjPAcKQOWApntM6VrVZZfyvzS+pl8FUnL2ZL+1v+UAbYuFurS45jbcH9o2hPST9VcgKUjqlVNGrm0y/t96AngqtJZnJP47f79TebrXDTjKUoCU4ZkIEAmZJiBBz5VcrJaKxjeZv2t/McPWw1/H47qKkTKDLbOn4+NEgM8gD74+6mWorBrhAHL+WigMXOM56D2/CrBLFJ1zHtB9gqWJcrKTOUzwz+FAlrgt+yhYhxDbg5OIQvwJEjxoOEZbomaUdmUWOwbULCk27ba08UA+ySayVsDTqLdr5P+NjXRxs6b2Xl9scXDMCQZT7u2vO4vDVaD125PQ4bEU6yvHcA+hoUoSAZPGscKksy1NE0rDBGxbf9C34V01VlbcyOUl1LBshj9Cj7NI0nrYGeXI+SaxR3LWX4quK7FSqpaLUQUj8Z1XKI6ZWoVS4jplKm5pHEa5xDXVV1KUoqwkkmzqGRxTWulXktyipSTIO2iD6oq2WIkluJGjG+wE5s5EzgmMx3Z/Cq6NecqkVfqNWpwVOWnQM3fukItWkqaBUlAElME99epgrpNSPN15e2/Y9Ah/ajQmeiY0STNXxoza5Mk8TCEknpczzjocChEyTBVB99W9VoXQprK7vcBaZwHo5lOZAAAI6+dGpiYx9m24tPBZrS45f8Fw2al9clPcNPGss69SK1lZG6GHpPaOvNi38nwjPIDwHfVE+14/lirlkOzErylKxRc7ctLfJx9uRwCp9grn4ipVxOr0XyNNLucMrQu38xJe7+2JPpqPYgxSUqDjqXVMfKcctgG438s1pw9MdeCPdVyp63uYu+q8k7Xee2chPnhyhcoM8IUadOUXeLDnU9Kiv/AJNZuu55s9DU9IHEFA9h9nfWunXVVWe6KamHyLPDZ9D0SzIcQCNDUk7MqSuUbSS20krcWlKBxUQke3KjGpcndtvQxu0vKDZtyEIdeP8AhogfaXFK68F1LVhKj6GduvKq3wsnY63Ej3A0PFR+/wD6N4OQCvyosk9K1cT2KSr3gU6xkOtxHgZ9C9jyhWK/S8432on/AEE1YsVT5KXg6iGVtvHZu5IuW89Ao4PYqKsVWD2ZW6M1uhglkkSkhQ4QcvZVmhXqdbBB9DvHvpWhosYMuyMxnoctR3Vnq0oVFlkaqVWdN5kgN+xCBiTmmc+aT19VeaxeClQlpsd7DYuNaF+oTbKpIXHmgwd1XlIekCsaLWy0CrEIcKaVoZM+wUthrlK2+uqpRHUiOAc/bSqI1yQAp7C3OwKZIFyJSKjREy3ZyB51JnQz4A1bho2qplOKf4TX3uQ26lRcJSpvDlqtI4Z5Gu5mhbWJzKSqJ6TsuN/9CVfmwTiUkK6gVD+UGisVJezG9h62HptZmk35ATu1G0gjA8v9i2cPtwii6073FjCkl+V+gvevjq3ZXK1frpwJ+Jqt4is3uM3TS0iA3e09rkYbe1SyOeBSj4mlazay1ZQ6slothBe7q7Zuf61ThngVFI8KCdnZR/wLmk9QRvyR3x1CB2rFBznfSP8AgOv3cLZ8jtx6zrQ/emq5VK/SHqiy0X1Lv6GnY/8AUNeKvgDTRlWe8Uv3Enp+UmryMOQIuUdfQc9+GrVn62Eef4DjYfk6urVYUzepEeoUKKTzkEe6KsjdbsVuqtrG9VdqZSQVNhZTjzJCB9ZWfCc466tdZJcjwp5mr+hjtsuNOKC7i4acVwxPIIHYkOpCfCssp5t2blLLpCNv3QsVf2qTk+wOxdv/AO4rqu0eGN3tS2y80SVtK3/6pj+PaD/41N7Pu/fmV97U+HmUPXlsrIv25/8AItf/AM1R5fd+/Miq1Vx5lZZs+L1qf8+1PubTS2XDG8RV+HmRXsiwX61qex9j/wCxNG3zC603vFHLXd23Bll9bR5tXDQHsfM08ako7NiStL80PVDZDVy0kqF62pAj+uSFfzIg1dHGTUlHRtlM8NTacrNeowstsqMBaWHOtq4SD9lyPfWjv3+qLM/cx/TL+Bzb3KFD0Vp6inGOyUEihN06itL6Eh3lN3iwtq2ESgzGqePdXMq4XI7xd0dKlic6tJWZ3zoqi5dYKSnqrEi5lop0KS7qjIfEdVLZBuUrR1UjiixMhHV7aFkS59Jo2Bc6AaZIDZ8U02UGYHurQLSU4lJ60LUg+Kc6EXKDvHRgnGM42lt98Ce63cB/tbj+O4feaaWJr8+iKlg6HD/ul9QZO7YH9vc/xlUvi6/Poh/B0OH/AHS+pe3sWP7xc/xlUfF1+fRA8FQ4f9z+penZpH94uf4qqbxdbn0QPBUeH/c/qWC0j+8XH8VVTxtXn0RPA0uH5v6lTtiT/ebgf5hoeNq8+iJ4Glw/7n9SheyM5+lXM/8AeX7hQ8bV970QP6fR4f8AdL6kXdklWt3c9zyh7qnja3veiD4Ch7r/ALpfUoVu/Ot3cn/yF0PGV/e9EHwGH91+b+oK5uehWtxcH/yHPnQ8XiPe9A+Bw3uepUdw2j/aPn/PX86ixWJf6vRE8FhV+gvd3JRAlx04U4B+cM4TMpnWDJ8aaWIxNt15EhhMMpXUfViz+jm1HqH7R+dZ3i8V73oaVhsP7p9/R9a/U/mPzpfGYn3g+Ho+6cPk/tf0Z+0anjMT7xPD0eD78gLX9GftGp4zE+8Tw1Hg6fJ/a/oz9o03i8R7wPD0eDg8ntr9Q/aNHxmI94Hh6PunFeTy1+oftGj4zE8g8NQ4IHyc2v1FfaNHxmJ59CeGocEP6ObfgFjsWasjjcV0foI8LQ4LWtwED0XH09jpFWLG4vkR4TDjK03RcT6N3dJ/zZ94q6OKxL3t5CPD0Fz5mhb2aQAC44SAM8Rz66fPLrbyFyx6XHorAmXExTpikhRTAz6pcJ9FAhAoFSyJdkCmgwpnwTRQGcKaYBFSOv3UGFFRT1n2fKgEipEcSagTkVEE+KaayBcjgFLkQczOebHIUrgg5md8yDU7pMmdkTbCp3KD3jOCzFTuUTvWTTZjnTqihXVZItxT5UgZrkFopZIaLBlis0kXIrw1W0hrnCmlYSJoEI4qlw2JY6ZMWxYk1YhWdxU4p1KqZAZYmrYiMvSauRWzuKjcW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AutoShape 6" descr="data:image/jpeg;base64,/9j/4AAQSkZJRgABAQAAAQABAAD/2wCEAAkGBxQTEhUUExQWFRQWGBcXGBgXFRcXGhgUFRQXFxQXFxgYHCggGBolHRQUITEhJSkrLi4uFx8zODMsNygtLisBCgoKDg0OGhAQGywkICQsLCwsLCwsLCwsLCwsLCwsLCwsLCwsLCwsLCwsLCwsLCwsLCwsLCwsLCwsLCwsLCwsLP/AABEIAL0BCgMBEQACEQEDEQH/xAAcAAACAwEBAQEAAAAAAAAAAAAEBQIDBgEHAAj/xABMEAABAwIDBAUIBQgIBQUAAAABAgMRAAQSITEFBkFRImFxgZEHEzJCobHB0RRSkuHwFiNTYnKCk6IXM0NEY4Oy8RUkVHOENMLE09T/xAAbAQACAwEBAQAAAAAAAAAAAAABAgADBAUGB//EADgRAAIBAgUBBQYFBAIDAQAAAAABAgMRBBIhMVFBBRMUkaEiUmFx0fAjMkKBwRWSseEGFiRD8TP/2gAMAwEAAhEDEQA/ADWGFLKp4aVilK5dGJxVwqCjjQtqmFohs3Ek56VbIqysIuFwo08JezqVyjZmgtBjtFj9VXuqxWtoHoeQvsCcnEk8jIpLlDuz5zZ6wJUOjzBmimK0+pUI0FG6K3IMtLKdTSTqWQjnYYfRUxVaqthjVaY/3DWpLjjfqqE9hFCpJM6mGmnoaa62oyg4VqKiRFZbpG9Js852y0kuHzYhPKttGd4mPERtMXlqrkZy7ZSYfa/7iP8AWKlyPY/RKNBTBKx6R7qID8/+VEE7QdjSE+6mZXcynmTQIWt2pNSxA5i0oDWD2bXqpgNBbTHVUuHKWlgcqlyZSm4bEQAJo5klqVvRgrYUAQqqXUQJNCG7WZmKp1kKgW4BPCKmW4yO2jxpcpZdD6wwlOIqjqquWGza3KmzXeTh1K7w4eDZ94q6hFqWrDBanq8VqLyi407x76DIWxUIYazV0sxrWC1zRezJv7KxKxVak2KtCz6KcMRVjXs2B1uA7SRhE1QnrYeS0uON1rgONKA7Kvp7FMjyq/tw284DwUr31GjBPRlmzXUklSicAIETqTVdRvSK6jw5ZsUbBtFgShxJygpIEz+7VypKLs2/v9gtKSBts7Dt2UKUhTsgZSpMT4VJUY26iOkmZBO2Up1knh+OVV91oOsK+oVszfpxhWJttEnI4gTKZ0EEQdc6KoRTvcvpQdPYhe78Fa1rLSRjEamR1ip3MDT3swVveRs+ooczIJ6uFOoJLQSU5S3GLVy2vRQPs99G1hQixY/PNH9dH+oUCPY96aOQpwHB6R7qIDxjfy0Crx08cvdTMVIzo2dQDYIZshyoBsFItgKAS9DYiiQm2lI41CE4TzFQgA/hxZqCU8SaqlBt7lM4t7ELvbFshJSg4jGsH3nSmShHYXuZsyj76FKkKJ/dMeJpHewyoyKnMThgRA5GqruK1CoNbltuxhEGjB3EZQ6o0LO4De+RozcudTfxq6luND8x7KRVpcUXGnePfUZC6oQxDeIqAisMXZlrVzQoR0RTuWpYlocwDlUv8SCfbDIwkRSS+AHc+3TQEKUkcatoyuZ+pk9490rl66c8ygKBMjpAe+rramepTk5aFFt5Pr9IUFNDCRmcaTEd9Vzg90tiQhJaM1e7myblu3WLnopbTiQZByHOKtTeUaMWmedbybbcuCQTCBkEj3nroOTZqjBRM643n1j2RwoDWKHE9EHhJ7qhAUmdNPlRAdb588s8uf47qgLBDcgcv9qILGy3N2hiLYXPRUnPkAQc+4Ez1UrI1ofoRsggEaRTiHEpzNEh5pvVstxVy4pLa1AxmEkjSoRGffsHxkLd0/5avlUuAEetrkDK3d7m1fKoByAHbe7P93e/hL+VANwU295/07/8Jz5VCXI/Rrv9A9/Cc+VAF2RR5ySFSFZ9E5ERqVDhSylYvhTchNfLWTEmfhrQTGcbA9laLcVhbSVKPACe/wC+o5JbkjFydkTb2O64shAUopJBhOQI1Emlc0tx1Tb2OOJLKunKFDjBHjwNG6kLKm1+YLbvkryjpHQc+yk7uy0MVSm1sQctHD/Zr+wr5Uq2CkrHoHkbtlJuHipKk9Aagjj11fTQIbnrqhpVhaUPjTtFQhfhqEMFsa484o61RCKy2Yyvc0OMgUMqLMxxLppHBDKYJtQ9GTQS11JLVCXdy9/5mOeVWU1aRn6inynXj1vcoW04pAUngYzFW9Smq2noZ3Ze+F446hHn1kFQnP1RmfYDS1Xlg2JBtySuOLveJ76M8guKIWvCM9EDNXcYjvNLTk8pqpxuzMqYGU/qmOok/BHtpjQLXUEGOsA/jsk1AEkNAhTZ0IEdqR/vRAxUpECoAoSrIzoKIA6yhUIP+xEfOg9gpaj25QWCl5skJJTMcCDkeyY8TVEJ62NNSmrXPdNw7rz1m24CQlWLCJ0SFEFPcoKHdWlGJrUeYDJzNFCnmG9e+FyxcLbQsQDAkdVR7iNsXs783cZrH2aKJdln5b3fBQP7tEl2BueUC/Bjo/ZpWFM+a8oN+Tng+zS5gOQQjfy7MglIy4J91ByY1O8pWJ7n7B+kNrdXnjUQZ4pAkiesmD1Vmm22dOFkg87gpKnFlYlfRED0UxnHWdOyhmdg+ze4fs3dhu1aUhvJS/Tc9Y9Q+qKEm2SKQRYWLbDYQ2kAcctSdaQcz+82xW3UnEBMHOonbYNlJWZ4vtS3LDpSCYB8M9RyrbB3Rz6kcsj0DZ3lPuy2iQ2qBhKinMqA1PWdaZyZnlobjcPeh+8cWFYAEpB6KY1NGLb3FjK7NwEK+tTDlT4WIhWpA0oEPsK/reypYhY3YNp9FAHYKlgkzbA8KliH30VPKplRLkF2SSIKaGVEzMHa2O0lWIIAPOplQDE+WGyxMNufVVB7CKj0K6q0POdgNYS459VB8VZD41mxErpRXVldPqy152E4TwEnqJzq02Uo2QOt+EhcgzknMcMu7MnwoXLrC9d37M5phSDFzxnT8CoQAU5JzmJNEUiYogGGxmCV9fy/2qubsi2lG7Hm1VxbKQrXKOvSCO7WqY6yuaKjtBo9v8nlv5nZ1sk+sgLy0BdOJIPX0gD1zWuOxz57s0XFVMhWeB+UKfprvb8BUk9QRjmQHaskoBpXIOVILtxFRyC46FbzwxVQ5syylqS84OFBOwLgly9p1ke0wPjR+Jtwy0ueq7Ks1MWzbQIThHSV+sczFUXOhofWtyAvD5wqPX20ubUdx0ObcvwjLEKEmSC0AiXoxSkj291FBurinaN8VJIiCNR8aA1rHj22l4nFE6zW2GiOdUd2QsYgpmPmB90U5RKOh635Ek9J89SB76kdxIo9Ypxih/VPbQZCdEh5nfb1p84oh4xPAmK47nVbumdmNOklZpFCd6/8Y+NTNW5ZMlHhEzvZ/jK8amatyDJR4R9+Vf8AjGpmr8gy0PgSTvaP0xqZ63IclF7IB27vE240pKncUjIHnTxdVtXKqioqL2Mbsm66K08CUz2Ca01Ie0mcanG7saDeDda4bZL5SPNlKSSFSQkiZUOWfdUVaLeUvjiabnkvqYpSQeM/jn8qtNIIsTkDn1fCjcWwxbtgG84Eajn9wy8aFw2ACU55z2UyFZ9b26idKjkSMWbbdnZsJCiMzOfb+PbWSrO7N1GnZBO17YHRsrmAB+qIkz1/ChB/EaotNj0HdK9dQy02VEpaCQlKoJEDohSgAVBPDsEzXRo5ZxumcmupU52a+Rov+LqCj0RnVypoo7xnnG8uzGnXluLmVHOOyrVh4PVlLrTjsFbtbBYdJSsrwgE5KjPhS1KEVsGnWlJ6n2zthMrf82pTmGToRPjFCeGhluDv5SlZgO8u7LDbpCVOQOsH4VKeEg11K6lRxloLLPZbalpRiWJIHDj3UzwkLX1FVV3sVbIsUr2khkSpDb5GepDEqk96K59VJXSOzh1ZI9Y2rs8LRBAPURI8DlWWSZsgxNY2DDKvTQlSyQBkJUBiISOJgTSJX3LHfohPtpKXVEhSVAKwyCDCuShw1FK9NSxLSwWzsZfmx+cUkjkqQe5QMDsirOhU7XBXLM+sQTzAjKkGPGNsoKX3EngtXvMe+t8NYo59RWkwZjJQPZTCWPZvIskD6RGnQj20YlCVmeo4qYYqdOae34UGQnFEh+eN5LBSVAISTPIE+6sGF11NuOdrJCgbNeI/q3PsK+VbLHMzMta2W/8Ao3PsK+VBpAUmFM2xxYVyk8iD4HlW3B4NVVmlsZsRiHDRbjJ/Z7YMTHKeNLjsDGEc0DZgMXOTyTWnIgubFZWQAY7Kwwfs3GqwaqNBJbLaYTGIgyT7oqPU0U6aihxZ78PpYU1cEuYckqJklCgeirmOEngrqFY62Fc5JwdjBWwWapmjoYbCkpJzyVmJkYDp4Z+Fbkb1e2o62dYpAxEgjUanwAqWGTKly4sAaTkB93GkbS1HjFydkMTs1LSkY5kkACNSogJ4ddVOo2tDRGik/aG52PKh4VXnaRb3abNXYWqQkJjLLL8a1Q3qXWD3LUHhRQGD2+0A0vX1oIHIazWrDRn3icf3MmLlBUmp79PmMfykYxQVQeyuwkcDMgC+faVKpME8qvhcqqNF2xNqMIJ6cdoIoVEyU2i602iwlwrxjjnSSmrBS1uLdpbRaccJKteNIq0Y9QODkym2et0rCseh5UViItWuHummR2RbAbUQ60n82vEpShzWlYnvUk+NcmrUvUkvlY79Gl+DCa+N/M3O3b0pQEp9NZwjtPHsGvdVU5aWNFKCvd7IV/8AEWEnzaApxSRBKU4gCfSxK0mhZIbJN6sTvuMrXhzTxwKBSdNeRNK4llpI0X0xK2gRw6JHIimvoVqNmIbl/Oq2PY8k3ksHnLl5aWlEYsoBMjIA+ytdOcVFK5hq05Sk3Y7s/YSw6154YUFaQvmlI6Ry7Aajqxd7AdCUbNnqmz9t2VqVeaSoYtQExppVaqvkjorgc7K3n8/JSgpQnVSjqeVW06jkUzpqIf8A8bbJT0xlrn1VbcqsXflFb/pU+NHMiWEVvs9oEFS0k9orm0aqpq1jpVqTqO9xxbuoTyPhWhYxcGd4N8hidpoHAeyj42PAPBy5MLt7dk3DynUvQpXNIMDqq2l2u6aaigT7NUrNsQueT90rClXU5zmj76FTtR1HrEshgcqsmaDa7aWLQNp6ThMTAE8+waVXGtBqyJKhNSuzzdLSgok8MzOhk/d76tSK2L9pqSVyIIPAKBjqg51CCVw4SeunK2EWt2uAgklPAcs/dQlsGJqdk2oyjUZg9lY6jZ0aKSRqoQ6CFgTkYIzkGU4T1Gs+qNOki61RJjl8zUbIlYeWzUUpDl3dQISJP451ZHViS0V2AO7IUoJXiwqzKk5GDOkjXT21pp4mFLQwYjDyrO6I2mxMK8aiFZzB0jlWuPaNIxvs6oMb+0StMJhOc9VWx7SorqVT7Mqy6C5jZJSfSFM+06L6irsustiq42JJ1FK+0aDIuzKxxnY+E6gjrzqmWMw7LF2fXQ2YtW08EihHF0EM8DWGOz2WwceJKQkp4jgVZfz1kqzjOpnjtodOhCUKKg1rqN9o2gdwzORnIkZRBzFCS2JGVk0B2+zSwhKG1qCEpwgQg5Z5qUpJKjmc6tWgukt2JNrWynFKxEnECJwpBBlPSSQkQeiPbSSZbG0VZMZNtpbtkpEk8ScycoknnlSdAxbcjN3qs4mkZaUXVuoLaw5DGkH9YQZnqz9lBWsQRbauChZCW1OKUcUgZJGiB2xn+9RjbdsSq3okgW0ZccOba0jsB+NNpyUPNwba0uAhkNoGEAcefXV8akUrIzypSbuzEbZ2Ld+cK2nUiTpipu9iL3EgTzG0vro8R8qPexD4epwKCVjifE1ZePBz1VfJ1m7cmJVP7RqezwF1Zchar9wDMq+0ans8CqtPk+Z2q7wKvtGg8vA3fT5L2drunLEv7RoezwTv6nIya2gspzJJ4TPf8KXTg105ycdWZ3bFyRoTxBHPOih90IlujKKssI2TZYxHLPq4xxoNkSuEWzJCtKST0HhHU2GwwQeqsk2dCmjUtADOqS5BbbqBmRB50LEJqvk8KNiJlB6czpTLQDMq3vU755bWYCVKTmc+iSPhW3w9Nq7Wpyp4upnaQdebcdbEhRIoeHproK8ZVXUV/lc7NTw9PgXxtXkKRvO4RrQ8PS4F/qFVdTl9vM6kDCoUVhqfA6x1XkP2HtZx5JKjx4UJYemuhfSxVSS3Cdo3akoJBzpe4p8DTxNSKvczt9tdZBBgzI8aaNGmtkUeMqy0Z6Budvb523SXfTQS2o8CpMZ9RIKT30s1Z2NEHmjc1CtpNkZLBnrqXQyizPbX2ugSARNVtlyiLFbYlMTS6jqyMxvLfQ2okwBE+OQ7zFNGN3YSc8quJGt/7hYCMDQj1iCTHjE1b4aK6md42T6Isb3kWrMwSONB4eJSsbMNtt5HfVwjuorDxK5Y6fUHvd5Hp9XwpJ0YovoYuc7lKdtvuZDDnyFVNRjqaVUlIcotHYEuZxyqnv8A4FuWXI8/J7ZUkB5QIOYKzr31uy1eH5HG7rDcrzLGd2dmziFxn+2KjjV4Y0YUE07rzL7jdewcgh8JgRkU0kI1Ib3fzLK0KNVpqy+RXb7l2aVSLkEciUxQm5tW2Fp4elGSk9fgz47i25JKbkfy/OmVSSQssHBvRgN/u02wFKU8FNpE5CZ1kQDwio5t7F9OlGCtLVGG2m+ycQSFK4g8M8/ZVkb9Qyy9DP3LaQrohUDWRGfGrkUS+B6Fu3uc4phL6sKGVhJGmNQWQEmBoM5k+FGVNqOd7GeFa9Tu473AtpbE82vDrnrWJzudeNOwy2YwAKpk7mmKsNwmaliXKrohCZUoAdZimhFydkJUqKCvJ6Fllsxx2SnCI5qM59gPKtywNTrY5X9Yw7by3f7fUAv7t22OF1pYn0TlhV2KBINUzw7i9SyPakWtEZFtZU8pxWqlFR7zpVqdjnyqOUnLkdXgxoyq290WLVCHzJSc6qm2CaKHnaiuVqJSt6ae4yibjcu2KmSRzoPU1UXZBm8duUslXKKlhpu8TFrBWYB6+wUacM7sjOpJGz8lgC/pTJHorQsGNcScJ/0DxqvExSnZG3DSeW5sLjYiDqn4e6s1jUpCDaGx0pOU++gWJ3Bza4eFC4TD78XGIpbTw6Ss+5I99asPBu8jFip7RM00cA6zVtjHN9BhZHInnQYhYXYBilEy3LLFouTOcVTWdkjZhY7mk2PaBKQeNc+rK7OnTjZGiSjIVmuX2MEh94zmo17SLx3x9DxLhhFx6nA5dfVX/LTWx/x9CtrB8r1LEruuKV+Ao/8An8P0K3HC8okl64nNK47BQTx3VPyBkw3KJi5fBySuOsfKpfG8PyJkw/vLzPhf3A9VcdlVzji5bx9C+k6MHdT9S7Z2x7i9XhaaKY9JShhSkcydO7U1mlhql/aVjoxxsEtHf5Drd/dq3Qk/SkLXcYlI82sBLaekRjEemCIIkxV9HDLdnPxnaUk8sHvsbVNyhKFITk0pIQlM6IQMM9X3VpdNOOVnOjiHGedP7XUzm0LdUycx9bgfka4FfDSpPXbk9lg8fTxMfZevH30KEMxWdo3qQY05lQQWJt4bUPILapz9hGh8aupytqjPVhmVmaDdJ5QYbKvTCMJ61Jyn+Wu/TeammeKrxdOvKK5Zo3lJcHm3kpWhWoIkTz6j10JU1JajxrOLSPP98t3hbqCmQfNrmBM4VDUScyIgieuudWo5HdbG+jPOJ7FRjM1WrG2AFfampJDyVxPcGomivIygE04VE9g8l7KfoJWsgDGqSSAABzJopXHTsgDfXeFhaFNNSvPNYySI4A6qPYIq9UL7iSqX0RkbWMwBGnbPHOtFOEYqyKWzU+TN8N3LiDkXAI7ROVc7GxtNM6WFleDR6Y8nOshpsItpWxUQeE0jLUZ/evaSWGjEFRyHbVlGl3krFdWr3cbnlT6yolStSZrrKKSsjlNtu7KXLfFOoIie/q8KV07kzHWkKRkfHgew1lqQaeoys0SWuksSxod0msSVnr+FZMU9UbsItGaS0bgCsM2b4oaA1nLTPWdhZKA/PuhUZ9LjXW8f2qm7WOC8LgmtQ1GyrXT6a4n7PxTTf1ntWG6Xl/sqfZ2BkGtbvMn0doHvCPlU/wCxdpLeK8n9RH2Rgn19QhO6hPo3yD2pHwNH/s2OW8Bf6JhOj9Tq91XRpcNHxHxpv+04hfmjb7+QP6Fh+jDNgbnqW6C+sFoeq2T0iOCj6qfbwFdPA9rYjFQdTZLTpqzFisBh6ElC12/RG7WyhCMCEhKeSQAPZWm8pO7ZnnaKsjIbUtyXlFWsYU9SeY69a0RascyrFubbCrHZQXnoAIT86WUrFlOkpaklbHImNOI4Gg3GStIaNKdOWam7MVXWzsPojLiDw+YrkYrBOHtU9Vxwem7O7VVT8OvpLno/9+jFyms9K5h3yly2xKgCTy+fIVbRpzqPLFGfE16dGGebt99BvZ2OFKUcsz2ySfafZXo6UO7gonhcRV7+s58u4wcEx1U6Elqyva1kX0ebBGLIpJ0kc+4mqK0M0GasPNqolyZz8gH5PSb+191c7IdhRmgUeTu4PpONdyvuqODsG0yp7yZv8Ftd6/uoKDLG5NAW0NwHWW1OOLZCR+uSSeAAjM1ZGDbshHdasVuXJS2loKPm05gTkVHUxzrbCCitCttsCcznsmmIEtCFE9dMgMLtLwsuId+qRxiQTwPOqcRRVSNi6hWdOVz2DZu1G7ltK21Aq1KfWjjIrjzhKDtJHWhKMldMTb273WlqC2VYneKE+rP1laJ7Mz1VZDDymrvRFc8RGDtuzyfbe01PuFStPVAOQHVz7a6VOnGnGyOfUqSqSzMVobxKA4UyV2Jex22PSPIqI8E/dRjuCQU3lKSJHI0XFNWYL9S/Zm7/AJ9WBDqEE6ByR3TpWOdFrVbFqnc1ex93V2qSla0KKjMoM1zMXF5kdHCP2WMEMxWJo3IvwVTlLbmLcxgk+ZWT+qDXbu11OJli94kUrPG3e8DUzPlC91D3WWNvJSI8y/8AZPyoZmuqA6FN9GXIu0fUuB+4flUzy+APD0viMNk2gu3QyhNxiXliUgpCANVk6AChlnUaWhHClSTk7nsWzLBFqwhlvRAiTqo+so9ZMmutTgopJHHq1Ltsrddq5GVsXXzQOFR0GVOmUTitLnRepSIFS1w50tipzaROgo5RXW4BHnydR30yRVKTe6Khbg5lIPbIqmWHoyd3FGqnjcTGOWM3b5lrdqdAEpHVVkYwgrRRVUlVqu83f5u5chmKjdwKNiSG6gbFKnIco29kVStUSMBvWtbL6k41BJ6SekfRVmB3Zjurj1ouEmjrQk2ric3S+DipP6xqssuz6+vHUJ/rFnvNHUeDBGr5ahClE5jUk5/g1uoQyq/Udgr9xr1EfL41c2RIuaTKu0D30wCV3foa1zOeQ5zxNSU1EMYtipaXLgyropGg/Hvqm0qju9iy6hsPdqbfuHHGnVrCHGEBONsYFLCfRKyNToMgMqLgrWewIzd7ozTgU6SokkmSScyScySedJbMPexaw0pCTi9Hh1E00YuK1FcrvQYWzYCSqRpOtWLRCPVi2zVp+0T4iq4jyQyOvdVpX0KHHcJ66rkPE026SzgVmSCrLsrg41Zaljr4P8hoknSsLZtRbNIWoxit4YB/5iepKD7672SPU89mnyBMb0kHNxyOyj3URHKryEt71iTLjnh91TuoCuVb3jp3pHB1wd33VO6gFTrcnqPkvfIaLjpKi9mhSsiEcBHAE5z1ijSqU4VMi8/4GrYetOj3jd/h8Ofvoa69ciumkcKcha87AJ5R7TTFb2JtLBQZ4KI9gNQF01+5QWmzTXZW4xLGrNPCo5BVNF/mBwFC4+VEC0KlyZSm4IGlFCy0ONI1NQiRAmKgBNevQ6Oz4xV0VeJirTy1U/gZbygrC0oj1AQT1qzA7BB8a5OLlFzyrod/C0J9wqr2e31MZbNkZk1lsXNEry+MHq07aspxzSGjG7ArZ2AO2a3xLGit5Wax1j2mg3qyJDVn4VcitkXGEqMkTGlBxTCnYs0ogCGWrRdu+HnFi5ASWUpSqCqJGIgFMcCCRA0k1TO7lZFsLJXYtSyEiKsSsK3c6tM92dRgK1W4jtoNEuDvshKZGuVK0kh022TaeEg8ME+FG4LdARSiekdSZ7uFVMsQ43Wv8Dvmyeis5dSuHjp4VixtHPC63X+DVhauSdnszdt5muEdhBOGkLEYq3bccSYdCxyS3x5TXoXJJ6nnVGUloUjZClek053JFMqkORO7qcFp2Dyae+yPlR7ynyDu6nAXsjdTzzqUqQ4lOqioAdEagZanSkqV4xjdbltGhOc0mtOp6olsJAAEACABoAK5TO6kdXeEiDrxninjXZwGKz/hz36fE8x2xgO6/Gpr2XuuPj8mB3N30FDmQR1FPA100tTz0p+zYL2KjzrOImApxRH7IASPaDUk1clBNxbfV3/gNGxxrJNDMW9zcIb2aR60UMwypW6n1yMPGaiDLQHLk0Rb3KFjOiKySlECoHoCKXRKzP7echac9cvAz8qz4rESpUvZ3Zt7OwMMViPxFeKV7c66XFG0mAtCkniP9j41woSalc9nWpKVNwMuzs1+ACyuOYTPhWxq551wknZiPaa4WUaYSQRyVxB7NK0Uo5YlkI2RWychWhEZJAlRPUB4GotydBi0atRWXE0QHFH21CAloM1KPE+ykjyPLgnizP41ogsdTHSnl8RUIRdWAOJ76jZCm6bMa0skNFgB9VPPI9yj8xVXCH5ZY7mqOAoy3ItiAPSpUMze7vbYU6SFAaDMeBrz+Oo9zPTZnawlXvY67mgx1jubBIFJaSekSeCUAge+vQvu/wBR5v8AF/SDsbWckSHQOo0PwQf+TyGp2mSQB5+TkBPE6UfwBb4o3WyLQtoAUSVHMkmc+U9VYKklKWmx26FOUIJSd31CLp0AVTJmiKM5tTaeHQ5jQ8qEHJSTQakYyi4y2Yl2lvE2U4R6a5BQDmk8+zka9NSxClBS6nz/ABeAnSqygvy7p/fUdbqPXbyQkKCUIEAxOU5AdlXLa7Mvt5ssTVM2dwnV6f3RUuixRqLqHpniZpWXRv1IPJ4VEwyiAOGKcoehQsnhRFdyp25ijYDkkVhYI5UCLUxO3NsB24CU+i3InmoxPuFcnHVM0svB6fsajlpufP8AAUc01zT0HQYWG+CLW3V5xBUpsHDpB+oD3kCttGV7I5WIpWbkjxh11SlFSjKlEqJ5qJknxNbDIXpVCe+rE9BHuX25zPd8adbisPYOtOhD5LkmoQpDuJSjwSIHh/tQvdhtY0G03bH6JbJtkOC5A/5hSiopJgzEkjNWYwgZa5xQje7vsF2M8V9Pt+FG+oOhYNJ/HZRIDKeAOafA/A0jdhlG5G4v0qGigB2Z+FLKomGMLC5leaT1k1VF63LGtApHE1YtrivexFsSaESSHewdoeZcAMYFQFTw5KqvE0Y1abjL9vgx6FaVKakv3+Rvpry9rHo07q6PNvo755faNd7xdH3TieEre8TFncdX21UPF0PcD4Ot7xu9wNhqQPpFwelo2JJAHFZnidB1TzqivXhNJQjY1YbDSg7zdzYO7SQPWHjWRs3JCHa22gBrQUWxnJIQ2rTl2pQb1CSZPODhSOZJq68aVnLqzn4nEaWW5ml2pycHfXf7tJJo8k8Q5NqT1PTdy0/mslkHtrWlaKOWpOVSWpoPo7pOThPvpW0XRhNvcLbQU6maW9y9RcdyxboilsO5C26p0Z5agBeIyp0rlLlbQqcWKaxXnVyg3EUo6dkYTbdgbe51lLoS6k/t5qGnBWLuivOVZ5qk1xJr1PbdnTToQtwv8Da1uBGdUtHUTANubNLwCArBiIzOk8J6pirKdXu9WUV6XeKyMVtTZjtuvC6gpPA6pUOaVDI1vpV4VVeDuc2pRnTdpIpPomr+hR1JWz2R55fGjGQJIYNZInifdVq2Ee58FQknnpUvoS2pK0b/ADc8z8R8jUjsR7hAIFNcWwtbXJPUT4Gq0yxoLwiOunFBLlGc1XIeIE/oaqexYiSE6dnvNGwtwh1MAAU8lpYVPqTt2+NNFAky8tzkASToAJJPICjKy1YEaFlO0AkAIVAAAnDMAZTJma5Mp4JtttepvjPEKKSM2Lpc+kafuocFSr1OQi1ccWtCAoytSUj94gfGldOCV7DxrVG0rnuFtZt4UgpBgAAHMAAZZaViTR1nc5c7MQrIoT9kUbEuZ7ae5bbmaVKQeoyPA/CjGTQkoqQXsbYSrfDhM4SCeGI8TXRpY6EI5XFnDxXZNWrUc1NfDTZepBG6gOONFKUocgkmQO6r4dpU0rZX6GCr/wAfrynmVRLzGmytk+ZkajlRn2pG1ox9SUf+OTjJudS/yX+xqhBTnWOpjqsvgdej2Th6fL+b+lgZV06ZlMp4RrTUcdKL9tXXqJiuyYTX4Ts/jt9Ucaeynhy+6uvCcakc0Xc8zVpVKM3CorM55wUwlwO9bETRi7FdSCkgFm1WsylJw8zkPbr3UK2Kp01aUteN2TC9nYjEPNTg7cvReu/7XJXGxyD0lR3TXOl2lBbJnch/x+o/zTX7a/QhtDZFvcJbDmM+anCQogwQJHUMhkI0rDWxTq7pHZwnZ8cMrRbey1+AA7sFlBCk4iBwKpHumqFJG7KwTaLyCnCEgdlPoK0zGXvnFlSVuFSJPROfZ/vVsIRis0VYwzlUdTJJ3Qoc2YYlKh2H4Gr44jowSw73iAsoKSQer41fTkncz1ItbjJ1chI/HKtDZQkcWrKowoJYTKE/jiaK2A9z5aMpyyqWIKkKhU86pvqWtaDArmrbiWKXTlSsKBH05UjGRyxVJHZ8aFN6kkFlOdWCocWOxHFAKUChOWozPYKpeJgpKK1LXhqndubVrJv5mp2LbpZzQnpfWKel4k5d0VZWwlOurTv52OP4yrB6W8g03Kq5MsDQi2tfM7lKrUlCL5SMA/s5U5JPhWxmZMY7tMebuWnHEnClUnLqIB7iQe6qqibi0i+jNKab2PULW/QTAUK50k0dyLuMRcRQz2DkudTdCj3iB3bL230nLKmU0xHBoLSE8Ks0KXfqfLa41LETFt+/h1kgZ5Akx2ClfBZHkDYvmimWnM9YKpPgdKDuhlqJ/wDjOJ0jTAelyUn6w9vhWrD1JUZKXR7mHG4eGKpuHVbPh/76j1prHkntnqGZNdypUjSjmkePw+HniJ5If/Cs3DaeiiXXeAHDr5JHWa5NbF1Kt8qsvvqemwnZlHDWdR5pfey/ko+mrH9Y4lMapT0ld6jkD41z9jtWT6H1/eBSZKVdkEe/Wo9QJWFDT6vqkZ9lGxGy118AHEYEZ06iVuRltrXqZOEyIooDelxKmwcxY1JISoZdc56dlXtNRMMXmqhT2zOjxqm5sy6CO33duLh0pt2lOHiQISn9pRyHea3YdN7I5+JtHc3mzPJUshJuXwnKMDIxHX66sv5TW9QfUwOa6DxjydWQEFDq+tTpE9yMNPkQmdkvyJtAI8woAf4rvxNPliLnkCXe41sUkAPInksH/WDQyJhVRoQXPk3TBLVwof8AcbCvakiq+4+I/f8AwF724lyn0S0sdSyk+CgPfQdJjKrET3e7903mphyOYTjHiiRVcoSQ6nF9RQsxrMjUcqrd0OFbrWCHbpLa1FKVA5piefEVnqVHTV0XUqaqOzPXLHdq1ZEoblQ9ZRxHu4Durn1cRUnuzqUqEIbIX7WSINVQ3NEjEhLg+t3H5Vr9tcm+MaEr3S8kObbFgTJM4RxPKufOU8z1ZllCCbSSPTk7u20/1CPCgq9S/wCZmJ0advyovO7dr+gR4GrXVnbdiKnC+yKPyfYGjSR2TWKdSq/1M1wUUrJFNzsUH0VrT2Gf9U1RnqLqXqSFFzsB8eg/P7SAfcRRWIkt4/fqNp0YHZ7Pu0ujzq5a4+bTCgeB6UgjqrRSr0ZStNSX7/6Kaqq29hr90/qNHVutLhAUtEalWcnllEV0XTp/+t+ephVWqv8A9I3+WhE7ad9ZBj8cqeGGqT3kiurjadPaEvT/AGfM7ZM5pGfHSPxlTVMJOKuncWj2hTqStJZV5/wJdqKKnw42rAUhSDmYWFcABr20lOFSUbP1LqtWjTleOre9v5ArXYty6tCkgAKHSJUBCSZA9p8a3LCzlFM5/jacZPXVm12Zu8tKsTqihCQZwmZ4QT6QT4aUasZuFpybfzehVhY0oVU6cYx+SWvwvx1KW0L804rEhhrPCAnpLjUxwy551hnSn+o69OpTbeRfMVWlw1KEI/rVqgOOmYJ9aYwp7hOXGjHDzavYkq8U7Nkr+5trXN10vLTMAeji7BKlePdUhhpydkgTxMIr2ml/kSNbVW+sqaaMnQK6A78WcVtj2fU/Vp8zFPtGn+nX5FD2771wfzr2EA+g2J/mzHfFWyw1OCu3/BTTxNSpKyj/ACaDZO7dsxC1sBahp51yUzwJSR0j25dQrNKrhou0bv5I0qhipK87RXxf+iRvS28XUpQpZjPAcKQOWApntM6VrVZZfyvzS+pl8FUnL2ZL+1v+UAbYuFurS45jbcH9o2hPST9VcgKUjqlVNGrm0y/t96AngqtJZnJP47f79TebrXDTjKUoCU4ZkIEAmZJiBBz5VcrJaKxjeZv2t/McPWw1/H47qKkTKDLbOn4+NEgM8gD74+6mWorBrhAHL+WigMXOM56D2/CrBLFJ1zHtB9gqWJcrKTOUzwz+FAlrgt+yhYhxDbg5OIQvwJEjxoOEZbomaUdmUWOwbULCk27ba08UA+ySayVsDTqLdr5P+NjXRxs6b2Xl9scXDMCQZT7u2vO4vDVaD125PQ4bEU6yvHcA+hoUoSAZPGscKksy1NE0rDBGxbf9C34V01VlbcyOUl1LBshj9Cj7NI0nrYGeXI+SaxR3LWX4quK7FSqpaLUQUj8Z1XKI6ZWoVS4jplKm5pHEa5xDXVV1KUoqwkkmzqGRxTWulXktyipSTIO2iD6oq2WIkluJGjG+wE5s5EzgmMx3Z/Cq6NecqkVfqNWpwVOWnQM3fukItWkqaBUlAElME99epgrpNSPN15e2/Y9Ah/ajQmeiY0STNXxoza5Mk8TCEknpczzjocChEyTBVB99W9VoXQprK7vcBaZwHo5lOZAAAI6+dGpiYx9m24tPBZrS45f8Fw2al9clPcNPGss69SK1lZG6GHpPaOvNi38nwjPIDwHfVE+14/lirlkOzErylKxRc7ctLfJx9uRwCp9grn4ipVxOr0XyNNLucMrQu38xJe7+2JPpqPYgxSUqDjqXVMfKcctgG438s1pw9MdeCPdVyp63uYu+q8k7Xee2chPnhyhcoM8IUadOUXeLDnU9Kiv/AJNZuu55s9DU9IHEFA9h9nfWunXVVWe6KamHyLPDZ9D0SzIcQCNDUk7MqSuUbSS20krcWlKBxUQke3KjGpcndtvQxu0vKDZtyEIdeP8AhogfaXFK68F1LVhKj6GduvKq3wsnY63Ej3A0PFR+/wD6N4OQCvyosk9K1cT2KSr3gU6xkOtxHgZ9C9jyhWK/S8432on/AEE1YsVT5KXg6iGVtvHZu5IuW89Ao4PYqKsVWD2ZW6M1uhglkkSkhQ4QcvZVmhXqdbBB9DvHvpWhosYMuyMxnoctR3Vnq0oVFlkaqVWdN5kgN+xCBiTmmc+aT19VeaxeClQlpsd7DYuNaF+oTbKpIXHmgwd1XlIekCsaLWy0CrEIcKaVoZM+wUthrlK2+uqpRHUiOAc/bSqI1yQAp7C3OwKZIFyJSKjREy3ZyB51JnQz4A1bho2qplOKf4TX3uQ26lRcJSpvDlqtI4Z5Gu5mhbWJzKSqJ6TsuN/9CVfmwTiUkK6gVD+UGisVJezG9h62HptZmk35ATu1G0gjA8v9i2cPtwii6073FjCkl+V+gvevjq3ZXK1frpwJ+Jqt4is3uM3TS0iA3e09rkYbe1SyOeBSj4mlazay1ZQ6slothBe7q7Zuf61ThngVFI8KCdnZR/wLmk9QRvyR3x1CB2rFBznfSP8AgOv3cLZ8jtx6zrQ/emq5VK/SHqiy0X1Lv6GnY/8AUNeKvgDTRlWe8Uv3Enp+UmryMOQIuUdfQc9+GrVn62Eef4DjYfk6urVYUzepEeoUKKTzkEe6KsjdbsVuqtrG9VdqZSQVNhZTjzJCB9ZWfCc466tdZJcjwp5mr+hjtsuNOKC7i4acVwxPIIHYkOpCfCssp5t2blLLpCNv3QsVf2qTk+wOxdv/AO4rqu0eGN3tS2y80SVtK3/6pj+PaD/41N7Pu/fmV97U+HmUPXlsrIv25/8AItf/AM1R5fd+/Miq1Vx5lZZs+L1qf8+1PubTS2XDG8RV+HmRXsiwX61qex9j/wCxNG3zC603vFHLXd23Bll9bR5tXDQHsfM08ako7NiStL80PVDZDVy0kqF62pAj+uSFfzIg1dHGTUlHRtlM8NTacrNeowstsqMBaWHOtq4SD9lyPfWjv3+qLM/cx/TL+Bzb3KFD0Vp6inGOyUEihN06itL6Eh3lN3iwtq2ESgzGqePdXMq4XI7xd0dKlic6tJWZ3zoqi5dYKSnqrEi5lop0KS7qjIfEdVLZBuUrR1UjiixMhHV7aFkS59Jo2Bc6AaZIDZ8U02UGYHurQLSU4lJ60LUg+Kc6EXKDvHRgnGM42lt98Ce63cB/tbj+O4feaaWJr8+iKlg6HD/ul9QZO7YH9vc/xlUvi6/Poh/B0OH/AHS+pe3sWP7xc/xlUfF1+fRA8FQ4f9z+penZpH94uf4qqbxdbn0QPBUeH/c/qWC0j+8XH8VVTxtXn0RPA0uH5v6lTtiT/ebgf5hoeNq8+iJ4Glw/7n9SheyM5+lXM/8AeX7hQ8bV970QP6fR4f8AdL6kXdklWt3c9zyh7qnja3veiD4Ch7r/ALpfUoVu/Ot3cn/yF0PGV/e9EHwGH91+b+oK5uehWtxcH/yHPnQ8XiPe9A+Bw3uepUdw2j/aPn/PX86ixWJf6vRE8FhV+gvd3JRAlx04U4B+cM4TMpnWDJ8aaWIxNt15EhhMMpXUfViz+jm1HqH7R+dZ3i8V73oaVhsP7p9/R9a/U/mPzpfGYn3g+Ho+6cPk/tf0Z+0anjMT7xPD0eD78gLX9GftGp4zE+8Tw1Hg6fJ/a/oz9o03i8R7wPD0eDg8ntr9Q/aNHxmI94Hh6PunFeTy1+oftGj4zE8g8NQ4IHyc2v1FfaNHxmJ59CeGocEP6ObfgFjsWasjjcV0foI8LQ4LWtwED0XH09jpFWLG4vkR4TDjK03RcT6N3dJ/zZ94q6OKxL3t5CPD0Fz5mhb2aQAC44SAM8Rz66fPLrbyFyx6XHorAmXExTpikhRTAz6pcJ9FAhAoFSyJdkCmgwpnwTRQGcKaYBFSOv3UGFFRT1n2fKgEipEcSagTkVEE+KaayBcjgFLkQczOebHIUrgg5md8yDU7pMmdkTbCp3KD3jOCzFTuUTvWTTZjnTqihXVZItxT5UgZrkFopZIaLBlis0kXIrw1W0hrnCmlYSJoEI4qlw2JY6ZMWxYk1YhWdxU4p1KqZAZYmrYiMvSauRWzuKjcW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http://www.enrichmenttherapies.com/wp-content/uploads/2013/11/Kids-reading-laugh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246" y="4951234"/>
            <a:ext cx="2383537" cy="16934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692552" y="2949326"/>
            <a:ext cx="2218043" cy="369332"/>
          </a:xfrm>
          <a:prstGeom prst="rect">
            <a:avLst/>
          </a:prstGeom>
          <a:noFill/>
        </p:spPr>
        <p:txBody>
          <a:bodyPr wrap="none" rtlCol="0">
            <a:spAutoFit/>
          </a:bodyPr>
          <a:lstStyle/>
          <a:p>
            <a:r>
              <a:rPr lang="en-CA" dirty="0" smtClean="0"/>
              <a:t>Great job.  Nice work.</a:t>
            </a:r>
            <a:endParaRPr lang="en-CA" dirty="0"/>
          </a:p>
        </p:txBody>
      </p:sp>
      <p:sp>
        <p:nvSpPr>
          <p:cNvPr id="16" name="TextBox 15"/>
          <p:cNvSpPr txBox="1"/>
          <p:nvPr/>
        </p:nvSpPr>
        <p:spPr>
          <a:xfrm>
            <a:off x="5708436" y="3344084"/>
            <a:ext cx="3202159" cy="369332"/>
          </a:xfrm>
          <a:prstGeom prst="rect">
            <a:avLst/>
          </a:prstGeom>
          <a:noFill/>
        </p:spPr>
        <p:txBody>
          <a:bodyPr wrap="none" rtlCol="0">
            <a:spAutoFit/>
          </a:bodyPr>
          <a:lstStyle/>
          <a:p>
            <a:r>
              <a:rPr lang="en-CA" dirty="0" smtClean="0"/>
              <a:t>That was a smart way to do this.</a:t>
            </a:r>
            <a:endParaRPr lang="en-CA" dirty="0"/>
          </a:p>
        </p:txBody>
      </p:sp>
      <p:sp>
        <p:nvSpPr>
          <p:cNvPr id="17" name="TextBox 16"/>
          <p:cNvSpPr txBox="1"/>
          <p:nvPr/>
        </p:nvSpPr>
        <p:spPr>
          <a:xfrm>
            <a:off x="6499550" y="3780688"/>
            <a:ext cx="2411045" cy="369332"/>
          </a:xfrm>
          <a:prstGeom prst="rect">
            <a:avLst/>
          </a:prstGeom>
          <a:noFill/>
        </p:spPr>
        <p:txBody>
          <a:bodyPr wrap="none" rtlCol="0">
            <a:spAutoFit/>
          </a:bodyPr>
          <a:lstStyle/>
          <a:p>
            <a:r>
              <a:rPr lang="en-CA" dirty="0" smtClean="0"/>
              <a:t>That was inappropriate.</a:t>
            </a:r>
            <a:endParaRPr lang="en-CA" dirty="0"/>
          </a:p>
        </p:txBody>
      </p:sp>
    </p:spTree>
    <p:extLst>
      <p:ext uri="{BB962C8B-B14F-4D97-AF65-F5344CB8AC3E}">
        <p14:creationId xmlns:p14="http://schemas.microsoft.com/office/powerpoint/2010/main" val="23101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lona\Desktop\session 4 stuff\Calvin Hobbes comic Mind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0648"/>
            <a:ext cx="7312118" cy="589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2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9892" y="5765766"/>
            <a:ext cx="5832648" cy="646331"/>
          </a:xfrm>
          <a:prstGeom prst="rect">
            <a:avLst/>
          </a:prstGeom>
        </p:spPr>
        <p:txBody>
          <a:bodyPr wrap="square">
            <a:spAutoFit/>
          </a:bodyPr>
          <a:lstStyle/>
          <a:p>
            <a:pPr algn="ctr"/>
            <a:r>
              <a:rPr lang="en-CA" dirty="0" smtClean="0">
                <a:hlinkClick r:id="rId3"/>
              </a:rPr>
              <a:t>https://www.youtube.com/watch?v=TTXrV0_3UjY</a:t>
            </a:r>
            <a:endParaRPr lang="en-CA" dirty="0" smtClean="0"/>
          </a:p>
          <a:p>
            <a:pPr algn="ctr"/>
            <a:endParaRPr lang="en-CA" dirty="0"/>
          </a:p>
        </p:txBody>
      </p:sp>
      <p:pic>
        <p:nvPicPr>
          <p:cNvPr id="9218" name="Picture 2" descr="https://engagetheirminds.files.wordpress.com/2014/02/screen-shot-2014-02-03-at-8-20-02-pm.png?w=4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42897"/>
            <a:ext cx="4176464" cy="215308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principalj.net/wp-content/uploads/blogger/-zhyTFnNLNKw/UJbF_vIOk2I/AAAAAAAAAwE/rdfOV6u1Ksg/s1600/blog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22" y="3554207"/>
            <a:ext cx="4047432" cy="22467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s://encrypted-tbn2.gstatic.com/images?q=tbn:ANd9GcR8gnM_ArZbGuGbASZuJ23z2Z-HPvTJ9hkqgZMrwEgTAnW6H-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0" descr="data:image/jpeg;base64,/9j/4AAQSkZJRgABAQAAAQABAAD/2wCEAAkGBxETBhUUEBIVFRMVGB0YFxgWGRgXIRkbGRkaHiIbHB4cIiggHRolIB0ZITEkJSwrLi4uIB8zODMwNygtOisBCgoKDg0OGxAQGjAmICQ3NTcyNDI0MjY0LzEtLTQsLCssLCwtLC83Ly80LywsLzQsLC0sLCwvLC0sLCwsLCwsLf/AABEIAKABCwMBEQACEQEDEQH/xAAbAAEAAgMBAQAAAAAAAAAAAAAABQYDBAcCAf/EAEUQAAEDAgUCAwQGBQkJAQAAAAEAAgMEEQUGEiExE0EHIlEUMmFxI3OBkaGxFjZSsrMnMzU3QmJywdEVJSZUdJKjwvAk/8QAGgEBAAIDAQAAAAAAAAAAAAAAAAMEAgUGAf/EADgRAQABAwIDBAgGAQMFAAAAAAABAgMRBCEFEjETQVFxBiIzYYGhscEUMjSR0fA1JILhJVJyssL/2gAMAwEAAhEDEQA/AO4oCAgICAgICAgICAgICAgICAgICAgICAgICAgICAgICAgICAgICAgICAgICAgICAgICAgICAgICAgICAgICAgICAgICAgICAgICAgICAgICAgICAgICAgICAgICAgICAgICAgICAgICAgICAgICAgICAgICAgICAgICAgICAgICAgICAgICAgICAgICAgICAgICAgICAgICAgICAgICAgICAgICAgICAgICAg0KvFWR1wi0yOkcwvsxpd5QQLk8DchBEYdnmknw900ImdEx2hz+k8Brttjex2uOyCzICAgICAg0caxWKlwx885LYoxdxALrC9uBug2aWdslM17Pde0ObtbZwuNig9SyNbGXOIa0bkk2AHqSUHoHbZBo41jENLQGaocWxt5dpc63zsDb7UGzR1LZKRkjPde0ObcW2cLjb5IMyAgIIzC8dgqK+eKJxMlM4MlBa5ti4EixIseOyCTQeHytDgC4AuNmgkC5tew9TYFB7QEBAQEBAQEBAQEBAQEBBzXwNDv0RqNJAd7VLYkXANm2JAIuPhcfNBips7V7sj19VeDq0tRJGB03aSxgaLAa7g3N7kn0t3Qb+a8011PhuGyQdFxq5II3te0i7pACbPBs0Hj3Tbn4IMGL43jFNX0EEj6R0lVNIx5Eb7ANIII8240niwO1r73ASOTccrH5qraKsfHL7OI3MljZ07h99i25/P1QZPErMFXRUUD6UxfSTsicJGknznkOBsBtb3TzftYhGxYtixzlPQe0U1xC2ZkvQcNF3W06Oob+ly7bmx4QYMPztWyeE76/wCibPFr1AsLmv0O07AOGk/fwdkEhmbN09NhVDK5rxDM3VUzxx9TpfRtcPLwA4k7m9g07G+wVnxDxkVnhG+WOpjnb12tLhGWG3UBa0tuNLw0tvsb9rXQXnMlXVRUsTG1tLDM7Vu6FzjI4W0tjj6hIG5ubuPFhugqlbmGWv8AAuepma0SOieHadgSyTTcel7XQSuTMxurKpkFPKIo6SGIStcz6SVxY3gO9yIcarEkna1gSGJ2bK2pirXUDDrpZzBHH02uEhj06jI5xGnVcgWta1977AzVnaWlxWNlV1KWB1OHmZsXXHWcbdMncAN9Bub8hBcsv1vWwSKXqMl1sBL4wQ1xtuQDuBfsUFeytjlZPjuI08r4b0ro2RubG4Nu9ryS5uu54G2r7UFP/TbFzkR2I9SmAimcwxCJx1tDw33tXl7i1jfm/YBK5i6sninhro3Rsc6nkc3Wxz9Nxvez26uduLfFBLU+PVdXmiupqeRkDaNrWtJYJC+R4Ju6/DB6Df4oJDw4zO7EcqR1EjAx5LmPDb2u02uL9iLFBZ0GGsqWx0znvvpaLmwJsPWwWVFE11RTHWWFy5TbpmurpD1BM18IcwhzXC4I3BC8qpmmcT1e01RVEVUzmJacFa441LEbaWMY4evm1X/JS1W4i1TX4zKCi7M36rfdERP75bFXWxxloe6xe4NaOSSfQD/4LCi3VXnEdEty7RbxzT12hsLBIICAgICAg8TMJiIa4tJ4cACR94IQV3JOTosNo3xQTSvje8vIl0GziGgkFrQeGjZBHVPhrTOjqmNnqWQ1bi+SFj2Bge613tu299uCSPhsLBuYnkpk9LSMkqZ7Ub2SRECIEvj90u8ljttYWCDPj2U21WJU0z6iZr6U6o9AisXG1y4Fhve3HzQZaDLDIs0T1jJZNdQGtew6NNmDa3l1Duee6Dzm7KzK+GNss0sbYniQCPp7vbexJc13F+EHmnyq1uazXe0TOldGInNIi0lo4Fgy4N97goI6j8PYY8oPw9tTUezvJvfpagHG5AOjgnfi6CZiwJzaeBrKudvQYWAjp+dpDQNbdGkkaRYgA8+qCOq8g0kmWJaMmQMmkM0kgID3SlwcXk203uBta1trIPcuSo3YtBUGpqetDEYS/W28rCSTr8vNyfd0oNam8P4mZOdhzamf2d17n6LVZzi4tvotYk34ugyS5DhNdTTtnnZUUzemJWdIOkYLAMlGjS4AbcDlB9kyLEMblqKepqaZ09jMyF7Q2QjuQ5pIPO7SCLm1kEpW4GXvdpqZ2NfGInMBY4WF9xra4h5BIJ77X4CDcwjDIqbDI4IG6Y42hrRzsPUnkoIjCMpinxOpnZUzGSqLTJqEVtTQQC0BgtYE7bhBGw+G9O3KUlB7RUGGR+skmLUDe5sdFrEjuD8EG/iGTIpa6lmdPO2alaWNexzWl7DsWvs21iNvLY77WQZJsox/7alqYJpYJZ2aJenos+3DrPa6zx2IsgksBwaGkwplPTt0xRiwHPJuST3JNygkEBBFQYW6Kv1QODYnEmSIja/7TP2T6jhWKr0V0YrjeOk/aVSnTzbuZtzimesfePBuikaKp0rR9I5oabk2Ibe3y5UXaTNMUT0hP2VMVzXHWfs08MwxzZzNOQ+dwtccMb+wz4ep5Klu3omOSjan6++UNixMVdpc3qn5e6P7ulFXWhAQEBAQEBAQEBAQEBAQEBAQEBAQQcWa6V+OiljeXy+bVpGzdPIJ9drbKKL1M1csdV6rh1+mx29UYp+uU4pVEQEBAQEELnCaqZl6R1GLzAbWFza+5A7uA4CjvTVFE8vVd4fTYq1FMX59X+9Wj4e1VdJgpNe1wfrIYXt0OLbDkbd722Cw081zT66xxe3paL8Rpp2xvicxnzY834jh8E4dUucJy0aRE5weRcgcEbXB5Vn8bNiOXPwxlQscEr11XPRT7ubOPnCfwym0U385I8O3HUIJFxxf/W69uXOffER5Ktuz2WaeaZ81MyfiGLvzTI2sY4QDVfUzS1pvtodbzfiqNmq7NcxV0dLxCzw+nS01WJjm89/fmO5a6xsE1aGCYtmi7MfpIvY7jgjjkFbOiblujPLmmfGHJ3ItXa+WK8VU+E7/ALJVV1sQEBAQEBBqYriMdPh75pjZjBc/6D1JWNVUUxmU1ixXfuRbojeVMw3OGI1kT5KKij6TCQDK83cR2FrC/wDryq1N65XvRTs3V7hmj0sxRfuzzT4R0+v97m1k/PrauvNPPF0ZxewvcOLeRuAWuHpusrOo555ZjEouI8HnTW4u26uan6eHwe8454dQyaTSSODrhj3Oa1riLXtbUe/cBL1/s+5jw7hMayM9pEY6xjePp92m/OtZJgrJaSiMp06pXbhrT+ywe88juR+PbHt65pzTTlNHCtPRem3eu8u+0d8++e6GXI+f21tWYZYxHLa7dJJa63I33BH23XtjUdpOJjdjxTg06SjtKKs0/OGbOOeHUMmk0kjg64Y9zmta4gC9raj3HIC9vX+z7kfDuExrIzFyIx1jG8fT7tR+dayTBWS0lEZTp1Su3DWnu1g955Hcj8e2Pb1zTmmnKaOFaei9Nu9d5d9o759890M2Rs/traowyxiOW126SS1wHPO4I+1e2NT2k4mN2HE+DTpKO0oqzT84Secs3w0FO3U0ySPvoYDa4Hcnew+xSXr0W4VeHcMua2qcTiI6yg67NeKw4YKiWhi6OxID3amg8F3p9yiqvXaaeaadl61w7QXbvY0XZ5vLafJYss5nircIM0TXamXD4ti4OAvYHYG/Y7fYprd2LlOYa7W8Pr0l6Ldc7T0nux/x3q1XeJLo8dZTvpTF9IxsjpXjytcRc2bts03vqUFWqxVy4w2drgUV2JvRc5tpxER1mPP3+5tZfz+KrHJmNj//ADxsLmuDXOe6xAvpHr6Wusreo56pjGyLV8G/D2KKpq9eZx3REfFRMr4sIs+zTdCeS7pSI42anjU/u3a1u/oqtqvF2ZxPe32u003NBRa56Y/LvM7bR4upYpmd0WCNqBSTuaWlzmnSwxgW98E3B37A8HhXqruKebEuVsaCLt+bPaU56R1nPlt/DUyZm59dRzydDSIraWMdqc7yk2udIudgOFjZvTciZx0TcR4ZTpK6KOfPN1mekftmfqjZ/EOT9JI6UUbo3OlYxxlcLgPcBcNbtwb31FYTqZ54o5VmnglH4arUdrmIiZ2jwjxn+E9m3MzqKn1+yySsABLwWtaCSQATu6/H9m26lu3ezjOMqHD9BGrq5e0imfDfP8fNX8Lz9U1OGPdTURkmDj5Wk6WMsLFzjbU4nVsLcdu8VOoqqj1ad2wv8GsWLsRdu4px8ZnvxHdHTeXrJ3iE6pxj2aphEUhuGlt/ebe7XNO4Ox+5LOp56uWqHnEeCU6ez21qrMfz3xMLDmvMTqOkLxTSStAuXNLWtbvaxJOr04aeVNdu8kZxlrtBoqdVXydpFM/HP8fNiyNmR1fhskzoxGGyljWgl2waw7na583oF5ZuzciZwz4noadHcptxVnMZ+cx9nNvFitbJmuPS2QBkYadTHN1ESP8Ad1Aah2uNiqWqqzch03AbU0aSrMxvOdpzjaOuHS8PzK6Wkkcyhq2mPSAyRjYy/Vf3dTgDa2/2K7TdzG1MuYvaGLddMVXaN87xMzjzxH7IjLGe3VmYzTin6TWtcXFztTrtIFrAADc/FR29Rz18uFvW8Hp0um7bn5pnHdtunc1yUceGGWsaC1vBt5r9g0je6uRqarEc0ThpbfDvx1cW4pzP09+VThzLiMWBmpipQ6lvqHWlL5NG2+wHl773Iv3Va7qrlcdpFERH93bnTcH0du5+Fqv1TX5bRPhnr+61ZVzNFW4P1mjRpJEjSb6CBc79223usrV2LlPMpa7QXNJe7Kd89J8UHR5urayeQ4dSxuhjdp6kzy3UfgBa3INt9reqii9XXM8kbL9zhmm0tNP4q5MVT3RHRL5Rx6epMzKmAQywODXAOuDqBP2feeVJauVVZiqMTCnxDR2rHJVar5qaoysSma4QEFA8aJCMsxgHZ0zQfiNDz+YCqayfUjzdB6NxE6qqZ7qZ+sJXwwt+hUOn+9f56jdSab2cKvG8/ja8+76OfYi0t8Xx0/8AmGHb+8G6vwJVOrbUbeLobMxVwf1v+2fvhZPG0f7mg+tP7hU2t/LDW+jXtq/L7rbkz9VKb6pv5KxZ9nDT8S/VXPOXN8MogPGJwiHlZI95t2BYb/i5U6af9Rs6W/dzweJr6zER8/4hNeNo/wBzQfWn9wqTW/lhS9GfbV+X3W/Jv6q031TfyVmz7OGn4j+quecubYXRAeMThEPKyR7zbsCw3/FypU0/6jZ0t+7M8Hia+sxEfP8AiGv4muv4gMD/AHQIhvxa9z/mvNT7XdJwSMcPmaeu7rOY4w7L9QHcGF/7hV+5GaJclo6pp1FEx4x9XNPBAn2+p9NDL/O5t/mqWi6y6b0mx2dvzlr5xha/xXia4Atc+AEHgi42PwXl6M34jyScOqmnhVdUdYip172WP2kSaG6w3SHW3DTY2+Wy2GIzlx/aV8vLnbr8XJsh/wBaVT/in/iKhY9vPxddxX/F2/8Ab9HRc6fqnVfUv/JXL3s5c3w39Xb84VDwS/omo+sH7qraL8stx6Te2o8vuh8zj+V6H62D82qO7+oj4Luh/wARX5VL14k/qXP8h+8Fa1Hs5aHg362j+9yM8HB/wk74zPv/ANrFho/ZrXpFP+rjyj7qvAz+Wmw2+lJ/8RKgj9T/AHwbSqf+i7+H/wBOgeIP6mVP+D/2Ct3/AGcue4T+st+aC8Fv1Wk/6h38OJRaP8k+a/6Sfqqf/GPrKueMH63QfVN/ivUOr9pDZej36Ovzn/1h2JbFxrkHh/8A1nVPzn/iBa6x7efi7Hi3+Mt/7fo3/HCV3Qpm/wBkl5PzAaB+BKz1s7Qr+jFMc1yrv2+7dp3YtPlgRRwUvSlg0Bwe6+lzNN/S9jdZx2tVGIiMTCCqNBZ1XPVXXzU1Z6R1ics+R8mz02FVMVQ9g9obpGgl2nyuBPA/a/Be2LFVFMxPew4nxS1qLtu5bifUnv8AP/hUaJmM4VrZHEXRE6jZvUabDd227dgObcKtT21naI2bi7PDuJYqqqxV54ny36rb4dZubV10rXwsjncA9zmE2kt5dweCNlY096K5nbdp+McMq0tFM01TNPTE93evqttAICCIzVgbazBXwuOkndrudLhwfko7tvnp5VzQ6udLei7Hx8lKyxHi+HUzoPYhUx3LmFsjW6SeeeQebWHzVa1F21HLy5bvW1cP11UXe15J79pnLeynlCf9In11eWiVxJZG3fSSLXJ+A2AWVqzVz89fVBr+J2vw8aXT55Y6zLW8bP6Gg+tP7hWOt/LCX0a9tX5fd9ypi+KtwGKNlC2RugCOUyBgDTwXN3Jt8LL21XdiiI5Xmv02gqv1VzemJzvGM/tKx5Uys2lc+WR/VqZjeSQ7cm+lo7Nv9/3Ka1ZijMz1lrdfxCrUxTRTGKKekfeVb8bf6Gg+tP7hUOs/LDZ+jPtq/L7vuVcXxVuAxRsoWyN0ARymQMAaeC5u5NvhZLVd2KYjlea/TaCq/VXN6Y33jGf2lY8qZWbSufLI7q1MxvJIduTfS0dm3+/7rTWrUUbz1lrdfxCrUxTRTGKKekfeUP4kZKfWaZqcgTMGktO2tvI37OG/zuo9RYmveOq5wbitOlzbufln5SwVFZjM2CGmNCGve3punMrbEEWJ09iR8fsXk1XqqeXl+KSi1w21f7aLuYicxTj7pnJmVzh+CvDbSzv8zt9IJAOlgNjZvxt3JUlm12dPvUuJcQjW3omdqY28fOfNVsVytic2bG1nRiaWPY4M61/5sg21aRzb0UFdm5Vc58NrY4jorWknTc0zmJjOPH3ZdJw+WV1KDNGI373a1/UA3281hfb4K7TMzG8OZu00U1Yt1Zjxxj5ZlzB2XMTpM7PqKSJsrZHuIJItpkNyHbgix9PRUeyuUXJqph1Ma7RanRU2b1WJiI+Xg6NXYe+bAZIZXjXJG5rnNFgC4HgegVyqmaqcS5u1fptX6blEbROceTm2VcJxmgrXxxU7HskIBc5w03HDgQQ6257KlaovW5mIh02v1PDtbRTVXXMTHu38vBsYlkvETmxlUDHMWvZISXCMEtsS0DfS3aw7rKqxc7Tm6orPFdHGkmxMTTmJjx69/dusmcKWvqsE6EdPG0yNBe4zX0ODjdoGkatgN7jnjZTXYrrp5Yj5tZw+5pdPf7WquZx09Xrt167eXzYvDrCK2jpHQVETOmXF4e2S5BIaNOm242ve6809FdEcswz4xqdNqq4u26pzjGMee+c/ZEVGVa9ufHVsUcb2iQuDTJpuCzT6G2yjmzci7zwuUcR0lWgjS11TE48M9+fFY84U9bUYI6CGCP6Vg1udLbQbgloGnzcc3HyU12K6qeWI6tbw+vTWL8Xa659Wdtuvv67I/wAPMHrqKnME0MZjfIXmQS7tuwC2nT5vdHcclYaeiu3HLMLPF9VpdXV2tFU5iMYx138c+/waHijlWqqa+KelbrLWaHNuARZxcCL7Hk/csdTZqqmKqU/A+I2LFuq1enGZzn4YWbCanEv9j9SeGMzmwEId09u7nP8AN5j6AW+/aambnLmY3azUUaPtuS3VPL44z8IjbZT8vZYxOmzK+q6MLy/XdnV0++6+x0ng/BV7dq5RXNeG41fENFqNNTY5pjGN8eG3jC3Z0y37fggZcMladbCdwHW3afgeL/arF612lOO9qOG678Hf5utM7T5eKn5eZjtFF0G0zZowfLqcCG39CHA6fgq9vt7fq4y3GrnherntZrmme/br8lzoaWtdgU4qnMM8rXBjGbNYCywbfub7kqxTFc0zzdZaW7c01N+ibMTy04zM9Z33n+EDhGI4vT4c2B2HCUxtDGyNla0WGwJFjf7LKKiq7THLyr+oscPv3Juxf5c7zGJls5FynLT181VVFvXmJ8jOGBxud/Un8uSsrFmaZmqrrKPinEqL1uixZzy0989+Nl1VlpBAQEBAQcq8ZsVhfBFAx4dIyQl7Ry3y7X+d1Q1lcTEUw6v0c09ymqq7VGImNvfutvh/jNPLgMMUcjXSRxDW3u222/2qxYrpmmIiWo4tpbtvUV11U4iZ2laFO1blXjNisL4IoGPDpGSEvaOW+Xa/zuqGsriYimHV+jmnuU1VXao2mNvfutuQMZp5cBhiika6SOIa292223+1WLFdM0xES1HFdLdt3666qcRM7StCnas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Vertical Scroll 9"/>
          <p:cNvSpPr/>
          <p:nvPr/>
        </p:nvSpPr>
        <p:spPr>
          <a:xfrm>
            <a:off x="26824" y="160337"/>
            <a:ext cx="3816424" cy="309634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I </a:t>
            </a:r>
            <a:r>
              <a:rPr lang="en-CA" sz="3200" dirty="0" smtClean="0"/>
              <a:t>View</a:t>
            </a:r>
            <a:endParaRPr lang="en-CA" sz="3200" dirty="0" smtClean="0"/>
          </a:p>
          <a:p>
            <a:pPr algn="ctr"/>
            <a:r>
              <a:rPr lang="en-CA" sz="3200" dirty="0" smtClean="0"/>
              <a:t> Mistakes </a:t>
            </a:r>
            <a:endParaRPr lang="en-CA" sz="3200" dirty="0"/>
          </a:p>
          <a:p>
            <a:pPr algn="ctr"/>
            <a:r>
              <a:rPr lang="en-CA" sz="3200" dirty="0" smtClean="0"/>
              <a:t>As </a:t>
            </a:r>
            <a:endParaRPr lang="en-CA" sz="3200" dirty="0"/>
          </a:p>
          <a:p>
            <a:pPr algn="ctr"/>
            <a:r>
              <a:rPr lang="en-CA" sz="3200" dirty="0" smtClean="0"/>
              <a:t>Opportunities</a:t>
            </a:r>
            <a:endParaRPr lang="en-CA" sz="3200" dirty="0"/>
          </a:p>
        </p:txBody>
      </p:sp>
      <p:sp>
        <p:nvSpPr>
          <p:cNvPr id="11" name="Striped Right Arrow 10"/>
          <p:cNvSpPr/>
          <p:nvPr/>
        </p:nvSpPr>
        <p:spPr>
          <a:xfrm>
            <a:off x="4794038" y="3256680"/>
            <a:ext cx="4176464" cy="24045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It looks like we have a </a:t>
            </a:r>
          </a:p>
          <a:p>
            <a:pPr algn="ctr"/>
            <a:r>
              <a:rPr lang="en-CA" sz="2400" dirty="0" smtClean="0"/>
              <a:t>“</a:t>
            </a:r>
            <a:r>
              <a:rPr lang="en-CA" sz="2400" dirty="0" err="1" smtClean="0"/>
              <a:t>Probletunity</a:t>
            </a:r>
            <a:r>
              <a:rPr lang="en-CA" sz="2400" dirty="0" smtClean="0"/>
              <a:t>”</a:t>
            </a:r>
            <a:endParaRPr lang="en-CA" sz="2400" dirty="0"/>
          </a:p>
        </p:txBody>
      </p:sp>
      <p:sp>
        <p:nvSpPr>
          <p:cNvPr id="3" name="TextBox 2"/>
          <p:cNvSpPr txBox="1"/>
          <p:nvPr/>
        </p:nvSpPr>
        <p:spPr>
          <a:xfrm>
            <a:off x="5652120" y="6338937"/>
            <a:ext cx="3182218" cy="369332"/>
          </a:xfrm>
          <a:prstGeom prst="rect">
            <a:avLst/>
          </a:prstGeom>
          <a:noFill/>
        </p:spPr>
        <p:txBody>
          <a:bodyPr wrap="none" rtlCol="0">
            <a:spAutoFit/>
          </a:bodyPr>
          <a:lstStyle/>
          <a:p>
            <a:r>
              <a:rPr lang="en-CA" u="sng" dirty="0">
                <a:hlinkClick r:id="rId6"/>
              </a:rPr>
              <a:t>http://youtu.be/wh0OS4MrN3E</a:t>
            </a:r>
            <a:endParaRPr lang="en-CA" dirty="0"/>
          </a:p>
        </p:txBody>
      </p:sp>
      <p:sp>
        <p:nvSpPr>
          <p:cNvPr id="6" name="TextBox 5"/>
          <p:cNvSpPr txBox="1"/>
          <p:nvPr/>
        </p:nvSpPr>
        <p:spPr>
          <a:xfrm>
            <a:off x="155575" y="6200436"/>
            <a:ext cx="3042371" cy="646331"/>
          </a:xfrm>
          <a:prstGeom prst="rect">
            <a:avLst/>
          </a:prstGeom>
          <a:noFill/>
        </p:spPr>
        <p:txBody>
          <a:bodyPr wrap="none" rtlCol="0">
            <a:spAutoFit/>
          </a:bodyPr>
          <a:lstStyle/>
          <a:p>
            <a:r>
              <a:rPr lang="en-CA" dirty="0">
                <a:hlinkClick r:id="rId7"/>
              </a:rPr>
              <a:t>http://</a:t>
            </a:r>
            <a:r>
              <a:rPr lang="en-CA" dirty="0" smtClean="0">
                <a:hlinkClick r:id="rId7"/>
              </a:rPr>
              <a:t>youtu.be/kXhbtCcmsyQ</a:t>
            </a:r>
            <a:endParaRPr lang="en-CA" dirty="0" smtClean="0"/>
          </a:p>
          <a:p>
            <a:endParaRPr lang="en-CA" dirty="0"/>
          </a:p>
        </p:txBody>
      </p:sp>
    </p:spTree>
    <p:extLst>
      <p:ext uri="{BB962C8B-B14F-4D97-AF65-F5344CB8AC3E}">
        <p14:creationId xmlns:p14="http://schemas.microsoft.com/office/powerpoint/2010/main" val="94979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ackboardbattlefield.files.wordpress.com/2012/02/minds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2119">
            <a:off x="237291" y="659168"/>
            <a:ext cx="1761497" cy="2736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9992" y="332657"/>
            <a:ext cx="4108047" cy="1384995"/>
          </a:xfrm>
          <a:prstGeom prst="rect">
            <a:avLst/>
          </a:prstGeom>
          <a:noFill/>
        </p:spPr>
        <p:txBody>
          <a:bodyPr wrap="square" rtlCol="0">
            <a:spAutoFit/>
          </a:bodyPr>
          <a:lstStyle/>
          <a:p>
            <a:pPr algn="ctr"/>
            <a:r>
              <a:rPr lang="en-CA" sz="2800" b="1" dirty="0" smtClean="0">
                <a:latin typeface="Century Gothic" panose="020B0502020202020204" pitchFamily="34" charset="0"/>
              </a:rPr>
              <a:t>Mindsets Can Change</a:t>
            </a:r>
          </a:p>
          <a:p>
            <a:pPr algn="ctr"/>
            <a:r>
              <a:rPr lang="en-CA" sz="2800" b="1" dirty="0" smtClean="0">
                <a:latin typeface="Century Gothic" panose="020B0502020202020204" pitchFamily="34" charset="0"/>
              </a:rPr>
              <a:t>The Growth Mindset Is Teachable</a:t>
            </a:r>
            <a:endParaRPr lang="en-CA" sz="2800" b="1" dirty="0">
              <a:latin typeface="Century Gothic" panose="020B0502020202020204" pitchFamily="34" charset="0"/>
            </a:endParaRPr>
          </a:p>
        </p:txBody>
      </p:sp>
      <p:pic>
        <p:nvPicPr>
          <p:cNvPr id="2052" name="Picture 4" descr="http://ecx.images-amazon.com/images/I/51N2r2MvTJ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29923">
            <a:off x="2209548" y="1087100"/>
            <a:ext cx="1695125" cy="25390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cx.images-amazon.com/images/I/51lEYr-WGNL._SX258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453893"/>
            <a:ext cx="24765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wowritingteachers.files.wordpress.com/2014/05/9781554537044.jpg?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773" y="4437112"/>
            <a:ext cx="2105026"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teachingthecore.com/wp-content/uploads/2014/07/deak-fantastic-elastic-bra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4358793"/>
            <a:ext cx="2270745" cy="22616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media-cache-ak0.pinimg.com/236x/c4/ae/f8/c4aef8e7f0d0829abe81e521ac861df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9021" y="1870760"/>
            <a:ext cx="22479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68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normAutofit/>
          </a:bodyPr>
          <a:lstStyle/>
          <a:p>
            <a:r>
              <a:rPr lang="en-US" dirty="0" err="1" smtClean="0"/>
              <a:t>col·lab·o·ra·tion</a:t>
            </a:r>
            <a:r>
              <a:rPr lang="en-US" dirty="0" smtClean="0"/>
              <a:t>       </a:t>
            </a:r>
            <a:r>
              <a:rPr lang="en-US" dirty="0" err="1" smtClean="0"/>
              <a:t>kəˌlabəˈrāSH</a:t>
            </a:r>
            <a:r>
              <a:rPr lang="en-US" dirty="0"/>
              <a:t>(</a:t>
            </a:r>
            <a:r>
              <a:rPr lang="en-US" dirty="0" err="1"/>
              <a:t>ə</a:t>
            </a:r>
            <a:r>
              <a:rPr lang="en-US" dirty="0"/>
              <a:t>)n</a:t>
            </a:r>
            <a:r>
              <a:rPr lang="en-US" dirty="0" smtClean="0"/>
              <a:t>/</a:t>
            </a:r>
          </a:p>
          <a:p>
            <a:r>
              <a:rPr lang="en-US" dirty="0" smtClean="0"/>
              <a:t>noun</a:t>
            </a:r>
            <a:r>
              <a:rPr lang="en-US" dirty="0"/>
              <a:t>: </a:t>
            </a:r>
            <a:r>
              <a:rPr lang="en-US" b="1" dirty="0"/>
              <a:t>collaboration</a:t>
            </a:r>
            <a:r>
              <a:rPr lang="en-US" dirty="0"/>
              <a:t>; plural noun: </a:t>
            </a:r>
            <a:r>
              <a:rPr lang="en-US" b="1" dirty="0"/>
              <a:t>collaborations</a:t>
            </a:r>
            <a:endParaRPr lang="en-US" dirty="0"/>
          </a:p>
          <a:p>
            <a:r>
              <a:rPr lang="en-US" b="1" dirty="0"/>
              <a:t>1</a:t>
            </a:r>
            <a:r>
              <a:rPr lang="en-US" dirty="0"/>
              <a:t>. </a:t>
            </a:r>
            <a:r>
              <a:rPr lang="en-US" dirty="0" smtClean="0"/>
              <a:t>the </a:t>
            </a:r>
            <a:r>
              <a:rPr lang="en-US" dirty="0"/>
              <a:t>action of working with someone to produce or create something</a:t>
            </a:r>
            <a:r>
              <a:rPr lang="en-US" dirty="0" smtClean="0"/>
              <a:t>.</a:t>
            </a:r>
            <a:endParaRPr lang="en-US" dirty="0"/>
          </a:p>
        </p:txBody>
      </p:sp>
      <p:pic>
        <p:nvPicPr>
          <p:cNvPr id="4" name="Picture 3"/>
          <p:cNvPicPr>
            <a:picLocks noChangeAspect="1"/>
          </p:cNvPicPr>
          <p:nvPr/>
        </p:nvPicPr>
        <p:blipFill>
          <a:blip r:embed="rId3"/>
          <a:stretch>
            <a:fillRect/>
          </a:stretch>
        </p:blipFill>
        <p:spPr>
          <a:xfrm>
            <a:off x="5831933" y="3810000"/>
            <a:ext cx="3048000" cy="3048000"/>
          </a:xfrm>
          <a:prstGeom prst="rect">
            <a:avLst/>
          </a:prstGeom>
        </p:spPr>
      </p:pic>
    </p:spTree>
    <p:extLst>
      <p:ext uri="{BB962C8B-B14F-4D97-AF65-F5344CB8AC3E}">
        <p14:creationId xmlns:p14="http://schemas.microsoft.com/office/powerpoint/2010/main" val="2082510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Communities</a:t>
            </a:r>
            <a:endParaRPr lang="en-US" dirty="0"/>
          </a:p>
        </p:txBody>
      </p:sp>
      <p:sp>
        <p:nvSpPr>
          <p:cNvPr id="3" name="Content Placeholder 2"/>
          <p:cNvSpPr>
            <a:spLocks noGrp="1"/>
          </p:cNvSpPr>
          <p:nvPr>
            <p:ph idx="1"/>
          </p:nvPr>
        </p:nvSpPr>
        <p:spPr/>
        <p:txBody>
          <a:bodyPr/>
          <a:lstStyle/>
          <a:p>
            <a:r>
              <a:rPr lang="en-US" dirty="0" smtClean="0"/>
              <a:t>Starting with formative assessment</a:t>
            </a:r>
          </a:p>
          <a:p>
            <a:r>
              <a:rPr lang="en-US" dirty="0" smtClean="0"/>
              <a:t>“Like minded” individuals</a:t>
            </a:r>
          </a:p>
          <a:p>
            <a:r>
              <a:rPr lang="en-US" dirty="0" smtClean="0"/>
              <a:t>Regular meetings</a:t>
            </a:r>
          </a:p>
          <a:p>
            <a:r>
              <a:rPr lang="en-US" dirty="0" smtClean="0"/>
              <a:t>Enough members to welcome diversity</a:t>
            </a:r>
          </a:p>
          <a:p>
            <a:r>
              <a:rPr lang="en-US" dirty="0" smtClean="0"/>
              <a:t>Similar teaching assignments</a:t>
            </a:r>
          </a:p>
          <a:p>
            <a:r>
              <a:rPr lang="en-US" dirty="0" smtClean="0"/>
              <a:t>Modest action plans</a:t>
            </a:r>
            <a:endParaRPr lang="en-US" dirty="0"/>
          </a:p>
        </p:txBody>
      </p:sp>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433688"/>
            <a:ext cx="2907134" cy="2084360"/>
          </a:xfrm>
          <a:prstGeom prst="rect">
            <a:avLst/>
          </a:prstGeom>
        </p:spPr>
      </p:pic>
    </p:spTree>
    <p:extLst>
      <p:ext uri="{BB962C8B-B14F-4D97-AF65-F5344CB8AC3E}">
        <p14:creationId xmlns:p14="http://schemas.microsoft.com/office/powerpoint/2010/main" val="4002309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normAutofit/>
          </a:bodyPr>
          <a:lstStyle/>
          <a:p>
            <a:r>
              <a:rPr lang="en-US" dirty="0" smtClean="0"/>
              <a:t>To create an action plan around strategic teaching in such a way that it will have an impact on student learning and success with reading.</a:t>
            </a:r>
          </a:p>
          <a:p>
            <a:pPr lvl="1"/>
            <a:r>
              <a:rPr lang="en-US" sz="2000" dirty="0" smtClean="0"/>
              <a:t>What is one thing that you will find easy to change?</a:t>
            </a:r>
          </a:p>
          <a:p>
            <a:pPr lvl="1"/>
            <a:r>
              <a:rPr lang="en-US" sz="2000" dirty="0"/>
              <a:t>What is one thing that you will </a:t>
            </a:r>
            <a:r>
              <a:rPr lang="en-US" sz="2000" dirty="0" smtClean="0"/>
              <a:t>need support with?</a:t>
            </a:r>
          </a:p>
          <a:p>
            <a:pPr lvl="1"/>
            <a:r>
              <a:rPr lang="en-US" sz="2000" dirty="0" smtClean="0"/>
              <a:t>What other changes can you make?</a:t>
            </a:r>
          </a:p>
          <a:p>
            <a:pPr lvl="1"/>
            <a:r>
              <a:rPr lang="en-US" sz="2000" dirty="0" smtClean="0"/>
              <a:t>What will you do differently to implement these changes?</a:t>
            </a:r>
          </a:p>
          <a:p>
            <a:endParaRPr lang="en-US" sz="2100" i="1" dirty="0" smtClean="0"/>
          </a:p>
          <a:p>
            <a:r>
              <a:rPr lang="en-US" sz="2100" i="1" dirty="0" smtClean="0"/>
              <a:t>See p. 5  </a:t>
            </a:r>
            <a:r>
              <a:rPr lang="en-US" sz="2100" i="1" u="sng" dirty="0" smtClean="0"/>
              <a:t>Changing Classroom Practice</a:t>
            </a:r>
            <a:endParaRPr lang="en-US" sz="2100" i="1" u="sng" dirty="0"/>
          </a:p>
          <a:p>
            <a:endParaRPr lang="en-US" sz="2100" i="1" u="sng" dirty="0" smtClean="0"/>
          </a:p>
          <a:p>
            <a:endParaRPr lang="en-US" dirty="0"/>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5219912"/>
            <a:ext cx="1905852" cy="1638087"/>
          </a:xfrm>
          <a:prstGeom prst="rect">
            <a:avLst/>
          </a:prstGeom>
        </p:spPr>
      </p:pic>
    </p:spTree>
    <p:extLst>
      <p:ext uri="{BB962C8B-B14F-4D97-AF65-F5344CB8AC3E}">
        <p14:creationId xmlns:p14="http://schemas.microsoft.com/office/powerpoint/2010/main" val="1568769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Student Case Study – Follow Up</a:t>
            </a:r>
          </a:p>
          <a:p>
            <a:endParaRPr lang="en-US" dirty="0"/>
          </a:p>
          <a:p>
            <a:r>
              <a:rPr lang="en-US" dirty="0" smtClean="0"/>
              <a:t>Complete this page based on your table discussions</a:t>
            </a:r>
            <a:endParaRPr lang="en-US" dirty="0"/>
          </a:p>
        </p:txBody>
      </p:sp>
      <p:pic>
        <p:nvPicPr>
          <p:cNvPr id="4" name="Picture 3"/>
          <p:cNvPicPr>
            <a:picLocks noChangeAspect="1"/>
          </p:cNvPicPr>
          <p:nvPr/>
        </p:nvPicPr>
        <p:blipFill>
          <a:blip r:embed="rId2"/>
          <a:stretch>
            <a:fillRect/>
          </a:stretch>
        </p:blipFill>
        <p:spPr>
          <a:xfrm>
            <a:off x="5148064" y="3861048"/>
            <a:ext cx="3429000" cy="2374900"/>
          </a:xfrm>
          <a:prstGeom prst="rect">
            <a:avLst/>
          </a:prstGeom>
        </p:spPr>
      </p:pic>
    </p:spTree>
    <p:extLst>
      <p:ext uri="{BB962C8B-B14F-4D97-AF65-F5344CB8AC3E}">
        <p14:creationId xmlns:p14="http://schemas.microsoft.com/office/powerpoint/2010/main" val="1104732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p:txBody>
          <a:bodyPr>
            <a:normAutofit/>
          </a:bodyPr>
          <a:lstStyle/>
          <a:p>
            <a:r>
              <a:rPr lang="en-US" dirty="0"/>
              <a:t>Find two or three other people in the room</a:t>
            </a:r>
          </a:p>
          <a:p>
            <a:r>
              <a:rPr lang="en-US" dirty="0"/>
              <a:t>Talk about your learning/understandings/big ideas/successes from the </a:t>
            </a:r>
            <a:r>
              <a:rPr lang="en-US"/>
              <a:t>CR4YR </a:t>
            </a:r>
            <a:r>
              <a:rPr lang="en-US" smtClean="0"/>
              <a:t>series</a:t>
            </a:r>
            <a:endParaRPr lang="en-US" dirty="0"/>
          </a:p>
          <a:p>
            <a:r>
              <a:rPr lang="en-US" dirty="0"/>
              <a:t>Decide on the title of a song that best represents your conversation</a:t>
            </a:r>
          </a:p>
          <a:p>
            <a:endParaRPr lang="en-US" dirty="0"/>
          </a:p>
          <a:p>
            <a:endParaRPr lang="en-US" dirty="0"/>
          </a:p>
        </p:txBody>
      </p:sp>
      <p:pic>
        <p:nvPicPr>
          <p:cNvPr id="4" name="Picture 3"/>
          <p:cNvPicPr>
            <a:picLocks noChangeAspect="1"/>
          </p:cNvPicPr>
          <p:nvPr/>
        </p:nvPicPr>
        <p:blipFill>
          <a:blip r:embed="rId3"/>
          <a:stretch>
            <a:fillRect/>
          </a:stretch>
        </p:blipFill>
        <p:spPr>
          <a:xfrm>
            <a:off x="5364088" y="4365104"/>
            <a:ext cx="3149600" cy="2578100"/>
          </a:xfrm>
          <a:prstGeom prst="rect">
            <a:avLst/>
          </a:prstGeom>
        </p:spPr>
      </p:pic>
    </p:spTree>
    <p:extLst>
      <p:ext uri="{BB962C8B-B14F-4D97-AF65-F5344CB8AC3E}">
        <p14:creationId xmlns:p14="http://schemas.microsoft.com/office/powerpoint/2010/main" val="3029597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door priz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8" name="Picture 4" descr="http://www.migreenteam.com/Resources/Pictures/green%20door%20color%20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7936"/>
            <a:ext cx="5616624" cy="5941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27" y="6144385"/>
            <a:ext cx="8795998" cy="369332"/>
          </a:xfrm>
          <a:prstGeom prst="rect">
            <a:avLst/>
          </a:prstGeom>
          <a:noFill/>
        </p:spPr>
        <p:txBody>
          <a:bodyPr wrap="none" rtlCol="0">
            <a:spAutoFit/>
          </a:bodyPr>
          <a:lstStyle/>
          <a:p>
            <a:r>
              <a:rPr lang="en-CA" dirty="0" smtClean="0">
                <a:latin typeface="Century Gothic" panose="020B0502020202020204" pitchFamily="34" charset="0"/>
              </a:rPr>
              <a:t>Thank you so much!!                    Please leave FEEDBACK forms with presenters</a:t>
            </a:r>
            <a:endParaRPr lang="en-CA" dirty="0">
              <a:latin typeface="Century Gothic" panose="020B0502020202020204" pitchFamily="34" charset="0"/>
            </a:endParaRPr>
          </a:p>
        </p:txBody>
      </p:sp>
    </p:spTree>
    <p:extLst>
      <p:ext uri="{BB962C8B-B14F-4D97-AF65-F5344CB8AC3E}">
        <p14:creationId xmlns:p14="http://schemas.microsoft.com/office/powerpoint/2010/main" val="2490056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04664"/>
            <a:ext cx="5472608" cy="1446550"/>
          </a:xfrm>
          <a:prstGeom prst="rect">
            <a:avLst/>
          </a:prstGeom>
          <a:noFill/>
        </p:spPr>
        <p:txBody>
          <a:bodyPr wrap="square" rtlCol="0">
            <a:spAutoFit/>
          </a:bodyPr>
          <a:lstStyle/>
          <a:p>
            <a:pPr algn="ctr"/>
            <a:r>
              <a:rPr lang="en-CA" sz="4400" b="1" dirty="0" smtClean="0">
                <a:solidFill>
                  <a:schemeClr val="tx1"/>
                </a:solidFill>
                <a:latin typeface="Century Gothic" panose="020B0502020202020204" pitchFamily="34" charset="0"/>
              </a:rPr>
              <a:t>Learning Targets</a:t>
            </a:r>
            <a:br>
              <a:rPr lang="en-CA" sz="4400" b="1" dirty="0" smtClean="0">
                <a:solidFill>
                  <a:schemeClr val="tx1"/>
                </a:solidFill>
                <a:latin typeface="Century Gothic" panose="020B0502020202020204" pitchFamily="34" charset="0"/>
              </a:rPr>
            </a:br>
            <a:r>
              <a:rPr lang="en-CA" sz="4400" b="1" dirty="0" smtClean="0">
                <a:latin typeface="Century Gothic" panose="020B0502020202020204" pitchFamily="34" charset="0"/>
              </a:rPr>
              <a:t>Session #4</a:t>
            </a:r>
            <a:endParaRPr lang="en-CA" sz="4400" dirty="0">
              <a:latin typeface="Century Gothic" panose="020B0502020202020204" pitchFamily="34" charset="0"/>
            </a:endParaRPr>
          </a:p>
        </p:txBody>
      </p:sp>
      <p:pic>
        <p:nvPicPr>
          <p:cNvPr id="3" name="Picture 2" descr="C:\Users\ilona\Desktop\Target ima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404664"/>
            <a:ext cx="1440160" cy="1446550"/>
          </a:xfrm>
          <a:prstGeom prst="rect">
            <a:avLst/>
          </a:prstGeom>
          <a:noFill/>
          <a:ln>
            <a:noFill/>
          </a:ln>
        </p:spPr>
      </p:pic>
      <p:sp>
        <p:nvSpPr>
          <p:cNvPr id="4" name="TextBox 3"/>
          <p:cNvSpPr txBox="1"/>
          <p:nvPr/>
        </p:nvSpPr>
        <p:spPr>
          <a:xfrm>
            <a:off x="357427" y="1991434"/>
            <a:ext cx="7704856" cy="1015663"/>
          </a:xfrm>
          <a:prstGeom prst="rect">
            <a:avLst/>
          </a:prstGeom>
          <a:noFill/>
        </p:spPr>
        <p:txBody>
          <a:bodyPr wrap="square" rtlCol="0">
            <a:spAutoFit/>
          </a:bodyPr>
          <a:lstStyle/>
          <a:p>
            <a:r>
              <a:rPr lang="en-CA" sz="2000" dirty="0" smtClean="0">
                <a:latin typeface="Century Gothic" panose="020B0502020202020204" pitchFamily="34" charset="0"/>
              </a:rPr>
              <a:t>*I will have a better understanding of the tools and practice of assessment and how feedback influences student growth and identity.</a:t>
            </a:r>
            <a:endParaRPr lang="en-CA" sz="2000" dirty="0">
              <a:latin typeface="Century Gothic" panose="020B0502020202020204" pitchFamily="34" charset="0"/>
            </a:endParaRPr>
          </a:p>
        </p:txBody>
      </p:sp>
      <p:sp>
        <p:nvSpPr>
          <p:cNvPr id="5" name="TextBox 4"/>
          <p:cNvSpPr txBox="1"/>
          <p:nvPr/>
        </p:nvSpPr>
        <p:spPr>
          <a:xfrm>
            <a:off x="1187624" y="3291081"/>
            <a:ext cx="7200800" cy="707886"/>
          </a:xfrm>
          <a:prstGeom prst="rect">
            <a:avLst/>
          </a:prstGeom>
          <a:noFill/>
        </p:spPr>
        <p:txBody>
          <a:bodyPr wrap="square" rtlCol="0">
            <a:spAutoFit/>
          </a:bodyPr>
          <a:lstStyle/>
          <a:p>
            <a:r>
              <a:rPr lang="en-CA" sz="2000" dirty="0" smtClean="0">
                <a:latin typeface="Century Gothic" panose="020B0502020202020204" pitchFamily="34" charset="0"/>
              </a:rPr>
              <a:t>*I will have a better understanding of collaboration and co-teaching</a:t>
            </a:r>
            <a:r>
              <a:rPr lang="en-CA" dirty="0" smtClean="0"/>
              <a:t>.</a:t>
            </a:r>
            <a:endParaRPr lang="en-CA" dirty="0"/>
          </a:p>
        </p:txBody>
      </p:sp>
      <p:sp>
        <p:nvSpPr>
          <p:cNvPr id="6" name="TextBox 5"/>
          <p:cNvSpPr txBox="1"/>
          <p:nvPr/>
        </p:nvSpPr>
        <p:spPr>
          <a:xfrm>
            <a:off x="2195736" y="4221088"/>
            <a:ext cx="6336704" cy="1015663"/>
          </a:xfrm>
          <a:prstGeom prst="rect">
            <a:avLst/>
          </a:prstGeom>
          <a:noFill/>
        </p:spPr>
        <p:txBody>
          <a:bodyPr wrap="square" rtlCol="0">
            <a:spAutoFit/>
          </a:bodyPr>
          <a:lstStyle/>
          <a:p>
            <a:r>
              <a:rPr lang="en-CA" sz="2000" dirty="0" smtClean="0">
                <a:latin typeface="Century Gothic" panose="020B0502020202020204" pitchFamily="34" charset="0"/>
              </a:rPr>
              <a:t>*Through the process of inquiry I will identify and further develop an element of my balanced reading program. </a:t>
            </a:r>
            <a:endParaRPr lang="en-CA" sz="2000" dirty="0">
              <a:latin typeface="Century Gothic" panose="020B0502020202020204" pitchFamily="34" charset="0"/>
            </a:endParaRPr>
          </a:p>
        </p:txBody>
      </p:sp>
      <p:sp>
        <p:nvSpPr>
          <p:cNvPr id="7" name="TextBox 6"/>
          <p:cNvSpPr txBox="1"/>
          <p:nvPr/>
        </p:nvSpPr>
        <p:spPr>
          <a:xfrm>
            <a:off x="3635896" y="5445224"/>
            <a:ext cx="5328592" cy="1323439"/>
          </a:xfrm>
          <a:prstGeom prst="rect">
            <a:avLst/>
          </a:prstGeom>
          <a:noFill/>
        </p:spPr>
        <p:txBody>
          <a:bodyPr wrap="square" rtlCol="0">
            <a:spAutoFit/>
          </a:bodyPr>
          <a:lstStyle/>
          <a:p>
            <a:r>
              <a:rPr lang="en-CA" sz="2000" dirty="0" smtClean="0">
                <a:latin typeface="Century Gothic" panose="020B0502020202020204" pitchFamily="34" charset="0"/>
              </a:rPr>
              <a:t>*I will leave with a question and a plan to examine that question that includes seeking support and feedback… because I am a learner.</a:t>
            </a:r>
            <a:endParaRPr lang="en-CA" sz="2000" dirty="0">
              <a:latin typeface="Century Gothic" panose="020B0502020202020204" pitchFamily="34" charset="0"/>
            </a:endParaRPr>
          </a:p>
        </p:txBody>
      </p:sp>
    </p:spTree>
    <p:extLst>
      <p:ext uri="{BB962C8B-B14F-4D97-AF65-F5344CB8AC3E}">
        <p14:creationId xmlns:p14="http://schemas.microsoft.com/office/powerpoint/2010/main" val="280792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lona\Desktop\session 4 stuff\Growth Mindset quo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8657381"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7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79"/>
            <a:ext cx="6552728" cy="584775"/>
          </a:xfrm>
          <a:prstGeom prst="rect">
            <a:avLst/>
          </a:prstGeom>
          <a:noFill/>
        </p:spPr>
        <p:txBody>
          <a:bodyPr wrap="square" rtlCol="0">
            <a:spAutoFit/>
          </a:bodyPr>
          <a:lstStyle/>
          <a:p>
            <a:pPr algn="ctr"/>
            <a:r>
              <a:rPr lang="en-CA" sz="3200" b="1" dirty="0" smtClean="0">
                <a:latin typeface="Century Gothic" panose="020B0502020202020204" pitchFamily="34" charset="0"/>
              </a:rPr>
              <a:t>One small change in practice</a:t>
            </a:r>
            <a:endParaRPr lang="en-CA" sz="3200" b="1" dirty="0">
              <a:latin typeface="Century Gothic" panose="020B0502020202020204" pitchFamily="34" charset="0"/>
            </a:endParaRPr>
          </a:p>
        </p:txBody>
      </p:sp>
      <p:pic>
        <p:nvPicPr>
          <p:cNvPr id="3074" name="Picture 2" descr="C:\Users\ilona\Desktop\session 4 stuff\SurprisedFace2601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296240"/>
            <a:ext cx="2875335" cy="2623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4226478"/>
            <a:ext cx="7920880" cy="646331"/>
          </a:xfrm>
          <a:prstGeom prst="rect">
            <a:avLst/>
          </a:prstGeom>
        </p:spPr>
        <p:txBody>
          <a:bodyPr wrap="square">
            <a:spAutoFit/>
          </a:bodyPr>
          <a:lstStyle/>
          <a:p>
            <a:r>
              <a:rPr lang="en-CA" dirty="0" smtClean="0">
                <a:hlinkClick r:id="rId4"/>
              </a:rPr>
              <a:t>http://globalnews.ca/video/1690463/heart-attacks-and-oxygen-connection</a:t>
            </a:r>
            <a:endParaRPr lang="en-CA" dirty="0" smtClean="0"/>
          </a:p>
          <a:p>
            <a:endParaRPr lang="en-CA" dirty="0"/>
          </a:p>
        </p:txBody>
      </p:sp>
      <p:sp>
        <p:nvSpPr>
          <p:cNvPr id="4" name="TextBox 3"/>
          <p:cNvSpPr txBox="1"/>
          <p:nvPr/>
        </p:nvSpPr>
        <p:spPr>
          <a:xfrm>
            <a:off x="539552" y="5157192"/>
            <a:ext cx="7992888" cy="1200329"/>
          </a:xfrm>
          <a:prstGeom prst="rect">
            <a:avLst/>
          </a:prstGeom>
          <a:noFill/>
        </p:spPr>
        <p:txBody>
          <a:bodyPr wrap="square" rtlCol="0">
            <a:spAutoFit/>
          </a:bodyPr>
          <a:lstStyle/>
          <a:p>
            <a:pPr algn="ctr"/>
            <a:r>
              <a:rPr lang="en-CA" sz="2400" dirty="0" smtClean="0"/>
              <a:t>Take 5 minutes          </a:t>
            </a:r>
          </a:p>
          <a:p>
            <a:pPr algn="ctr"/>
            <a:r>
              <a:rPr lang="en-CA" sz="2400" dirty="0" smtClean="0"/>
              <a:t>Discuss in table groups how this news clip connects to the examination of our practice as literacy teachers. </a:t>
            </a:r>
            <a:endParaRPr lang="en-CA" sz="2400" dirty="0"/>
          </a:p>
        </p:txBody>
      </p:sp>
    </p:spTree>
    <p:extLst>
      <p:ext uri="{BB962C8B-B14F-4D97-AF65-F5344CB8AC3E}">
        <p14:creationId xmlns:p14="http://schemas.microsoft.com/office/powerpoint/2010/main" val="236073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7992888" cy="2308324"/>
          </a:xfrm>
          <a:prstGeom prst="rect">
            <a:avLst/>
          </a:prstGeom>
          <a:noFill/>
        </p:spPr>
        <p:txBody>
          <a:bodyPr wrap="square" rtlCol="0">
            <a:spAutoFit/>
          </a:bodyPr>
          <a:lstStyle/>
          <a:p>
            <a:pPr algn="ctr"/>
            <a:r>
              <a:rPr lang="en-CA" sz="2800" b="1" dirty="0" smtClean="0">
                <a:latin typeface="Century Gothic" panose="020B0502020202020204" pitchFamily="34" charset="0"/>
              </a:rPr>
              <a:t>Session 2 and 3 Touchback</a:t>
            </a:r>
          </a:p>
          <a:p>
            <a:pPr algn="ctr"/>
            <a:endParaRPr lang="en-CA" sz="2800" dirty="0" smtClean="0">
              <a:latin typeface="Century Gothic" panose="020B0502020202020204" pitchFamily="34" charset="0"/>
            </a:endParaRPr>
          </a:p>
          <a:p>
            <a:r>
              <a:rPr lang="en-CA" sz="2000" b="1" dirty="0" smtClean="0">
                <a:latin typeface="Century Gothic" panose="020B0502020202020204" pitchFamily="34" charset="0"/>
              </a:rPr>
              <a:t>Learning to read is a developmental process.  Struggling readers require explicit teaching of the core components of reading.</a:t>
            </a:r>
          </a:p>
          <a:p>
            <a:pPr algn="ctr"/>
            <a:endParaRPr lang="en-CA" sz="2800" dirty="0">
              <a:latin typeface="Century Gothic" panose="020B0502020202020204" pitchFamily="34" charset="0"/>
            </a:endParaRPr>
          </a:p>
        </p:txBody>
      </p:sp>
      <p:sp>
        <p:nvSpPr>
          <p:cNvPr id="3" name="TextBox 2"/>
          <p:cNvSpPr txBox="1"/>
          <p:nvPr/>
        </p:nvSpPr>
        <p:spPr>
          <a:xfrm>
            <a:off x="827584" y="2708920"/>
            <a:ext cx="3515706" cy="2769989"/>
          </a:xfrm>
          <a:prstGeom prst="rect">
            <a:avLst/>
          </a:prstGeom>
          <a:noFill/>
        </p:spPr>
        <p:txBody>
          <a:bodyPr wrap="none" rtlCol="0">
            <a:spAutoFit/>
          </a:bodyPr>
          <a:lstStyle/>
          <a:p>
            <a:pPr marL="285750" indent="-285750">
              <a:buFont typeface="Arial" panose="020B0604020202020204" pitchFamily="34" charset="0"/>
              <a:buChar char="•"/>
            </a:pPr>
            <a:r>
              <a:rPr lang="en-CA" sz="2000" dirty="0" smtClean="0">
                <a:latin typeface="Century Gothic" panose="020B0502020202020204" pitchFamily="34" charset="0"/>
              </a:rPr>
              <a:t>Role of oral language</a:t>
            </a:r>
          </a:p>
          <a:p>
            <a:pPr marL="285750" indent="-285750">
              <a:buFont typeface="Arial" panose="020B0604020202020204" pitchFamily="34" charset="0"/>
              <a:buChar char="•"/>
            </a:pPr>
            <a:r>
              <a:rPr lang="en-CA" sz="2000" dirty="0" smtClean="0">
                <a:latin typeface="Century Gothic" panose="020B0502020202020204" pitchFamily="34" charset="0"/>
              </a:rPr>
              <a:t>Phonemic Development</a:t>
            </a:r>
          </a:p>
          <a:p>
            <a:pPr marL="285750" indent="-285750">
              <a:buFont typeface="Arial" panose="020B0604020202020204" pitchFamily="34" charset="0"/>
              <a:buChar char="•"/>
            </a:pPr>
            <a:r>
              <a:rPr lang="en-CA" sz="2000" dirty="0" smtClean="0">
                <a:latin typeface="Century Gothic" panose="020B0502020202020204" pitchFamily="34" charset="0"/>
              </a:rPr>
              <a:t>Phonics</a:t>
            </a:r>
          </a:p>
          <a:p>
            <a:pPr marL="285750" indent="-285750">
              <a:buFont typeface="Arial" panose="020B0604020202020204" pitchFamily="34" charset="0"/>
              <a:buChar char="•"/>
            </a:pPr>
            <a:r>
              <a:rPr lang="en-CA" sz="2000" dirty="0" smtClean="0">
                <a:latin typeface="Century Gothic" panose="020B0502020202020204" pitchFamily="34" charset="0"/>
              </a:rPr>
              <a:t>Concepts of Print</a:t>
            </a:r>
          </a:p>
          <a:p>
            <a:pPr marL="285750" indent="-285750">
              <a:buFont typeface="Arial" panose="020B0604020202020204" pitchFamily="34" charset="0"/>
              <a:buChar char="•"/>
            </a:pPr>
            <a:r>
              <a:rPr lang="en-CA" sz="2000" dirty="0" smtClean="0">
                <a:latin typeface="Century Gothic" panose="020B0502020202020204" pitchFamily="34" charset="0"/>
              </a:rPr>
              <a:t>Sight Word Reading</a:t>
            </a:r>
          </a:p>
          <a:p>
            <a:pPr marL="285750" indent="-285750">
              <a:buFont typeface="Arial" panose="020B0604020202020204" pitchFamily="34" charset="0"/>
              <a:buChar char="•"/>
            </a:pPr>
            <a:r>
              <a:rPr lang="en-CA" sz="2000" dirty="0" smtClean="0">
                <a:latin typeface="Century Gothic" panose="020B0502020202020204" pitchFamily="34" charset="0"/>
              </a:rPr>
              <a:t>Automaticity</a:t>
            </a:r>
          </a:p>
          <a:p>
            <a:pPr marL="285750" indent="-285750">
              <a:buFont typeface="Arial" panose="020B0604020202020204" pitchFamily="34" charset="0"/>
              <a:buChar char="•"/>
            </a:pPr>
            <a:endParaRPr lang="en-CA" dirty="0"/>
          </a:p>
          <a:p>
            <a:endParaRPr lang="en-CA" dirty="0"/>
          </a:p>
          <a:p>
            <a:endParaRPr lang="en-CA" dirty="0" smtClean="0"/>
          </a:p>
        </p:txBody>
      </p:sp>
      <p:sp>
        <p:nvSpPr>
          <p:cNvPr id="4" name="TextBox 3"/>
          <p:cNvSpPr txBox="1"/>
          <p:nvPr/>
        </p:nvSpPr>
        <p:spPr>
          <a:xfrm>
            <a:off x="4644008" y="2708920"/>
            <a:ext cx="4284476" cy="2554545"/>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latin typeface="Century Gothic" panose="020B0502020202020204" pitchFamily="34" charset="0"/>
              </a:rPr>
              <a:t>Vocabulary Comprehension</a:t>
            </a:r>
          </a:p>
          <a:p>
            <a:pPr marL="285750" indent="-285750">
              <a:buFont typeface="Arial" panose="020B0604020202020204" pitchFamily="34" charset="0"/>
              <a:buChar char="•"/>
            </a:pPr>
            <a:r>
              <a:rPr lang="en-CA" sz="2000" dirty="0" smtClean="0">
                <a:latin typeface="Century Gothic" panose="020B0502020202020204" pitchFamily="34" charset="0"/>
              </a:rPr>
              <a:t>Passage Comprehension</a:t>
            </a:r>
          </a:p>
          <a:p>
            <a:pPr marL="285750" indent="-285750">
              <a:buFont typeface="Arial" panose="020B0604020202020204" pitchFamily="34" charset="0"/>
              <a:buChar char="•"/>
            </a:pPr>
            <a:r>
              <a:rPr lang="en-CA" sz="2000" dirty="0" smtClean="0">
                <a:latin typeface="Century Gothic" panose="020B0502020202020204" pitchFamily="34" charset="0"/>
              </a:rPr>
              <a:t>Oral Language (retell, book talks</a:t>
            </a:r>
          </a:p>
          <a:p>
            <a:pPr marL="285750" indent="-285750">
              <a:buFont typeface="Arial" panose="020B0604020202020204" pitchFamily="34" charset="0"/>
              <a:buChar char="•"/>
            </a:pPr>
            <a:r>
              <a:rPr lang="en-CA" sz="2000" dirty="0" smtClean="0">
                <a:latin typeface="Century Gothic" panose="020B0502020202020204" pitchFamily="34" charset="0"/>
              </a:rPr>
              <a:t>Fluency</a:t>
            </a:r>
          </a:p>
          <a:p>
            <a:pPr marL="285750" indent="-285750">
              <a:buFont typeface="Arial" panose="020B0604020202020204" pitchFamily="34" charset="0"/>
              <a:buChar char="•"/>
            </a:pPr>
            <a:r>
              <a:rPr lang="en-CA" sz="2000" dirty="0" smtClean="0">
                <a:latin typeface="Century Gothic" panose="020B0502020202020204" pitchFamily="34" charset="0"/>
              </a:rPr>
              <a:t>Catching Readers… a comprehensive literacy framework </a:t>
            </a:r>
            <a:endParaRPr lang="en-CA" sz="2000" dirty="0">
              <a:latin typeface="Century Gothic" panose="020B0502020202020204" pitchFamily="34" charset="0"/>
            </a:endParaRPr>
          </a:p>
        </p:txBody>
      </p:sp>
      <p:sp>
        <p:nvSpPr>
          <p:cNvPr id="5" name="TextBox 4"/>
          <p:cNvSpPr txBox="1"/>
          <p:nvPr/>
        </p:nvSpPr>
        <p:spPr>
          <a:xfrm>
            <a:off x="1331640" y="6291981"/>
            <a:ext cx="6912768" cy="523220"/>
          </a:xfrm>
          <a:prstGeom prst="rect">
            <a:avLst/>
          </a:prstGeom>
          <a:noFill/>
        </p:spPr>
        <p:txBody>
          <a:bodyPr wrap="square" rtlCol="0">
            <a:spAutoFit/>
          </a:bodyPr>
          <a:lstStyle/>
          <a:p>
            <a:pPr algn="ctr"/>
            <a:r>
              <a:rPr lang="en-CA" sz="2800" b="1" dirty="0" smtClean="0">
                <a:latin typeface="Century Gothic" panose="020B0502020202020204" pitchFamily="34" charset="0"/>
              </a:rPr>
              <a:t>Bring Something    /    Take Something</a:t>
            </a:r>
            <a:endParaRPr lang="en-CA" sz="2800" b="1" dirty="0">
              <a:latin typeface="Century Gothic" panose="020B0502020202020204" pitchFamily="34" charset="0"/>
            </a:endParaRPr>
          </a:p>
        </p:txBody>
      </p:sp>
      <p:sp>
        <p:nvSpPr>
          <p:cNvPr id="6" name="TextBox 5"/>
          <p:cNvSpPr txBox="1"/>
          <p:nvPr/>
        </p:nvSpPr>
        <p:spPr>
          <a:xfrm>
            <a:off x="557693" y="5922649"/>
            <a:ext cx="7974747" cy="369332"/>
          </a:xfrm>
          <a:prstGeom prst="rect">
            <a:avLst/>
          </a:prstGeom>
          <a:noFill/>
        </p:spPr>
        <p:txBody>
          <a:bodyPr wrap="none" rtlCol="0">
            <a:spAutoFit/>
          </a:bodyPr>
          <a:lstStyle/>
          <a:p>
            <a:r>
              <a:rPr lang="en-CA" dirty="0" smtClean="0"/>
              <a:t>Refer to your Case Study student and reflect on questions and changes in practice </a:t>
            </a:r>
            <a:endParaRPr lang="en-CA" dirty="0"/>
          </a:p>
        </p:txBody>
      </p:sp>
    </p:spTree>
    <p:extLst>
      <p:ext uri="{BB962C8B-B14F-4D97-AF65-F5344CB8AC3E}">
        <p14:creationId xmlns:p14="http://schemas.microsoft.com/office/powerpoint/2010/main" val="78140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85800" y="990600"/>
          <a:ext cx="7772400" cy="5034462"/>
        </p:xfrm>
        <a:graphic>
          <a:graphicData uri="http://schemas.openxmlformats.org/drawingml/2006/table">
            <a:tbl>
              <a:tblPr firstRow="1" bandRow="1">
                <a:tableStyleId>{5C22544A-7EE6-4342-B048-85BDC9FD1C3A}</a:tableStyleId>
              </a:tblPr>
              <a:tblGrid>
                <a:gridCol w="1943100"/>
                <a:gridCol w="1943100"/>
                <a:gridCol w="1943100"/>
                <a:gridCol w="1943100"/>
              </a:tblGrid>
              <a:tr h="1066800">
                <a:tc>
                  <a:txBody>
                    <a:bodyPr/>
                    <a:lstStyle/>
                    <a:p>
                      <a:pPr algn="ctr"/>
                      <a:r>
                        <a:rPr lang="en-US" sz="1600" dirty="0" smtClean="0">
                          <a:solidFill>
                            <a:schemeClr val="tx1"/>
                          </a:solidFill>
                          <a:latin typeface="Cambria" pitchFamily="18" charset="0"/>
                        </a:rPr>
                        <a:t>Instructional Context</a:t>
                      </a:r>
                      <a:endParaRPr lang="en-US" sz="1600" dirty="0">
                        <a:solidFill>
                          <a:schemeClr val="tx1"/>
                        </a:solidFill>
                        <a:latin typeface="Cambria" pitchFamily="18" charset="0"/>
                      </a:endParaRPr>
                    </a:p>
                  </a:txBody>
                  <a:tcPr anchor="ctr">
                    <a:solidFill>
                      <a:schemeClr val="accent3">
                        <a:lumMod val="60000"/>
                        <a:lumOff val="40000"/>
                      </a:schemeClr>
                    </a:solidFill>
                  </a:tcPr>
                </a:tc>
                <a:tc>
                  <a:txBody>
                    <a:bodyPr/>
                    <a:lstStyle/>
                    <a:p>
                      <a:pPr algn="ctr"/>
                      <a:r>
                        <a:rPr lang="en-US" sz="1600" dirty="0" smtClean="0">
                          <a:solidFill>
                            <a:schemeClr val="tx1"/>
                          </a:solidFill>
                          <a:latin typeface="Cambria" pitchFamily="18" charset="0"/>
                        </a:rPr>
                        <a:t>Text Choice/Level/</a:t>
                      </a:r>
                    </a:p>
                    <a:p>
                      <a:pPr algn="ctr"/>
                      <a:r>
                        <a:rPr lang="en-US" sz="1600" dirty="0" smtClean="0">
                          <a:solidFill>
                            <a:schemeClr val="tx1"/>
                          </a:solidFill>
                          <a:latin typeface="Cambria" pitchFamily="18" charset="0"/>
                        </a:rPr>
                        <a:t>Purpose</a:t>
                      </a:r>
                      <a:endParaRPr lang="en-US" sz="1600" dirty="0">
                        <a:solidFill>
                          <a:schemeClr val="tx1"/>
                        </a:solidFill>
                        <a:latin typeface="Cambria" pitchFamily="18" charset="0"/>
                      </a:endParaRPr>
                    </a:p>
                  </a:txBody>
                  <a:tcPr anchor="ctr">
                    <a:solidFill>
                      <a:schemeClr val="accent3">
                        <a:lumMod val="60000"/>
                        <a:lumOff val="40000"/>
                      </a:schemeClr>
                    </a:solidFill>
                  </a:tcPr>
                </a:tc>
                <a:tc>
                  <a:txBody>
                    <a:bodyPr/>
                    <a:lstStyle/>
                    <a:p>
                      <a:pPr algn="ctr"/>
                      <a:r>
                        <a:rPr lang="en-US" sz="1600" dirty="0" smtClean="0">
                          <a:solidFill>
                            <a:schemeClr val="tx1"/>
                          </a:solidFill>
                          <a:latin typeface="Cambria" pitchFamily="18" charset="0"/>
                        </a:rPr>
                        <a:t>Accessibility</a:t>
                      </a:r>
                      <a:endParaRPr lang="en-US" sz="1600" dirty="0">
                        <a:solidFill>
                          <a:schemeClr val="tx1"/>
                        </a:solidFill>
                        <a:latin typeface="Cambria" pitchFamily="18" charset="0"/>
                      </a:endParaRPr>
                    </a:p>
                  </a:txBody>
                  <a:tcPr anchor="ctr">
                    <a:solidFill>
                      <a:schemeClr val="accent3">
                        <a:lumMod val="60000"/>
                        <a:lumOff val="40000"/>
                      </a:schemeClr>
                    </a:solidFill>
                  </a:tcPr>
                </a:tc>
                <a:tc>
                  <a:txBody>
                    <a:bodyPr/>
                    <a:lstStyle/>
                    <a:p>
                      <a:pPr algn="ctr"/>
                      <a:r>
                        <a:rPr lang="en-US" sz="1600" dirty="0" smtClean="0">
                          <a:solidFill>
                            <a:schemeClr val="tx1"/>
                          </a:solidFill>
                          <a:latin typeface="Cambria" pitchFamily="18" charset="0"/>
                        </a:rPr>
                        <a:t>Who does the work?</a:t>
                      </a:r>
                      <a:endParaRPr lang="en-US" sz="1600" dirty="0">
                        <a:solidFill>
                          <a:schemeClr val="tx1"/>
                        </a:solidFill>
                        <a:latin typeface="Cambria" pitchFamily="18" charset="0"/>
                      </a:endParaRPr>
                    </a:p>
                  </a:txBody>
                  <a:tcPr anchor="ctr">
                    <a:solidFill>
                      <a:schemeClr val="accent3">
                        <a:lumMod val="60000"/>
                        <a:lumOff val="40000"/>
                      </a:schemeClr>
                    </a:solidFill>
                  </a:tcPr>
                </a:tc>
              </a:tr>
              <a:tr h="1219200">
                <a:tc>
                  <a:txBody>
                    <a:bodyPr/>
                    <a:lstStyle/>
                    <a:p>
                      <a:r>
                        <a:rPr lang="en-US" sz="1400" smtClean="0">
                          <a:latin typeface="Cambria" pitchFamily="18" charset="0"/>
                        </a:rPr>
                        <a:t>Read Aloud</a:t>
                      </a:r>
                      <a:endParaRPr lang="en-US" sz="1400" dirty="0">
                        <a:latin typeface="Cambria" pitchFamily="18" charset="0"/>
                      </a:endParaRPr>
                    </a:p>
                  </a:txBody>
                  <a:tcPr anchor="ctr">
                    <a:solidFill>
                      <a:schemeClr val="accent3">
                        <a:lumMod val="20000"/>
                        <a:lumOff val="80000"/>
                      </a:schemeClr>
                    </a:solidFill>
                  </a:tcPr>
                </a:tc>
                <a:tc>
                  <a:txBody>
                    <a:bodyPr/>
                    <a:lstStyle/>
                    <a:p>
                      <a:r>
                        <a:rPr lang="en-US" sz="1400" dirty="0" smtClean="0">
                          <a:latin typeface="Cambria" pitchFamily="18" charset="0"/>
                        </a:rPr>
                        <a:t>A</a:t>
                      </a:r>
                      <a:r>
                        <a:rPr lang="en-US" sz="1400" baseline="0" dirty="0" smtClean="0">
                          <a:latin typeface="Cambria" pitchFamily="18" charset="0"/>
                        </a:rPr>
                        <a:t> stretch </a:t>
                      </a:r>
                    </a:p>
                    <a:p>
                      <a:r>
                        <a:rPr lang="en-US" sz="1400" baseline="0" dirty="0" smtClean="0">
                          <a:latin typeface="Cambria" pitchFamily="18" charset="0"/>
                        </a:rPr>
                        <a:t>Model model model.  Most kids couldn’t read this on their own</a:t>
                      </a:r>
                      <a:endParaRPr lang="en-US" sz="1400" dirty="0">
                        <a:latin typeface="Cambria" pitchFamily="18" charset="0"/>
                      </a:endParaRPr>
                    </a:p>
                  </a:txBody>
                  <a:tcPr anchor="ctr">
                    <a:solidFill>
                      <a:schemeClr val="accent3">
                        <a:lumMod val="20000"/>
                        <a:lumOff val="80000"/>
                      </a:schemeClr>
                    </a:solidFill>
                  </a:tcPr>
                </a:tc>
                <a:tc>
                  <a:txBody>
                    <a:bodyPr/>
                    <a:lstStyle/>
                    <a:p>
                      <a:r>
                        <a:rPr lang="en-US" sz="1400" dirty="0" smtClean="0">
                          <a:latin typeface="Cambria" pitchFamily="18" charset="0"/>
                        </a:rPr>
                        <a:t>Challenging</a:t>
                      </a:r>
                      <a:endParaRPr lang="en-US" sz="1400" dirty="0">
                        <a:latin typeface="Cambria" pitchFamily="18" charset="0"/>
                      </a:endParaRPr>
                    </a:p>
                  </a:txBody>
                  <a:tcPr anchor="ctr">
                    <a:solidFill>
                      <a:schemeClr val="accent3">
                        <a:lumMod val="20000"/>
                        <a:lumOff val="80000"/>
                      </a:schemeClr>
                    </a:solidFill>
                  </a:tcPr>
                </a:tc>
                <a:tc>
                  <a:txBody>
                    <a:bodyPr/>
                    <a:lstStyle/>
                    <a:p>
                      <a:r>
                        <a:rPr lang="en-US" sz="1400" dirty="0" smtClean="0">
                          <a:latin typeface="Cambria" pitchFamily="18" charset="0"/>
                        </a:rPr>
                        <a:t>The teacher – and moves to co-construct understanding with the kids</a:t>
                      </a:r>
                      <a:endParaRPr lang="en-US" sz="1400" dirty="0">
                        <a:latin typeface="Cambria" pitchFamily="18" charset="0"/>
                      </a:endParaRPr>
                    </a:p>
                  </a:txBody>
                  <a:tcPr anchor="ctr">
                    <a:solidFill>
                      <a:schemeClr val="accent3">
                        <a:lumMod val="20000"/>
                        <a:lumOff val="80000"/>
                      </a:schemeClr>
                    </a:solidFill>
                  </a:tcPr>
                </a:tc>
              </a:tr>
              <a:tr h="889377">
                <a:tc>
                  <a:txBody>
                    <a:bodyPr/>
                    <a:lstStyle/>
                    <a:p>
                      <a:r>
                        <a:rPr lang="en-US" sz="1400" dirty="0" smtClean="0">
                          <a:latin typeface="Cambria" pitchFamily="18" charset="0"/>
                        </a:rPr>
                        <a:t>Shared Reading</a:t>
                      </a:r>
                      <a:endParaRPr lang="en-US" sz="1400" dirty="0">
                        <a:latin typeface="Cambria" pitchFamily="18" charset="0"/>
                      </a:endParaRPr>
                    </a:p>
                  </a:txBody>
                  <a:tcPr anchor="ctr">
                    <a:solidFill>
                      <a:schemeClr val="accent3">
                        <a:lumMod val="40000"/>
                        <a:lumOff val="60000"/>
                      </a:schemeClr>
                    </a:solidFill>
                  </a:tcPr>
                </a:tc>
                <a:tc>
                  <a:txBody>
                    <a:bodyPr/>
                    <a:lstStyle/>
                    <a:p>
                      <a:r>
                        <a:rPr lang="en-US" sz="1400" dirty="0" smtClean="0">
                          <a:latin typeface="Cambria" pitchFamily="18" charset="0"/>
                        </a:rPr>
                        <a:t>Just beyond most kids. Model and guided practice</a:t>
                      </a:r>
                      <a:endParaRPr lang="en-US" sz="1400" dirty="0">
                        <a:latin typeface="Cambria" pitchFamily="18" charset="0"/>
                      </a:endParaRPr>
                    </a:p>
                  </a:txBody>
                  <a:tcPr anchor="ctr">
                    <a:solidFill>
                      <a:schemeClr val="accent3">
                        <a:lumMod val="40000"/>
                        <a:lumOff val="60000"/>
                      </a:schemeClr>
                    </a:solidFill>
                  </a:tcPr>
                </a:tc>
                <a:tc>
                  <a:txBody>
                    <a:bodyPr/>
                    <a:lstStyle/>
                    <a:p>
                      <a:r>
                        <a:rPr lang="en-US" sz="1400" dirty="0" smtClean="0">
                          <a:latin typeface="Cambria" pitchFamily="18" charset="0"/>
                        </a:rPr>
                        <a:t>Somewhat challenging for many</a:t>
                      </a:r>
                      <a:endParaRPr lang="en-US" sz="1400" dirty="0">
                        <a:latin typeface="Cambria" pitchFamily="18" charset="0"/>
                      </a:endParaRPr>
                    </a:p>
                  </a:txBody>
                  <a:tcPr anchor="ctr">
                    <a:solidFill>
                      <a:schemeClr val="accent3">
                        <a:lumMod val="40000"/>
                        <a:lumOff val="60000"/>
                      </a:schemeClr>
                    </a:solidFill>
                  </a:tcPr>
                </a:tc>
                <a:tc>
                  <a:txBody>
                    <a:bodyPr/>
                    <a:lstStyle/>
                    <a:p>
                      <a:r>
                        <a:rPr lang="en-US" sz="1400" dirty="0" smtClean="0">
                          <a:latin typeface="Cambria" pitchFamily="18" charset="0"/>
                        </a:rPr>
                        <a:t>Read together and think together</a:t>
                      </a:r>
                      <a:endParaRPr lang="en-US" sz="1400" dirty="0">
                        <a:latin typeface="Cambria" pitchFamily="18" charset="0"/>
                      </a:endParaRPr>
                    </a:p>
                  </a:txBody>
                  <a:tcPr anchor="ctr">
                    <a:solidFill>
                      <a:schemeClr val="accent3">
                        <a:lumMod val="40000"/>
                        <a:lumOff val="60000"/>
                      </a:schemeClr>
                    </a:solidFill>
                  </a:tcPr>
                </a:tc>
              </a:tr>
              <a:tr h="1032825">
                <a:tc>
                  <a:txBody>
                    <a:bodyPr/>
                    <a:lstStyle/>
                    <a:p>
                      <a:r>
                        <a:rPr lang="en-US" sz="1400" dirty="0" smtClean="0">
                          <a:latin typeface="Cambria" pitchFamily="18" charset="0"/>
                        </a:rPr>
                        <a:t>Guided Reading/Small Group Instruction</a:t>
                      </a:r>
                      <a:endParaRPr lang="en-US" sz="1400" dirty="0">
                        <a:latin typeface="Cambria" pitchFamily="18" charset="0"/>
                      </a:endParaRPr>
                    </a:p>
                  </a:txBody>
                  <a:tcPr anchor="ctr">
                    <a:solidFill>
                      <a:schemeClr val="accent3">
                        <a:lumMod val="20000"/>
                        <a:lumOff val="80000"/>
                      </a:schemeClr>
                    </a:solidFill>
                  </a:tcPr>
                </a:tc>
                <a:tc>
                  <a:txBody>
                    <a:bodyPr/>
                    <a:lstStyle/>
                    <a:p>
                      <a:r>
                        <a:rPr lang="en-US" sz="1400" dirty="0" smtClean="0">
                          <a:latin typeface="Cambria" pitchFamily="18" charset="0"/>
                        </a:rPr>
                        <a:t>Just right books</a:t>
                      </a:r>
                    </a:p>
                    <a:p>
                      <a:r>
                        <a:rPr lang="en-US" sz="1400" dirty="0" smtClean="0">
                          <a:latin typeface="Cambria" pitchFamily="18" charset="0"/>
                        </a:rPr>
                        <a:t>Guided and some independent practice</a:t>
                      </a:r>
                      <a:endParaRPr lang="en-US" sz="1400" dirty="0">
                        <a:latin typeface="Cambria" pitchFamily="18" charset="0"/>
                      </a:endParaRPr>
                    </a:p>
                  </a:txBody>
                  <a:tcPr anchor="ctr">
                    <a:solidFill>
                      <a:schemeClr val="accent3">
                        <a:lumMod val="20000"/>
                        <a:lumOff val="80000"/>
                      </a:schemeClr>
                    </a:solidFill>
                  </a:tcPr>
                </a:tc>
                <a:tc>
                  <a:txBody>
                    <a:bodyPr/>
                    <a:lstStyle/>
                    <a:p>
                      <a:r>
                        <a:rPr lang="en-US" sz="1400" dirty="0" smtClean="0">
                          <a:latin typeface="Cambria" pitchFamily="18" charset="0"/>
                        </a:rPr>
                        <a:t>Matched to individual students</a:t>
                      </a:r>
                      <a:endParaRPr lang="en-US" sz="1400" dirty="0">
                        <a:latin typeface="Cambria" pitchFamily="18" charset="0"/>
                      </a:endParaRPr>
                    </a:p>
                  </a:txBody>
                  <a:tcPr anchor="ctr">
                    <a:solidFill>
                      <a:schemeClr val="accent3">
                        <a:lumMod val="20000"/>
                        <a:lumOff val="80000"/>
                      </a:schemeClr>
                    </a:solidFill>
                  </a:tcPr>
                </a:tc>
                <a:tc>
                  <a:txBody>
                    <a:bodyPr/>
                    <a:lstStyle/>
                    <a:p>
                      <a:r>
                        <a:rPr lang="en-US" sz="1400" dirty="0" smtClean="0">
                          <a:latin typeface="Cambria" pitchFamily="18" charset="0"/>
                        </a:rPr>
                        <a:t>The student reads and thinks with side by side</a:t>
                      </a:r>
                      <a:r>
                        <a:rPr lang="en-US" sz="1400" baseline="0" dirty="0" smtClean="0">
                          <a:latin typeface="Cambria" pitchFamily="18" charset="0"/>
                        </a:rPr>
                        <a:t> guidance</a:t>
                      </a:r>
                      <a:endParaRPr lang="en-US" sz="1400" dirty="0">
                        <a:latin typeface="Cambria" pitchFamily="18" charset="0"/>
                      </a:endParaRPr>
                    </a:p>
                  </a:txBody>
                  <a:tcPr anchor="ctr">
                    <a:solidFill>
                      <a:schemeClr val="accent3">
                        <a:lumMod val="20000"/>
                        <a:lumOff val="80000"/>
                      </a:schemeClr>
                    </a:solidFill>
                  </a:tcPr>
                </a:tc>
              </a:tr>
              <a:tr h="826260">
                <a:tc>
                  <a:txBody>
                    <a:bodyPr/>
                    <a:lstStyle/>
                    <a:p>
                      <a:r>
                        <a:rPr lang="en-US" sz="1400" dirty="0" smtClean="0">
                          <a:latin typeface="Cambria" pitchFamily="18" charset="0"/>
                        </a:rPr>
                        <a:t>Independent Reading</a:t>
                      </a:r>
                      <a:endParaRPr lang="en-US" sz="1400" dirty="0">
                        <a:latin typeface="Cambria" pitchFamily="18" charset="0"/>
                      </a:endParaRPr>
                    </a:p>
                  </a:txBody>
                  <a:tcPr anchor="ctr">
                    <a:solidFill>
                      <a:schemeClr val="accent3">
                        <a:lumMod val="40000"/>
                        <a:lumOff val="60000"/>
                      </a:schemeClr>
                    </a:solidFill>
                  </a:tcPr>
                </a:tc>
                <a:tc>
                  <a:txBody>
                    <a:bodyPr/>
                    <a:lstStyle/>
                    <a:p>
                      <a:r>
                        <a:rPr lang="en-US" sz="1400" dirty="0" smtClean="0">
                          <a:latin typeface="Cambria" pitchFamily="18" charset="0"/>
                        </a:rPr>
                        <a:t>Wide</a:t>
                      </a:r>
                      <a:r>
                        <a:rPr lang="en-US" sz="1400" baseline="0" dirty="0" smtClean="0">
                          <a:latin typeface="Cambria" pitchFamily="18" charset="0"/>
                        </a:rPr>
                        <a:t> range of choice</a:t>
                      </a:r>
                    </a:p>
                    <a:p>
                      <a:r>
                        <a:rPr lang="en-US" sz="1400" baseline="0" dirty="0" smtClean="0">
                          <a:latin typeface="Cambria" pitchFamily="18" charset="0"/>
                        </a:rPr>
                        <a:t>Independent application</a:t>
                      </a:r>
                      <a:endParaRPr lang="en-US" sz="1400" dirty="0">
                        <a:latin typeface="Cambria" pitchFamily="18" charset="0"/>
                      </a:endParaRPr>
                    </a:p>
                  </a:txBody>
                  <a:tcPr anchor="ctr">
                    <a:solidFill>
                      <a:schemeClr val="accent3">
                        <a:lumMod val="40000"/>
                        <a:lumOff val="60000"/>
                      </a:schemeClr>
                    </a:solidFill>
                  </a:tcPr>
                </a:tc>
                <a:tc>
                  <a:txBody>
                    <a:bodyPr/>
                    <a:lstStyle/>
                    <a:p>
                      <a:r>
                        <a:rPr lang="en-US" sz="1400" dirty="0" smtClean="0">
                          <a:latin typeface="Cambria" pitchFamily="18" charset="0"/>
                        </a:rPr>
                        <a:t>With ‘productive effort’</a:t>
                      </a:r>
                      <a:r>
                        <a:rPr lang="en-US" sz="1400" baseline="0" dirty="0" smtClean="0">
                          <a:latin typeface="Cambria" pitchFamily="18" charset="0"/>
                        </a:rPr>
                        <a:t> and stamina, level can vary</a:t>
                      </a:r>
                      <a:endParaRPr lang="en-US" sz="1400" dirty="0">
                        <a:latin typeface="Cambria" pitchFamily="18" charset="0"/>
                      </a:endParaRPr>
                    </a:p>
                  </a:txBody>
                  <a:tcPr anchor="ctr">
                    <a:solidFill>
                      <a:schemeClr val="accent3">
                        <a:lumMod val="40000"/>
                        <a:lumOff val="60000"/>
                      </a:schemeClr>
                    </a:solidFill>
                  </a:tcPr>
                </a:tc>
                <a:tc>
                  <a:txBody>
                    <a:bodyPr/>
                    <a:lstStyle/>
                    <a:p>
                      <a:r>
                        <a:rPr lang="en-US" sz="1400" dirty="0" smtClean="0">
                          <a:latin typeface="Cambria" pitchFamily="18" charset="0"/>
                        </a:rPr>
                        <a:t>The student, reading with purpose to understand</a:t>
                      </a:r>
                    </a:p>
                  </a:txBody>
                  <a:tcPr anchor="ctr">
                    <a:solidFill>
                      <a:schemeClr val="accent3">
                        <a:lumMod val="40000"/>
                        <a:lumOff val="60000"/>
                      </a:schemeClr>
                    </a:solidFill>
                  </a:tcPr>
                </a:tc>
              </a:tr>
            </a:tbl>
          </a:graphicData>
        </a:graphic>
      </p:graphicFrame>
      <p:sp>
        <p:nvSpPr>
          <p:cNvPr id="2" name="TextBox 1"/>
          <p:cNvSpPr txBox="1"/>
          <p:nvPr/>
        </p:nvSpPr>
        <p:spPr>
          <a:xfrm>
            <a:off x="1547664" y="6381328"/>
            <a:ext cx="5882636" cy="646331"/>
          </a:xfrm>
          <a:prstGeom prst="rect">
            <a:avLst/>
          </a:prstGeom>
          <a:noFill/>
        </p:spPr>
        <p:txBody>
          <a:bodyPr wrap="none" rtlCol="0">
            <a:spAutoFit/>
          </a:bodyPr>
          <a:lstStyle/>
          <a:p>
            <a:r>
              <a:rPr lang="en-CA" dirty="0"/>
              <a:t>Literacy Think Tank    </a:t>
            </a:r>
            <a:r>
              <a:rPr lang="en-CA" dirty="0">
                <a:hlinkClick r:id="rId2"/>
              </a:rPr>
              <a:t>http://www.burkinsandyaris.com/blog</a:t>
            </a:r>
            <a:r>
              <a:rPr lang="en-CA" dirty="0" smtClean="0">
                <a:hlinkClick r:id="rId2"/>
              </a:rPr>
              <a:t>/</a:t>
            </a:r>
            <a:endParaRPr lang="en-CA" dirty="0" smtClean="0"/>
          </a:p>
          <a:p>
            <a:r>
              <a:rPr lang="en-CA" dirty="0" smtClean="0"/>
              <a:t> </a:t>
            </a:r>
            <a:endParaRPr lang="en-CA" dirty="0"/>
          </a:p>
        </p:txBody>
      </p:sp>
    </p:spTree>
    <p:extLst>
      <p:ext uri="{BB962C8B-B14F-4D97-AF65-F5344CB8AC3E}">
        <p14:creationId xmlns:p14="http://schemas.microsoft.com/office/powerpoint/2010/main" val="2135704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smtClean="0">
                <a:latin typeface="Century Gothic" panose="020B0502020202020204" pitchFamily="34" charset="0"/>
              </a:rPr>
              <a:t>Response to Intervention</a:t>
            </a:r>
            <a:endParaRPr lang="en-CA" b="1" dirty="0">
              <a:latin typeface="Century Gothic" panose="020B05020202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CA" dirty="0" smtClean="0">
                <a:latin typeface="Century Gothic" panose="020B0502020202020204" pitchFamily="34" charset="0"/>
              </a:rPr>
              <a:t>The practice of providing high-quality instruction and intervention matched to the students need, monitoring progress frequently to make decisions about changes in instruction and applying child response data to educational decisions</a:t>
            </a:r>
          </a:p>
          <a:p>
            <a:pPr marL="0" indent="0">
              <a:buNone/>
            </a:pPr>
            <a:endParaRPr lang="en-CA" sz="2400" dirty="0" smtClean="0">
              <a:latin typeface="Century Gothic" panose="020B0502020202020204" pitchFamily="34" charset="0"/>
            </a:endParaRPr>
          </a:p>
          <a:p>
            <a:pPr marL="0" indent="0" algn="r">
              <a:buNone/>
            </a:pPr>
            <a:r>
              <a:rPr lang="en-CA" sz="2400" dirty="0" smtClean="0">
                <a:latin typeface="Century Gothic" panose="020B0502020202020204" pitchFamily="34" charset="0"/>
              </a:rPr>
              <a:t>-National Association of State Directions of Special Education</a:t>
            </a:r>
            <a:endParaRPr lang="en-CA" sz="2400" dirty="0">
              <a:latin typeface="Century Gothic" panose="020B0502020202020204" pitchFamily="34" charset="0"/>
            </a:endParaRPr>
          </a:p>
        </p:txBody>
      </p:sp>
    </p:spTree>
    <p:extLst>
      <p:ext uri="{BB962C8B-B14F-4D97-AF65-F5344CB8AC3E}">
        <p14:creationId xmlns:p14="http://schemas.microsoft.com/office/powerpoint/2010/main" val="3059250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WordArt 98"/>
          <p:cNvSpPr>
            <a:spLocks noChangeArrowheads="1" noChangeShapeType="1" noTextEdit="1"/>
          </p:cNvSpPr>
          <p:nvPr/>
        </p:nvSpPr>
        <p:spPr bwMode="auto">
          <a:xfrm rot="3360000">
            <a:off x="7772400" y="1030288"/>
            <a:ext cx="1719263" cy="193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CA" sz="1500" kern="10" spc="0" smtClean="0">
                <a:ln>
                  <a:noFill/>
                </a:ln>
                <a:solidFill>
                  <a:srgbClr val="FFFFFF"/>
                </a:solidFill>
                <a:latin typeface="&amp;quot"/>
              </a:rPr>
              <a:t>Progress Monitoring</a:t>
            </a:r>
            <a:endParaRPr lang="en-CA" sz="1500" kern="10" spc="0">
              <a:ln>
                <a:noFill/>
              </a:ln>
              <a:solidFill>
                <a:srgbClr val="FFFFFF"/>
              </a:solidFill>
              <a:latin typeface="&amp;quot"/>
            </a:endParaRPr>
          </a:p>
        </p:txBody>
      </p:sp>
      <p:sp>
        <p:nvSpPr>
          <p:cNvPr id="101" name="WordArt 99"/>
          <p:cNvSpPr>
            <a:spLocks noChangeArrowheads="1" noChangeShapeType="1" noTextEdit="1"/>
          </p:cNvSpPr>
          <p:nvPr/>
        </p:nvSpPr>
        <p:spPr bwMode="auto">
          <a:xfrm rot="18240000">
            <a:off x="4532313" y="1096963"/>
            <a:ext cx="1719262" cy="193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CA" sz="1500" kern="10" spc="0" smtClean="0">
                <a:ln>
                  <a:noFill/>
                </a:ln>
                <a:solidFill>
                  <a:srgbClr val="FFFFFF"/>
                </a:solidFill>
                <a:latin typeface="&amp;quot"/>
              </a:rPr>
              <a:t>Progress Monitoring</a:t>
            </a:r>
            <a:endParaRPr lang="en-CA" sz="1500" kern="10" spc="0">
              <a:ln>
                <a:noFill/>
              </a:ln>
              <a:solidFill>
                <a:srgbClr val="FFFFFF"/>
              </a:solidFill>
              <a:latin typeface="&amp;quot"/>
            </a:endParaRPr>
          </a:p>
        </p:txBody>
      </p:sp>
      <p:sp>
        <p:nvSpPr>
          <p:cNvPr id="104" name="Rectangle 102"/>
          <p:cNvSpPr>
            <a:spLocks noChangeArrowheads="1"/>
          </p:cNvSpPr>
          <p:nvPr/>
        </p:nvSpPr>
        <p:spPr bwMode="auto">
          <a:xfrm>
            <a:off x="1954213" y="-924013"/>
            <a:ext cx="1692303" cy="149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93424" tIns="736368" rIns="482448" bIns="177744"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en-US" alt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br>
            <a:endParaRPr kumimoji="0" lang="en-CA"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3" name="WordArt 201"/>
          <p:cNvSpPr>
            <a:spLocks noChangeArrowheads="1" noChangeShapeType="1" noTextEdit="1"/>
          </p:cNvSpPr>
          <p:nvPr/>
        </p:nvSpPr>
        <p:spPr bwMode="auto">
          <a:xfrm rot="3360000">
            <a:off x="5969794" y="1359694"/>
            <a:ext cx="1719263" cy="193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CA" sz="1500" kern="10" spc="0" smtClean="0">
                <a:ln>
                  <a:noFill/>
                </a:ln>
                <a:solidFill>
                  <a:srgbClr val="FFFFFF"/>
                </a:solidFill>
                <a:latin typeface="&amp;quot"/>
              </a:rPr>
              <a:t>Progress Monitoring</a:t>
            </a:r>
            <a:endParaRPr lang="en-CA" sz="1500" kern="10" spc="0">
              <a:ln>
                <a:noFill/>
              </a:ln>
              <a:solidFill>
                <a:srgbClr val="FFFFFF"/>
              </a:solidFill>
              <a:latin typeface="&amp;quot"/>
            </a:endParaRPr>
          </a:p>
        </p:txBody>
      </p:sp>
      <p:sp>
        <p:nvSpPr>
          <p:cNvPr id="204" name="WordArt 202"/>
          <p:cNvSpPr>
            <a:spLocks noChangeArrowheads="1" noChangeShapeType="1" noTextEdit="1"/>
          </p:cNvSpPr>
          <p:nvPr/>
        </p:nvSpPr>
        <p:spPr bwMode="auto">
          <a:xfrm rot="18240000">
            <a:off x="2729707" y="1427956"/>
            <a:ext cx="1719262" cy="193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CA" sz="1500" kern="10" spc="0" smtClean="0">
                <a:ln>
                  <a:noFill/>
                </a:ln>
                <a:solidFill>
                  <a:srgbClr val="FFFFFF"/>
                </a:solidFill>
                <a:latin typeface="&amp;quot"/>
              </a:rPr>
              <a:t>Progress Monitoring</a:t>
            </a:r>
            <a:endParaRPr lang="en-CA" sz="1500" kern="10" spc="0">
              <a:ln>
                <a:noFill/>
              </a:ln>
              <a:solidFill>
                <a:srgbClr val="FFFFFF"/>
              </a:solidFill>
              <a:latin typeface="&amp;quot"/>
            </a:endParaRPr>
          </a:p>
        </p:txBody>
      </p:sp>
      <p:pic>
        <p:nvPicPr>
          <p:cNvPr id="2265" name="Picture 2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 t="7584"/>
          <a:stretch/>
        </p:blipFill>
        <p:spPr bwMode="auto">
          <a:xfrm>
            <a:off x="0" y="781578"/>
            <a:ext cx="9163050" cy="577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116632"/>
            <a:ext cx="5762090" cy="707886"/>
          </a:xfrm>
          <a:prstGeom prst="rect">
            <a:avLst/>
          </a:prstGeom>
          <a:noFill/>
        </p:spPr>
        <p:txBody>
          <a:bodyPr wrap="none" rtlCol="0">
            <a:spAutoFit/>
          </a:bodyPr>
          <a:lstStyle/>
          <a:p>
            <a:r>
              <a:rPr lang="en-US" sz="4000" dirty="0" smtClean="0"/>
              <a:t>RTI - Literacy Collaboration</a:t>
            </a:r>
            <a:endParaRPr lang="en-US" sz="4000" dirty="0"/>
          </a:p>
        </p:txBody>
      </p:sp>
    </p:spTree>
    <p:extLst>
      <p:ext uri="{BB962C8B-B14F-4D97-AF65-F5344CB8AC3E}">
        <p14:creationId xmlns:p14="http://schemas.microsoft.com/office/powerpoint/2010/main" val="93321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sd44.ca/programsservices/inclusiveeducation/documents/inclusiveeducation44handbook.p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32875" t="16067" r="31250" b="2406"/>
          <a:stretch/>
        </p:blipFill>
        <p:spPr>
          <a:xfrm>
            <a:off x="683568" y="-425332"/>
            <a:ext cx="7776864" cy="7382724"/>
          </a:xfrm>
          <a:prstGeom prst="rect">
            <a:avLst/>
          </a:prstGeom>
        </p:spPr>
      </p:pic>
    </p:spTree>
    <p:extLst>
      <p:ext uri="{BB962C8B-B14F-4D97-AF65-F5344CB8AC3E}">
        <p14:creationId xmlns:p14="http://schemas.microsoft.com/office/powerpoint/2010/main" val="881845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2044</Words>
  <Application>Microsoft Office PowerPoint</Application>
  <PresentationFormat>On-screen Show (4:3)</PresentationFormat>
  <Paragraphs>294</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Response to Intervention</vt:lpstr>
      <vt:lpstr>PowerPoint Presentation</vt:lpstr>
      <vt:lpstr>PowerPoint Presentation</vt:lpstr>
      <vt:lpstr>Assessment Drives Instruction</vt:lpstr>
      <vt:lpstr>PowerPoint Presentation</vt:lpstr>
      <vt:lpstr>Team Conversations</vt:lpstr>
      <vt:lpstr>PowerPoint Presentation</vt:lpstr>
      <vt:lpstr>Running Record Demonstration </vt:lpstr>
      <vt:lpstr>Other Formative Assessments</vt:lpstr>
      <vt:lpstr>PowerPoint Presentation</vt:lpstr>
      <vt:lpstr>PowerPoint Presentation</vt:lpstr>
      <vt:lpstr>Feedback  </vt:lpstr>
      <vt:lpstr>PowerPoint Presentation</vt:lpstr>
      <vt:lpstr>PowerPoint Presentation</vt:lpstr>
      <vt:lpstr>PowerPoint Presentation</vt:lpstr>
      <vt:lpstr>PowerPoint Presentation</vt:lpstr>
      <vt:lpstr>PowerPoint Presentation</vt:lpstr>
      <vt:lpstr>Collaboration</vt:lpstr>
      <vt:lpstr>Learning Communities</vt:lpstr>
      <vt:lpstr>Your Task:</vt:lpstr>
      <vt:lpstr>Now What……</vt:lpstr>
      <vt:lpstr>Finally…..</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ilona</dc:creator>
  <cp:lastModifiedBy>ilona</cp:lastModifiedBy>
  <cp:revision>82</cp:revision>
  <dcterms:created xsi:type="dcterms:W3CDTF">2015-01-26T03:28:15Z</dcterms:created>
  <dcterms:modified xsi:type="dcterms:W3CDTF">2015-02-24T06:47:29Z</dcterms:modified>
</cp:coreProperties>
</file>