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p4" ContentType="video/mp4"/>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4"/>
  </p:sldMasterIdLst>
  <p:notesMasterIdLst>
    <p:notesMasterId r:id="rId87"/>
  </p:notesMasterIdLst>
  <p:sldIdLst>
    <p:sldId id="275" r:id="rId5"/>
    <p:sldId id="388" r:id="rId6"/>
    <p:sldId id="526" r:id="rId7"/>
    <p:sldId id="527" r:id="rId8"/>
    <p:sldId id="529" r:id="rId9"/>
    <p:sldId id="533" r:id="rId10"/>
    <p:sldId id="530" r:id="rId11"/>
    <p:sldId id="534" r:id="rId12"/>
    <p:sldId id="366" r:id="rId13"/>
    <p:sldId id="355" r:id="rId14"/>
    <p:sldId id="454" r:id="rId15"/>
    <p:sldId id="390" r:id="rId16"/>
    <p:sldId id="376" r:id="rId17"/>
    <p:sldId id="378" r:id="rId18"/>
    <p:sldId id="383" r:id="rId19"/>
    <p:sldId id="381" r:id="rId20"/>
    <p:sldId id="525" r:id="rId21"/>
    <p:sldId id="394" r:id="rId22"/>
    <p:sldId id="392" r:id="rId23"/>
    <p:sldId id="535" r:id="rId24"/>
    <p:sldId id="493" r:id="rId25"/>
    <p:sldId id="494" r:id="rId26"/>
    <p:sldId id="375" r:id="rId27"/>
    <p:sldId id="396" r:id="rId28"/>
    <p:sldId id="495" r:id="rId29"/>
    <p:sldId id="400" r:id="rId30"/>
    <p:sldId id="393" r:id="rId31"/>
    <p:sldId id="496" r:id="rId32"/>
    <p:sldId id="398" r:id="rId33"/>
    <p:sldId id="536" r:id="rId34"/>
    <p:sldId id="417" r:id="rId35"/>
    <p:sldId id="418" r:id="rId36"/>
    <p:sldId id="395" r:id="rId37"/>
    <p:sldId id="498" r:id="rId38"/>
    <p:sldId id="497" r:id="rId39"/>
    <p:sldId id="419" r:id="rId40"/>
    <p:sldId id="421" r:id="rId41"/>
    <p:sldId id="500" r:id="rId42"/>
    <p:sldId id="422" r:id="rId43"/>
    <p:sldId id="499" r:id="rId44"/>
    <p:sldId id="537" r:id="rId45"/>
    <p:sldId id="423" r:id="rId46"/>
    <p:sldId id="426" r:id="rId47"/>
    <p:sldId id="425" r:id="rId48"/>
    <p:sldId id="501" r:id="rId49"/>
    <p:sldId id="502" r:id="rId50"/>
    <p:sldId id="503" r:id="rId51"/>
    <p:sldId id="504" r:id="rId52"/>
    <p:sldId id="505" r:id="rId53"/>
    <p:sldId id="506" r:id="rId54"/>
    <p:sldId id="507" r:id="rId55"/>
    <p:sldId id="508" r:id="rId56"/>
    <p:sldId id="509" r:id="rId57"/>
    <p:sldId id="510" r:id="rId58"/>
    <p:sldId id="511" r:id="rId59"/>
    <p:sldId id="512" r:id="rId60"/>
    <p:sldId id="513" r:id="rId61"/>
    <p:sldId id="514" r:id="rId62"/>
    <p:sldId id="515" r:id="rId63"/>
    <p:sldId id="516" r:id="rId64"/>
    <p:sldId id="517" r:id="rId65"/>
    <p:sldId id="518" r:id="rId66"/>
    <p:sldId id="519" r:id="rId67"/>
    <p:sldId id="520" r:id="rId68"/>
    <p:sldId id="521" r:id="rId69"/>
    <p:sldId id="522" r:id="rId70"/>
    <p:sldId id="523" r:id="rId71"/>
    <p:sldId id="524" r:id="rId72"/>
    <p:sldId id="485" r:id="rId73"/>
    <p:sldId id="456" r:id="rId74"/>
    <p:sldId id="486" r:id="rId75"/>
    <p:sldId id="458" r:id="rId76"/>
    <p:sldId id="487" r:id="rId77"/>
    <p:sldId id="489" r:id="rId78"/>
    <p:sldId id="488" r:id="rId79"/>
    <p:sldId id="490" r:id="rId80"/>
    <p:sldId id="468" r:id="rId81"/>
    <p:sldId id="492" r:id="rId82"/>
    <p:sldId id="491" r:id="rId83"/>
    <p:sldId id="462" r:id="rId84"/>
    <p:sldId id="531" r:id="rId85"/>
    <p:sldId id="532" r:id="rId86"/>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9" autoAdjust="0"/>
    <p:restoredTop sz="77677" autoAdjust="0"/>
  </p:normalViewPr>
  <p:slideViewPr>
    <p:cSldViewPr>
      <p:cViewPr varScale="1">
        <p:scale>
          <a:sx n="87" d="100"/>
          <a:sy n="87" d="100"/>
        </p:scale>
        <p:origin x="2360" y="200"/>
      </p:cViewPr>
      <p:guideLst>
        <p:guide orient="horz" pos="2160"/>
        <p:guide pos="2880"/>
      </p:guideLst>
    </p:cSldViewPr>
  </p:slideViewPr>
  <p:outlineViewPr>
    <p:cViewPr>
      <p:scale>
        <a:sx n="33" d="100"/>
        <a:sy n="33" d="100"/>
      </p:scale>
      <p:origin x="8" y="5494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3" d="100"/>
          <a:sy n="73" d="100"/>
        </p:scale>
        <p:origin x="-3424" y="-112"/>
      </p:cViewPr>
      <p:guideLst>
        <p:guide orient="horz" pos="2949"/>
        <p:guide pos="2229"/>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notesMaster" Target="notesMasters/notesMaster1.xml"/><Relationship Id="rId88" Type="http://schemas.openxmlformats.org/officeDocument/2006/relationships/presProps" Target="presProps.xml"/><Relationship Id="rId8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CA"/>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C5E48F9B-BD57-4E5C-AAEB-45DFA9DFEA14}" type="datetimeFigureOut">
              <a:rPr lang="en-CA" smtClean="0"/>
              <a:t>2016-01-27</a:t>
            </a:fld>
            <a:endParaRPr lang="en-CA"/>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CA"/>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CA"/>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CC1F74CD-20AB-450F-A557-7A1DCC0C7CF1}" type="slidenum">
              <a:rPr lang="en-CA" smtClean="0"/>
              <a:t>‹#›</a:t>
            </a:fld>
            <a:endParaRPr lang="en-CA"/>
          </a:p>
        </p:txBody>
      </p:sp>
    </p:spTree>
    <p:extLst>
      <p:ext uri="{BB962C8B-B14F-4D97-AF65-F5344CB8AC3E}">
        <p14:creationId xmlns:p14="http://schemas.microsoft.com/office/powerpoint/2010/main" val="3000003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8:30 am</a:t>
            </a: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1</a:t>
            </a:fld>
            <a:endParaRPr lang="en-CA"/>
          </a:p>
        </p:txBody>
      </p:sp>
    </p:spTree>
    <p:extLst>
      <p:ext uri="{BB962C8B-B14F-4D97-AF65-F5344CB8AC3E}">
        <p14:creationId xmlns:p14="http://schemas.microsoft.com/office/powerpoint/2010/main" val="4216116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10</a:t>
            </a:fld>
            <a:endParaRPr lang="en-CA"/>
          </a:p>
        </p:txBody>
      </p:sp>
    </p:spTree>
    <p:extLst>
      <p:ext uri="{BB962C8B-B14F-4D97-AF65-F5344CB8AC3E}">
        <p14:creationId xmlns:p14="http://schemas.microsoft.com/office/powerpoint/2010/main" val="340471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a:t>
            </a:r>
            <a:endParaRPr lang="en-CA" baseline="0" dirty="0"/>
          </a:p>
          <a:p>
            <a:endParaRPr lang="en-CA" baseline="0" dirty="0"/>
          </a:p>
          <a:p>
            <a:r>
              <a:rPr lang="en-CA" dirty="0"/>
              <a:t/>
            </a:r>
            <a:br>
              <a:rPr lang="en-CA" dirty="0"/>
            </a:b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11</a:t>
            </a:fld>
            <a:endParaRPr lang="en-CA"/>
          </a:p>
        </p:txBody>
      </p:sp>
    </p:spTree>
    <p:extLst>
      <p:ext uri="{BB962C8B-B14F-4D97-AF65-F5344CB8AC3E}">
        <p14:creationId xmlns:p14="http://schemas.microsoft.com/office/powerpoint/2010/main" val="464288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C1F74CD-20AB-450F-A557-7A1DCC0C7CF1}" type="slidenum">
              <a:rPr lang="en-CA" smtClean="0"/>
              <a:t>12</a:t>
            </a:fld>
            <a:endParaRPr lang="en-CA"/>
          </a:p>
        </p:txBody>
      </p:sp>
    </p:spTree>
    <p:extLst>
      <p:ext uri="{BB962C8B-B14F-4D97-AF65-F5344CB8AC3E}">
        <p14:creationId xmlns:p14="http://schemas.microsoft.com/office/powerpoint/2010/main" val="400107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13</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14</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15</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16</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17</a:t>
            </a:fld>
            <a:endParaRPr lang="en-CA"/>
          </a:p>
        </p:txBody>
      </p:sp>
    </p:spTree>
    <p:extLst>
      <p:ext uri="{BB962C8B-B14F-4D97-AF65-F5344CB8AC3E}">
        <p14:creationId xmlns:p14="http://schemas.microsoft.com/office/powerpoint/2010/main" val="1652416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18</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C1F74CD-20AB-450F-A557-7A1DCC0C7CF1}" type="slidenum">
              <a:rPr lang="en-CA" smtClean="0"/>
              <a:t>19</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Johneen</a:t>
            </a:r>
            <a:r>
              <a:rPr lang="en-US" dirty="0" smtClean="0"/>
              <a:t> &amp; Stephanie</a:t>
            </a:r>
          </a:p>
          <a:p>
            <a:endParaRPr lang="en-US" sz="1200" b="0" i="0" u="none" strike="noStrike" kern="1200" baseline="0" dirty="0" smtClean="0">
              <a:solidFill>
                <a:schemeClr val="tx1"/>
              </a:solidFill>
              <a:latin typeface="+mn-lt"/>
              <a:ea typeface="+mn-ea"/>
              <a:cs typeface="+mn-cs"/>
            </a:endParaRPr>
          </a:p>
          <a:p>
            <a:r>
              <a:rPr lang="en-US" sz="1200" b="1" u="sng" kern="1200" dirty="0" smtClean="0">
                <a:solidFill>
                  <a:schemeClr val="tx1"/>
                </a:solidFill>
                <a:effectLst/>
                <a:latin typeface="+mn-lt"/>
                <a:ea typeface="+mn-ea"/>
                <a:cs typeface="+mn-cs"/>
              </a:rPr>
              <a:t>North Vancouver School District – Traditional Territory Acknowledgment </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would like to start by acknowledging and thanking the Coast Salish people whose traditional territory North Vancouver School District resides on. I express our gratitude to the Squamish Nation and </a:t>
            </a:r>
            <a:r>
              <a:rPr lang="en-US" sz="1200" kern="1200" dirty="0" err="1" smtClean="0">
                <a:solidFill>
                  <a:schemeClr val="tx1"/>
                </a:solidFill>
                <a:effectLst/>
                <a:latin typeface="+mn-lt"/>
                <a:ea typeface="+mn-ea"/>
                <a:cs typeface="+mn-cs"/>
              </a:rPr>
              <a:t>Tsleil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Waututh</a:t>
            </a:r>
            <a:r>
              <a:rPr lang="en-US" sz="1200" kern="1200" dirty="0" smtClean="0">
                <a:solidFill>
                  <a:schemeClr val="tx1"/>
                </a:solidFill>
                <a:effectLst/>
                <a:latin typeface="+mn-lt"/>
                <a:ea typeface="+mn-ea"/>
                <a:cs typeface="+mn-cs"/>
              </a:rPr>
              <a:t> Nation and we value the opportunity to share our</a:t>
            </a:r>
            <a:r>
              <a:rPr lang="en-US" sz="1200" kern="1200" baseline="0" dirty="0" smtClean="0">
                <a:solidFill>
                  <a:schemeClr val="tx1"/>
                </a:solidFill>
                <a:effectLst/>
                <a:latin typeface="+mn-lt"/>
                <a:ea typeface="+mn-ea"/>
                <a:cs typeface="+mn-cs"/>
              </a:rPr>
              <a:t> knowledge, </a:t>
            </a:r>
            <a:r>
              <a:rPr lang="en-US" sz="1200" kern="1200" dirty="0" smtClean="0">
                <a:solidFill>
                  <a:schemeClr val="tx1"/>
                </a:solidFill>
                <a:effectLst/>
                <a:latin typeface="+mn-lt"/>
                <a:ea typeface="+mn-ea"/>
                <a:cs typeface="+mn-cs"/>
              </a:rPr>
              <a:t>stories, and educational experiences on this traditional territory.  </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NVSD - Reconnaissance du </a:t>
            </a:r>
            <a:r>
              <a:rPr lang="en-US" sz="1200" b="1" u="sng" kern="1200" dirty="0" err="1" smtClean="0">
                <a:solidFill>
                  <a:schemeClr val="tx1"/>
                </a:solidFill>
                <a:effectLst/>
                <a:latin typeface="+mn-lt"/>
                <a:ea typeface="+mn-ea"/>
                <a:cs typeface="+mn-cs"/>
              </a:rPr>
              <a:t>territoire</a:t>
            </a:r>
            <a:r>
              <a:rPr lang="en-US" sz="1200" b="1" u="sng" kern="1200" dirty="0" smtClean="0">
                <a:solidFill>
                  <a:schemeClr val="tx1"/>
                </a:solidFill>
                <a:effectLst/>
                <a:latin typeface="+mn-lt"/>
                <a:ea typeface="+mn-ea"/>
                <a:cs typeface="+mn-cs"/>
              </a:rPr>
              <a:t> </a:t>
            </a:r>
            <a:r>
              <a:rPr lang="en-US" sz="1200" b="1" u="sng" kern="1200" dirty="0" err="1" smtClean="0">
                <a:solidFill>
                  <a:schemeClr val="tx1"/>
                </a:solidFill>
                <a:effectLst/>
                <a:latin typeface="+mn-lt"/>
                <a:ea typeface="+mn-ea"/>
                <a:cs typeface="+mn-cs"/>
              </a:rPr>
              <a:t>traditionnel</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J’aimerais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reconnaître</a:t>
            </a:r>
            <a:r>
              <a:rPr lang="en-US" sz="1200" kern="1200" dirty="0" smtClean="0">
                <a:solidFill>
                  <a:schemeClr val="tx1"/>
                </a:solidFill>
                <a:effectLst/>
                <a:latin typeface="+mn-lt"/>
                <a:ea typeface="+mn-ea"/>
                <a:cs typeface="+mn-cs"/>
              </a:rPr>
              <a:t> et </a:t>
            </a:r>
            <a:r>
              <a:rPr lang="en-US" sz="1200" kern="1200" dirty="0" err="1" smtClean="0">
                <a:solidFill>
                  <a:schemeClr val="tx1"/>
                </a:solidFill>
                <a:effectLst/>
                <a:latin typeface="+mn-lt"/>
                <a:ea typeface="+mn-ea"/>
                <a:cs typeface="+mn-cs"/>
              </a:rPr>
              <a:t>remercier</a:t>
            </a:r>
            <a:r>
              <a:rPr lang="en-US" sz="1200" kern="1200" dirty="0" smtClean="0">
                <a:solidFill>
                  <a:schemeClr val="tx1"/>
                </a:solidFill>
                <a:effectLst/>
                <a:latin typeface="+mn-lt"/>
                <a:ea typeface="+mn-ea"/>
                <a:cs typeface="+mn-cs"/>
              </a:rPr>
              <a:t> les </a:t>
            </a:r>
            <a:r>
              <a:rPr lang="en-US" sz="1200" kern="1200" dirty="0" err="1" smtClean="0">
                <a:solidFill>
                  <a:schemeClr val="tx1"/>
                </a:solidFill>
                <a:effectLst/>
                <a:latin typeface="+mn-lt"/>
                <a:ea typeface="+mn-ea"/>
                <a:cs typeface="+mn-cs"/>
              </a:rPr>
              <a:t>peuples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autochtones</a:t>
            </a:r>
            <a:r>
              <a:rPr lang="en-US" sz="1200" kern="1200" dirty="0" smtClean="0">
                <a:solidFill>
                  <a:schemeClr val="tx1"/>
                </a:solidFill>
                <a:effectLst/>
                <a:latin typeface="+mn-lt"/>
                <a:ea typeface="+mn-ea"/>
                <a:cs typeface="+mn-cs"/>
              </a:rPr>
              <a:t> de la </a:t>
            </a:r>
            <a:r>
              <a:rPr lang="en-US" sz="1200" kern="1200" dirty="0" err="1" smtClean="0">
                <a:solidFill>
                  <a:schemeClr val="tx1"/>
                </a:solidFill>
                <a:effectLst/>
                <a:latin typeface="+mn-lt"/>
                <a:ea typeface="+mn-ea"/>
                <a:cs typeface="+mn-cs"/>
              </a:rPr>
              <a:t>côte</a:t>
            </a:r>
            <a:r>
              <a:rPr lang="en-US" sz="1200" kern="1200" dirty="0" smtClean="0">
                <a:solidFill>
                  <a:schemeClr val="tx1"/>
                </a:solidFill>
                <a:effectLst/>
                <a:latin typeface="+mn-lt"/>
                <a:ea typeface="+mn-ea"/>
                <a:cs typeface="+mn-cs"/>
              </a:rPr>
              <a:t> Salish </a:t>
            </a:r>
            <a:r>
              <a:rPr lang="en-US" sz="1200" kern="1200" dirty="0" err="1" smtClean="0">
                <a:solidFill>
                  <a:schemeClr val="tx1"/>
                </a:solidFill>
                <a:effectLst/>
                <a:latin typeface="+mn-lt"/>
                <a:ea typeface="+mn-ea"/>
                <a:cs typeface="+mn-cs"/>
              </a:rPr>
              <a:t>dont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territoire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traditionnel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a:t>
            </a:r>
            <a:r>
              <a:rPr lang="en-US" sz="1200" kern="1200" dirty="0" smtClean="0">
                <a:solidFill>
                  <a:schemeClr val="tx1"/>
                </a:solidFill>
                <a:effectLst/>
                <a:latin typeface="+mn-lt"/>
                <a:ea typeface="+mn-ea"/>
                <a:cs typeface="+mn-cs"/>
              </a:rPr>
              <a:t> le </a:t>
            </a:r>
            <a:r>
              <a:rPr lang="en-US" sz="1200" kern="1200" dirty="0" err="1" smtClean="0">
                <a:solidFill>
                  <a:schemeClr val="tx1"/>
                </a:solidFill>
                <a:effectLst/>
                <a:latin typeface="+mn-lt"/>
                <a:ea typeface="+mn-ea"/>
                <a:cs typeface="+mn-cs"/>
              </a:rPr>
              <a:t>siège</a:t>
            </a:r>
            <a:r>
              <a:rPr lang="en-US" sz="1200" kern="1200" dirty="0" smtClean="0">
                <a:solidFill>
                  <a:schemeClr val="tx1"/>
                </a:solidFill>
                <a:effectLst/>
                <a:latin typeface="+mn-lt"/>
                <a:ea typeface="+mn-ea"/>
                <a:cs typeface="+mn-cs"/>
              </a:rPr>
              <a:t> de la Commission </a:t>
            </a:r>
            <a:r>
              <a:rPr lang="en-US" sz="1200" kern="1200" dirty="0" err="1" smtClean="0">
                <a:solidFill>
                  <a:schemeClr val="tx1"/>
                </a:solidFill>
                <a:effectLst/>
                <a:latin typeface="+mn-lt"/>
                <a:ea typeface="+mn-ea"/>
                <a:cs typeface="+mn-cs"/>
              </a:rPr>
              <a:t>scolaire</a:t>
            </a:r>
            <a:r>
              <a:rPr lang="en-US" sz="1200" kern="1200" dirty="0" smtClean="0">
                <a:solidFill>
                  <a:schemeClr val="tx1"/>
                </a:solidFill>
                <a:effectLst/>
                <a:latin typeface="+mn-lt"/>
                <a:ea typeface="+mn-ea"/>
                <a:cs typeface="+mn-cs"/>
              </a:rPr>
              <a:t> de Vancouver Nord.  Nous </a:t>
            </a:r>
            <a:r>
              <a:rPr lang="en-US" sz="1200" kern="1200" dirty="0" err="1" smtClean="0">
                <a:solidFill>
                  <a:schemeClr val="tx1"/>
                </a:solidFill>
                <a:effectLst/>
                <a:latin typeface="+mn-lt"/>
                <a:ea typeface="+mn-ea"/>
                <a:cs typeface="+mn-cs"/>
              </a:rPr>
              <a:t>exprimons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notre</a:t>
            </a:r>
            <a:r>
              <a:rPr lang="en-US" sz="1200" kern="1200" dirty="0" smtClean="0">
                <a:solidFill>
                  <a:schemeClr val="tx1"/>
                </a:solidFill>
                <a:effectLst/>
                <a:latin typeface="+mn-lt"/>
                <a:ea typeface="+mn-ea"/>
                <a:cs typeface="+mn-cs"/>
              </a:rPr>
              <a:t> gratitude </a:t>
            </a:r>
            <a:r>
              <a:rPr lang="en-US" sz="1200" kern="1200" dirty="0" err="1" smtClean="0">
                <a:solidFill>
                  <a:schemeClr val="tx1"/>
                </a:solidFill>
                <a:effectLst/>
                <a:latin typeface="+mn-lt"/>
                <a:ea typeface="+mn-ea"/>
                <a:cs typeface="+mn-cs"/>
              </a:rPr>
              <a:t>envers</a:t>
            </a:r>
            <a:r>
              <a:rPr lang="en-US" sz="1200" kern="1200" dirty="0" smtClean="0">
                <a:solidFill>
                  <a:schemeClr val="tx1"/>
                </a:solidFill>
                <a:effectLst/>
                <a:latin typeface="+mn-lt"/>
                <a:ea typeface="+mn-ea"/>
                <a:cs typeface="+mn-cs"/>
              </a:rPr>
              <a:t> les Nations Squamish et </a:t>
            </a:r>
            <a:r>
              <a:rPr lang="en-US" sz="1200" kern="1200" dirty="0" err="1" smtClean="0">
                <a:solidFill>
                  <a:schemeClr val="tx1"/>
                </a:solidFill>
                <a:effectLst/>
                <a:latin typeface="+mn-lt"/>
                <a:ea typeface="+mn-ea"/>
                <a:cs typeface="+mn-cs"/>
              </a:rPr>
              <a:t>Tsleil-Waututh</a:t>
            </a:r>
            <a:r>
              <a:rPr lang="en-US" sz="1200" kern="1200" dirty="0" smtClean="0">
                <a:solidFill>
                  <a:schemeClr val="tx1"/>
                </a:solidFill>
                <a:effectLst/>
                <a:latin typeface="+mn-lt"/>
                <a:ea typeface="+mn-ea"/>
                <a:cs typeface="+mn-cs"/>
              </a:rPr>
              <a:t>.  Nous </a:t>
            </a:r>
            <a:r>
              <a:rPr lang="en-US" sz="1200" kern="1200" dirty="0" err="1" smtClean="0">
                <a:solidFill>
                  <a:schemeClr val="tx1"/>
                </a:solidFill>
                <a:effectLst/>
                <a:latin typeface="+mn-lt"/>
                <a:ea typeface="+mn-ea"/>
                <a:cs typeface="+mn-cs"/>
              </a:rPr>
              <a:t>apprécions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l’occasion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d’apprendre</a:t>
            </a:r>
            <a:r>
              <a:rPr lang="en-US" sz="1200" kern="1200" dirty="0" smtClean="0">
                <a:solidFill>
                  <a:schemeClr val="tx1"/>
                </a:solidFill>
                <a:effectLst/>
                <a:latin typeface="+mn-lt"/>
                <a:ea typeface="+mn-ea"/>
                <a:cs typeface="+mn-cs"/>
              </a:rPr>
              <a:t>, de vivre et de </a:t>
            </a:r>
            <a:r>
              <a:rPr lang="en-US" sz="1200" kern="1200" dirty="0" err="1" smtClean="0">
                <a:solidFill>
                  <a:schemeClr val="tx1"/>
                </a:solidFill>
                <a:effectLst/>
                <a:latin typeface="+mn-lt"/>
                <a:ea typeface="+mn-ea"/>
                <a:cs typeface="+mn-cs"/>
              </a:rPr>
              <a:t>partager</a:t>
            </a:r>
            <a:r>
              <a:rPr lang="en-US" sz="1200" kern="1200" dirty="0" smtClean="0">
                <a:solidFill>
                  <a:schemeClr val="tx1"/>
                </a:solidFill>
                <a:effectLst/>
                <a:latin typeface="+mn-lt"/>
                <a:ea typeface="+mn-ea"/>
                <a:cs typeface="+mn-cs"/>
              </a:rPr>
              <a:t> des </a:t>
            </a:r>
            <a:r>
              <a:rPr lang="en-US" sz="1200" kern="1200" dirty="0" err="1" smtClean="0">
                <a:solidFill>
                  <a:schemeClr val="tx1"/>
                </a:solidFill>
                <a:effectLst/>
                <a:latin typeface="+mn-lt"/>
                <a:ea typeface="+mn-ea"/>
                <a:cs typeface="+mn-cs"/>
              </a:rPr>
              <a:t>expériences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éducatives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territoire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traditionnel</a:t>
            </a:r>
            <a:r>
              <a:rPr lang="en-US" sz="1200" kern="1200" dirty="0" smtClean="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1F74CD-20AB-450F-A557-7A1DCC0C7CF1}" type="slidenum">
              <a:rPr lang="en-CA" smtClean="0"/>
              <a:t>2</a:t>
            </a:fld>
            <a:endParaRPr lang="en-CA"/>
          </a:p>
        </p:txBody>
      </p:sp>
    </p:spTree>
    <p:extLst>
      <p:ext uri="{BB962C8B-B14F-4D97-AF65-F5344CB8AC3E}">
        <p14:creationId xmlns:p14="http://schemas.microsoft.com/office/powerpoint/2010/main" val="577145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ltLang="en-US" sz="1200" dirty="0" smtClean="0">
              <a:latin typeface="Century Gothic" pitchFamily="34" charset="0"/>
            </a:endParaRPr>
          </a:p>
        </p:txBody>
      </p:sp>
      <p:sp>
        <p:nvSpPr>
          <p:cNvPr id="4" name="Slide Number Placeholder 3"/>
          <p:cNvSpPr>
            <a:spLocks noGrp="1"/>
          </p:cNvSpPr>
          <p:nvPr>
            <p:ph type="sldNum" sz="quarter" idx="10"/>
          </p:nvPr>
        </p:nvSpPr>
        <p:spPr/>
        <p:txBody>
          <a:bodyPr/>
          <a:lstStyle/>
          <a:p>
            <a:fld id="{CC1F74CD-20AB-450F-A557-7A1DCC0C7CF1}" type="slidenum">
              <a:rPr lang="en-CA" smtClean="0"/>
              <a:t>20</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21</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22</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23</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24</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25</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26</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27</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C1F74CD-20AB-450F-A557-7A1DCC0C7CF1}" type="slidenum">
              <a:rPr lang="en-CA" smtClean="0"/>
              <a:t>28</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29</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itchFamily="34" charset="0"/>
                <a:ea typeface="ＭＳ Ｐゴシック" pitchFamily="34" charset="-128"/>
              </a:defRPr>
            </a:lvl1pPr>
            <a:lvl2pPr marL="763105" indent="-293502">
              <a:defRPr sz="2500">
                <a:solidFill>
                  <a:schemeClr val="tx1"/>
                </a:solidFill>
                <a:latin typeface="Arial" pitchFamily="34" charset="0"/>
                <a:ea typeface="ＭＳ Ｐゴシック" pitchFamily="34" charset="-128"/>
              </a:defRPr>
            </a:lvl2pPr>
            <a:lvl3pPr marL="1174009" indent="-234802">
              <a:defRPr sz="2500">
                <a:solidFill>
                  <a:schemeClr val="tx1"/>
                </a:solidFill>
                <a:latin typeface="Arial" pitchFamily="34" charset="0"/>
                <a:ea typeface="ＭＳ Ｐゴシック" pitchFamily="34" charset="-128"/>
              </a:defRPr>
            </a:lvl3pPr>
            <a:lvl4pPr marL="1643611" indent="-234802">
              <a:defRPr sz="2500">
                <a:solidFill>
                  <a:schemeClr val="tx1"/>
                </a:solidFill>
                <a:latin typeface="Arial" pitchFamily="34" charset="0"/>
                <a:ea typeface="ＭＳ Ｐゴシック" pitchFamily="34" charset="-128"/>
              </a:defRPr>
            </a:lvl4pPr>
            <a:lvl5pPr marL="2113216" indent="-234802">
              <a:defRPr sz="2500">
                <a:solidFill>
                  <a:schemeClr val="tx1"/>
                </a:solidFill>
                <a:latin typeface="Arial" pitchFamily="34" charset="0"/>
                <a:ea typeface="ＭＳ Ｐゴシック" pitchFamily="34" charset="-128"/>
              </a:defRPr>
            </a:lvl5pPr>
            <a:lvl6pPr marL="2582819" indent="-234802"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2422" indent="-234802"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2026" indent="-234802"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1628" indent="-234802"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fld id="{D012EB37-5A4F-4B74-BED2-109A7107DA75}" type="slidenum">
              <a:rPr lang="en-US" altLang="en-US" sz="1200"/>
              <a:pPr/>
              <a:t>3</a:t>
            </a:fld>
            <a:endParaRPr lang="en-US" alt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Museo 300" charset="0"/>
                <a:ea typeface="ＭＳ Ｐゴシック" pitchFamily="34" charset="-128"/>
              </a:rPr>
              <a:t>Kathleen </a:t>
            </a:r>
          </a:p>
          <a:p>
            <a:pPr eaLnBrk="1" hangingPunct="1"/>
            <a:endParaRPr lang="en-US" altLang="en-US" dirty="0" smtClean="0">
              <a:latin typeface="Museo 300" charset="0"/>
              <a:ea typeface="ＭＳ Ｐゴシック" pitchFamily="34" charset="-128"/>
            </a:endParaRPr>
          </a:p>
        </p:txBody>
      </p:sp>
    </p:spTree>
    <p:extLst>
      <p:ext uri="{BB962C8B-B14F-4D97-AF65-F5344CB8AC3E}">
        <p14:creationId xmlns:p14="http://schemas.microsoft.com/office/powerpoint/2010/main" val="4293126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30</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31</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32</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latin typeface="Century Gothic" pitchFamily="34" charset="0"/>
            </a:endParaRPr>
          </a:p>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33</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latin typeface="Century Gothic" pitchFamily="34" charset="0"/>
            </a:endParaRPr>
          </a:p>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34</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smtClean="0">
              <a:latin typeface="Century Gothic" pitchFamily="34" charset="0"/>
            </a:endParaRPr>
          </a:p>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35</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36</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37</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38</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0" kern="1200" baseline="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39</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itchFamily="34" charset="0"/>
                <a:ea typeface="ＭＳ Ｐゴシック" pitchFamily="34" charset="-128"/>
              </a:defRPr>
            </a:lvl1pPr>
            <a:lvl2pPr marL="763105" indent="-293502">
              <a:defRPr sz="2500">
                <a:solidFill>
                  <a:schemeClr val="tx1"/>
                </a:solidFill>
                <a:latin typeface="Arial" pitchFamily="34" charset="0"/>
                <a:ea typeface="ＭＳ Ｐゴシック" pitchFamily="34" charset="-128"/>
              </a:defRPr>
            </a:lvl2pPr>
            <a:lvl3pPr marL="1174009" indent="-234802">
              <a:defRPr sz="2500">
                <a:solidFill>
                  <a:schemeClr val="tx1"/>
                </a:solidFill>
                <a:latin typeface="Arial" pitchFamily="34" charset="0"/>
                <a:ea typeface="ＭＳ Ｐゴシック" pitchFamily="34" charset="-128"/>
              </a:defRPr>
            </a:lvl3pPr>
            <a:lvl4pPr marL="1643611" indent="-234802">
              <a:defRPr sz="2500">
                <a:solidFill>
                  <a:schemeClr val="tx1"/>
                </a:solidFill>
                <a:latin typeface="Arial" pitchFamily="34" charset="0"/>
                <a:ea typeface="ＭＳ Ｐゴシック" pitchFamily="34" charset="-128"/>
              </a:defRPr>
            </a:lvl4pPr>
            <a:lvl5pPr marL="2113216" indent="-234802">
              <a:defRPr sz="2500">
                <a:solidFill>
                  <a:schemeClr val="tx1"/>
                </a:solidFill>
                <a:latin typeface="Arial" pitchFamily="34" charset="0"/>
                <a:ea typeface="ＭＳ Ｐゴシック" pitchFamily="34" charset="-128"/>
              </a:defRPr>
            </a:lvl5pPr>
            <a:lvl6pPr marL="2582819" indent="-234802"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2422" indent="-234802"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2026" indent="-234802"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1628" indent="-234802"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fld id="{C48EE1C4-BEA3-48E4-B4FA-6CBB531E1ACF}" type="slidenum">
              <a:rPr lang="en-US" altLang="en-US" sz="1200"/>
              <a:pPr/>
              <a:t>4</a:t>
            </a:fld>
            <a:endParaRPr lang="en-US" alt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Museo 300" charset="0"/>
                <a:ea typeface="ＭＳ Ｐゴシック" pitchFamily="34" charset="-128"/>
              </a:rPr>
              <a:t>Kathleen</a:t>
            </a:r>
          </a:p>
          <a:p>
            <a:pPr eaLnBrk="1" hangingPunct="1"/>
            <a:endParaRPr lang="en-US" altLang="en-US" dirty="0" smtClean="0">
              <a:latin typeface="Museo 300" charset="0"/>
              <a:ea typeface="ＭＳ Ｐゴシック" pitchFamily="34" charset="-128"/>
            </a:endParaRPr>
          </a:p>
          <a:p>
            <a:pPr eaLnBrk="1" hangingPunct="1"/>
            <a:r>
              <a:rPr lang="en-US" altLang="en-US" dirty="0" smtClean="0">
                <a:latin typeface="Museo 300" charset="0"/>
                <a:ea typeface="ＭＳ Ｐゴシック" pitchFamily="34" charset="-128"/>
              </a:rPr>
              <a:t>Needs</a:t>
            </a:r>
            <a:r>
              <a:rPr lang="en-US" altLang="en-US" baseline="0" dirty="0" smtClean="0">
                <a:latin typeface="Museo 300" charset="0"/>
                <a:ea typeface="ＭＳ Ｐゴシック" pitchFamily="34" charset="-128"/>
              </a:rPr>
              <a:t> updating from the discussion Mon. Oct 26</a:t>
            </a:r>
            <a:endParaRPr lang="en-US" altLang="en-US" dirty="0" smtClean="0">
              <a:latin typeface="Museo 300" charset="0"/>
              <a:ea typeface="ＭＳ Ｐゴシック" pitchFamily="34" charset="-128"/>
            </a:endParaRPr>
          </a:p>
        </p:txBody>
      </p:sp>
    </p:spTree>
    <p:extLst>
      <p:ext uri="{BB962C8B-B14F-4D97-AF65-F5344CB8AC3E}">
        <p14:creationId xmlns:p14="http://schemas.microsoft.com/office/powerpoint/2010/main" val="3294228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0" kern="1200" baseline="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40</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41</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F74CD-20AB-450F-A557-7A1DCC0C7CF1}" type="slidenum">
              <a:rPr lang="en-CA" smtClean="0"/>
              <a:t>42</a:t>
            </a:fld>
            <a:endParaRPr lang="en-CA"/>
          </a:p>
        </p:txBody>
      </p:sp>
    </p:spTree>
    <p:extLst>
      <p:ext uri="{BB962C8B-B14F-4D97-AF65-F5344CB8AC3E}">
        <p14:creationId xmlns:p14="http://schemas.microsoft.com/office/powerpoint/2010/main" val="400107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43</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44</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45</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46</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CA" baseline="0"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47</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 </a:t>
            </a:r>
          </a:p>
          <a:p>
            <a:r>
              <a:rPr lang="en-CA" sz="1200" b="0" kern="1200" baseline="0" dirty="0" smtClean="0">
                <a:solidFill>
                  <a:schemeClr val="tx1"/>
                </a:solidFill>
                <a:effectLst/>
                <a:latin typeface="+mn-lt"/>
                <a:ea typeface="+mn-ea"/>
                <a:cs typeface="+mn-cs"/>
              </a:rPr>
              <a:t> </a:t>
            </a:r>
            <a:r>
              <a:rPr lang="en-CA" sz="1200" b="0" kern="1200" dirty="0" smtClean="0">
                <a:solidFill>
                  <a:schemeClr val="tx1"/>
                </a:solidFill>
                <a:effectLst/>
                <a:latin typeface="+mn-lt"/>
                <a:ea typeface="+mn-ea"/>
                <a:cs typeface="+mn-cs"/>
              </a:rPr>
              <a:t>  </a:t>
            </a:r>
          </a:p>
          <a:p>
            <a:endParaRPr lang="en-CA" sz="1200" b="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48</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49</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Nicky</a:t>
            </a:r>
          </a:p>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5</a:t>
            </a:fld>
            <a:endParaRPr lang="en-CA"/>
          </a:p>
        </p:txBody>
      </p:sp>
    </p:spTree>
    <p:extLst>
      <p:ext uri="{BB962C8B-B14F-4D97-AF65-F5344CB8AC3E}">
        <p14:creationId xmlns:p14="http://schemas.microsoft.com/office/powerpoint/2010/main" val="2622411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50</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51</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52</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CA" baseline="0"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53</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CA" baseline="0"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54</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800"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55</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800" baseline="0" dirty="0" smtClean="0"/>
          </a:p>
          <a:p>
            <a:endParaRPr lang="en-CA" sz="1800"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56</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r>
            <a:br>
              <a:rPr lang="en-CA" dirty="0"/>
            </a:b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57</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800"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58</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800" baseline="0" dirty="0" smtClean="0"/>
          </a:p>
          <a:p>
            <a:endParaRPr lang="en-CA" sz="800" baseline="0" dirty="0" smtClean="0"/>
          </a:p>
          <a:p>
            <a:endParaRPr lang="en-CA" sz="1800" baseline="0" dirty="0" smtClean="0"/>
          </a:p>
          <a:p>
            <a:endParaRPr lang="en-CA" sz="1800"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59</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1F74CD-20AB-450F-A557-7A1DCC0C7CF1}" type="slidenum">
              <a:rPr lang="en-CA" smtClean="0"/>
              <a:t>6</a:t>
            </a:fld>
            <a:endParaRPr lang="en-CA"/>
          </a:p>
        </p:txBody>
      </p:sp>
    </p:spTree>
    <p:extLst>
      <p:ext uri="{BB962C8B-B14F-4D97-AF65-F5344CB8AC3E}">
        <p14:creationId xmlns:p14="http://schemas.microsoft.com/office/powerpoint/2010/main" val="5771458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a:p>
            <a:r>
              <a:rPr lang="en-CA" dirty="0"/>
              <a:t/>
            </a:r>
            <a:br>
              <a:rPr lang="en-CA" dirty="0"/>
            </a:b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60</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endParaRPr lang="en-CA" baseline="0" dirty="0"/>
          </a:p>
          <a:p>
            <a:r>
              <a:rPr lang="en-CA" dirty="0"/>
              <a:t/>
            </a:r>
            <a:br>
              <a:rPr lang="en-CA" dirty="0"/>
            </a:b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61</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endParaRPr lang="en-CA" baseline="0" dirty="0"/>
          </a:p>
          <a:p>
            <a:r>
              <a:rPr lang="en-CA" dirty="0"/>
              <a:t/>
            </a:r>
            <a:br>
              <a:rPr lang="en-CA" dirty="0"/>
            </a:b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62</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0" baseline="0" dirty="0" smtClean="0"/>
          </a:p>
          <a:p>
            <a:endParaRPr lang="en-CA" sz="1800"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63</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a:p>
            <a:r>
              <a:rPr lang="en-CA" dirty="0"/>
              <a:t/>
            </a:r>
            <a:br>
              <a:rPr lang="en-CA" dirty="0"/>
            </a:b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64</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endParaRPr lang="en-CA" sz="1200" baseline="0" dirty="0" smtClean="0">
              <a:latin typeface="Cambria" panose="02040503050406030204" pitchFamily="18" charset="0"/>
              <a:cs typeface="Cambria"/>
            </a:endParaRPr>
          </a:p>
          <a:p>
            <a:pPr marL="0" indent="0" fontAlgn="base">
              <a:buNone/>
            </a:pPr>
            <a:endParaRPr lang="en-CA" sz="1200" dirty="0" smtClean="0">
              <a:latin typeface="Cambria" panose="02040503050406030204" pitchFamily="18" charset="0"/>
              <a:cs typeface="Cambria"/>
            </a:endParaRPr>
          </a:p>
          <a:p>
            <a:pPr marL="0" indent="0" fontAlgn="base">
              <a:buNone/>
            </a:pPr>
            <a:endParaRPr lang="en-CA" sz="1200" baseline="0" dirty="0" smtClean="0">
              <a:latin typeface="Cambria" panose="02040503050406030204" pitchFamily="18" charset="0"/>
              <a:cs typeface="Cambria"/>
            </a:endParaRPr>
          </a:p>
          <a:p>
            <a:endParaRPr lang="en-CA" sz="1200" baseline="0" dirty="0" smtClean="0"/>
          </a:p>
          <a:p>
            <a:endParaRPr lang="en-CA" sz="1200" baseline="0" dirty="0" smtClean="0"/>
          </a:p>
          <a:p>
            <a:endParaRPr lang="en-CA" sz="1200" baseline="0" dirty="0" smtClean="0"/>
          </a:p>
          <a:p>
            <a:endParaRPr lang="en-CA" baseline="0" dirty="0"/>
          </a:p>
          <a:p>
            <a:r>
              <a:rPr lang="en-CA" dirty="0"/>
              <a:t/>
            </a:r>
            <a:br>
              <a:rPr lang="en-CA" dirty="0"/>
            </a:b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65</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r>
            <a:br>
              <a:rPr lang="en-CA" dirty="0"/>
            </a:br>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66</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67</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fld id="{CC1F74CD-20AB-450F-A557-7A1DCC0C7CF1}" type="slidenum">
              <a:rPr lang="en-CA" smtClean="0"/>
              <a:t>68</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baseline="0" dirty="0"/>
          </a:p>
        </p:txBody>
      </p:sp>
      <p:sp>
        <p:nvSpPr>
          <p:cNvPr id="4" name="Slide Number Placeholder 3"/>
          <p:cNvSpPr>
            <a:spLocks noGrp="1"/>
          </p:cNvSpPr>
          <p:nvPr>
            <p:ph type="sldNum" sz="quarter" idx="10"/>
          </p:nvPr>
        </p:nvSpPr>
        <p:spPr/>
        <p:txBody>
          <a:bodyPr/>
          <a:lstStyle/>
          <a:p>
            <a:fld id="{CC1F74CD-20AB-450F-A557-7A1DCC0C7CF1}" type="slidenum">
              <a:rPr lang="en-CA" smtClean="0"/>
              <a:t>69</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itchFamily="34" charset="0"/>
                <a:ea typeface="ＭＳ Ｐゴシック" pitchFamily="34" charset="-128"/>
              </a:defRPr>
            </a:lvl1pPr>
            <a:lvl2pPr marL="763233" indent="-293551">
              <a:defRPr sz="2500">
                <a:solidFill>
                  <a:schemeClr val="tx1"/>
                </a:solidFill>
                <a:latin typeface="Arial" pitchFamily="34" charset="0"/>
                <a:ea typeface="ＭＳ Ｐゴシック" pitchFamily="34" charset="-128"/>
              </a:defRPr>
            </a:lvl2pPr>
            <a:lvl3pPr marL="1174204" indent="-234841">
              <a:defRPr sz="2500">
                <a:solidFill>
                  <a:schemeClr val="tx1"/>
                </a:solidFill>
                <a:latin typeface="Arial" pitchFamily="34" charset="0"/>
                <a:ea typeface="ＭＳ Ｐゴシック" pitchFamily="34" charset="-128"/>
              </a:defRPr>
            </a:lvl3pPr>
            <a:lvl4pPr marL="1643885" indent="-234841">
              <a:defRPr sz="2500">
                <a:solidFill>
                  <a:schemeClr val="tx1"/>
                </a:solidFill>
                <a:latin typeface="Arial" pitchFamily="34" charset="0"/>
                <a:ea typeface="ＭＳ Ｐゴシック" pitchFamily="34" charset="-128"/>
              </a:defRPr>
            </a:lvl4pPr>
            <a:lvl5pPr marL="2113567" indent="-234841">
              <a:defRPr sz="2500">
                <a:solidFill>
                  <a:schemeClr val="tx1"/>
                </a:solidFill>
                <a:latin typeface="Arial" pitchFamily="34" charset="0"/>
                <a:ea typeface="ＭＳ Ｐゴシック" pitchFamily="34" charset="-128"/>
              </a:defRPr>
            </a:lvl5pPr>
            <a:lvl6pPr marL="2583249" indent="-23484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2930" indent="-23484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2612" indent="-23484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2293" indent="-23484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fld id="{ADEFA653-94F8-4A09-B955-B13D0A8D5BE5}" type="slidenum">
              <a:rPr lang="en-US" altLang="en-US" sz="1200"/>
              <a:pPr/>
              <a:t>7</a:t>
            </a:fld>
            <a:endParaRPr lang="en-US" alt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smtClean="0">
                <a:latin typeface="Museo 300" charset="0"/>
              </a:rPr>
              <a:t>Jillian</a:t>
            </a:r>
          </a:p>
          <a:p>
            <a:pPr marL="171450" indent="-171450" eaLnBrk="1" hangingPunct="1">
              <a:buFont typeface="Arial"/>
              <a:buChar char="•"/>
            </a:pPr>
            <a:endParaRPr lang="en-CA" altLang="en-US" dirty="0" smtClean="0">
              <a:latin typeface="Museo 300" charset="0"/>
            </a:endParaRPr>
          </a:p>
          <a:p>
            <a:pPr marL="171450" indent="-171450" eaLnBrk="1" hangingPunct="1">
              <a:buFont typeface="Arial"/>
              <a:buChar char="•"/>
            </a:pPr>
            <a:r>
              <a:rPr lang="en-CA" altLang="en-US" dirty="0" smtClean="0">
                <a:latin typeface="Museo 300" charset="0"/>
                <a:ea typeface="ＭＳ Ｐゴシック" pitchFamily="34" charset="-128"/>
              </a:rPr>
              <a:t>https://cr4yrintermediate.wordpress.com</a:t>
            </a:r>
          </a:p>
          <a:p>
            <a:pPr marL="171450" indent="-171450" eaLnBrk="1" hangingPunct="1">
              <a:buFont typeface="Arial"/>
              <a:buChar char="•"/>
            </a:pPr>
            <a:r>
              <a:rPr lang="en-CA" altLang="en-US" dirty="0" smtClean="0">
                <a:latin typeface="Museo 300" charset="0"/>
                <a:ea typeface="ＭＳ Ｐゴシック" pitchFamily="34" charset="-128"/>
              </a:rPr>
              <a:t>literacy44.ca</a:t>
            </a:r>
            <a:endParaRPr lang="en-US" altLang="en-US" dirty="0" smtClean="0">
              <a:latin typeface="Museo 300" charset="0"/>
              <a:ea typeface="ＭＳ Ｐゴシック" pitchFamily="34" charset="-128"/>
            </a:endParaRPr>
          </a:p>
          <a:p>
            <a:pPr marL="171450" indent="-171450" eaLnBrk="1" hangingPunct="1">
              <a:buFont typeface="Arial"/>
              <a:buChar char="•"/>
            </a:pPr>
            <a:r>
              <a:rPr lang="en-CA" altLang="en-US" dirty="0" smtClean="0">
                <a:latin typeface="Museo 300" charset="0"/>
              </a:rPr>
              <a:t>CR4YR</a:t>
            </a:r>
            <a:r>
              <a:rPr lang="en-CA" altLang="en-US" baseline="0" dirty="0" smtClean="0">
                <a:latin typeface="Museo 300" charset="0"/>
              </a:rPr>
              <a:t> has handouts and information about each session</a:t>
            </a:r>
          </a:p>
          <a:p>
            <a:pPr marL="171450" indent="-171450" eaLnBrk="1" hangingPunct="1">
              <a:buFont typeface="Arial"/>
              <a:buChar char="•"/>
            </a:pPr>
            <a:r>
              <a:rPr lang="en-CA" altLang="en-US" baseline="0" dirty="0" smtClean="0">
                <a:latin typeface="Museo 300" charset="0"/>
              </a:rPr>
              <a:t>Literacy44 has the resources from Reading 44 and Writing 44, some may have had presentations about literacy44 at schools</a:t>
            </a:r>
          </a:p>
          <a:p>
            <a:pPr marL="171450" indent="-171450" eaLnBrk="1" hangingPunct="1">
              <a:buFont typeface="Arial"/>
              <a:buChar char="•"/>
            </a:pPr>
            <a:r>
              <a:rPr lang="en-CA" altLang="en-US" dirty="0" smtClean="0">
                <a:latin typeface="Museo 300" charset="0"/>
              </a:rPr>
              <a:t>All handouts at today’s sessions</a:t>
            </a:r>
            <a:r>
              <a:rPr lang="en-CA" altLang="en-US" baseline="0" dirty="0" smtClean="0">
                <a:latin typeface="Museo 300" charset="0"/>
              </a:rPr>
              <a:t> are available online… handouts for other sections </a:t>
            </a:r>
            <a:endParaRPr lang="en-CA" altLang="en-US" dirty="0" smtClean="0">
              <a:latin typeface="Museo 300" charset="0"/>
            </a:endParaRPr>
          </a:p>
          <a:p>
            <a:pPr marL="171450" indent="-171450" eaLnBrk="1" hangingPunct="1">
              <a:buFont typeface="Arial"/>
              <a:buChar char="•"/>
            </a:pPr>
            <a:r>
              <a:rPr lang="en-CA" altLang="en-US" dirty="0" smtClean="0">
                <a:latin typeface="Museo 300" charset="0"/>
              </a:rPr>
              <a:t>Website</a:t>
            </a:r>
            <a:r>
              <a:rPr lang="en-CA" altLang="en-US" baseline="0" dirty="0" smtClean="0">
                <a:latin typeface="Museo 300" charset="0"/>
              </a:rPr>
              <a:t> links</a:t>
            </a:r>
          </a:p>
          <a:p>
            <a:pPr marL="171450" indent="-171450" eaLnBrk="1" hangingPunct="1">
              <a:buFont typeface="Arial"/>
              <a:buChar char="•"/>
            </a:pPr>
            <a:r>
              <a:rPr lang="en-CA" altLang="en-US" baseline="0" dirty="0" smtClean="0">
                <a:latin typeface="Museo 300" charset="0"/>
              </a:rPr>
              <a:t>Links to click from slide</a:t>
            </a:r>
          </a:p>
          <a:p>
            <a:pPr marL="171450" indent="-171450" eaLnBrk="1" hangingPunct="1">
              <a:buFont typeface="Arial"/>
              <a:buChar char="•"/>
            </a:pPr>
            <a:r>
              <a:rPr lang="en-CA" altLang="en-US" baseline="0" dirty="0" smtClean="0">
                <a:latin typeface="Museo 300" charset="0"/>
              </a:rPr>
              <a:t>Morning of… browser windows minimized and ready to pull up</a:t>
            </a:r>
            <a:endParaRPr lang="en-CA" altLang="en-US" dirty="0" smtClean="0">
              <a:latin typeface="Museo 300" charset="0"/>
            </a:endParaRPr>
          </a:p>
        </p:txBody>
      </p:sp>
    </p:spTree>
    <p:extLst>
      <p:ext uri="{BB962C8B-B14F-4D97-AF65-F5344CB8AC3E}">
        <p14:creationId xmlns:p14="http://schemas.microsoft.com/office/powerpoint/2010/main" val="26979239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70</a:t>
            </a:fld>
            <a:endParaRPr lang="en-CA"/>
          </a:p>
        </p:txBody>
      </p:sp>
    </p:spTree>
    <p:extLst>
      <p:ext uri="{BB962C8B-B14F-4D97-AF65-F5344CB8AC3E}">
        <p14:creationId xmlns:p14="http://schemas.microsoft.com/office/powerpoint/2010/main" val="4642888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baseline="0" dirty="0"/>
          </a:p>
        </p:txBody>
      </p:sp>
      <p:sp>
        <p:nvSpPr>
          <p:cNvPr id="4" name="Slide Number Placeholder 3"/>
          <p:cNvSpPr>
            <a:spLocks noGrp="1"/>
          </p:cNvSpPr>
          <p:nvPr>
            <p:ph type="sldNum" sz="quarter" idx="10"/>
          </p:nvPr>
        </p:nvSpPr>
        <p:spPr/>
        <p:txBody>
          <a:bodyPr/>
          <a:lstStyle/>
          <a:p>
            <a:fld id="{CC1F74CD-20AB-450F-A557-7A1DCC0C7CF1}" type="slidenum">
              <a:rPr lang="en-CA" smtClean="0"/>
              <a:t>71</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A9EF0-8468-4A60-BE29-8806E811BD03}" type="slidenum">
              <a:rPr lang="en-US" smtClean="0"/>
              <a:t>72</a:t>
            </a:fld>
            <a:endParaRPr lang="en-US"/>
          </a:p>
        </p:txBody>
      </p:sp>
    </p:spTree>
    <p:extLst>
      <p:ext uri="{BB962C8B-B14F-4D97-AF65-F5344CB8AC3E}">
        <p14:creationId xmlns:p14="http://schemas.microsoft.com/office/powerpoint/2010/main" val="4083071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baseline="0" dirty="0"/>
          </a:p>
        </p:txBody>
      </p:sp>
      <p:sp>
        <p:nvSpPr>
          <p:cNvPr id="4" name="Slide Number Placeholder 3"/>
          <p:cNvSpPr>
            <a:spLocks noGrp="1"/>
          </p:cNvSpPr>
          <p:nvPr>
            <p:ph type="sldNum" sz="quarter" idx="10"/>
          </p:nvPr>
        </p:nvSpPr>
        <p:spPr/>
        <p:txBody>
          <a:bodyPr/>
          <a:lstStyle/>
          <a:p>
            <a:fld id="{CC1F74CD-20AB-450F-A557-7A1DCC0C7CF1}" type="slidenum">
              <a:rPr lang="en-CA" smtClean="0"/>
              <a:t>73</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F74CD-20AB-450F-A557-7A1DCC0C7CF1}" type="slidenum">
              <a:rPr lang="en-CA" smtClean="0"/>
              <a:t>74</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F74CD-20AB-450F-A557-7A1DCC0C7CF1}" type="slidenum">
              <a:rPr lang="en-CA" smtClean="0"/>
              <a:t>75</a:t>
            </a:fld>
            <a:endParaRPr lang="en-CA"/>
          </a:p>
        </p:txBody>
      </p:sp>
    </p:spTree>
    <p:extLst>
      <p:ext uri="{BB962C8B-B14F-4D97-AF65-F5344CB8AC3E}">
        <p14:creationId xmlns:p14="http://schemas.microsoft.com/office/powerpoint/2010/main" val="20539150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A9EF0-8468-4A60-BE29-8806E811BD03}" type="slidenum">
              <a:rPr lang="en-US" smtClean="0"/>
              <a:t>76</a:t>
            </a:fld>
            <a:endParaRPr lang="en-US"/>
          </a:p>
        </p:txBody>
      </p:sp>
    </p:spTree>
    <p:extLst>
      <p:ext uri="{BB962C8B-B14F-4D97-AF65-F5344CB8AC3E}">
        <p14:creationId xmlns:p14="http://schemas.microsoft.com/office/powerpoint/2010/main" val="4083071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fld id="{CC1F74CD-20AB-450F-A557-7A1DCC0C7CF1}" type="slidenum">
              <a:rPr lang="en-CA" smtClean="0"/>
              <a:t>77</a:t>
            </a:fld>
            <a:endParaRPr lang="en-CA"/>
          </a:p>
        </p:txBody>
      </p:sp>
    </p:spTree>
    <p:extLst>
      <p:ext uri="{BB962C8B-B14F-4D97-AF65-F5344CB8AC3E}">
        <p14:creationId xmlns:p14="http://schemas.microsoft.com/office/powerpoint/2010/main" val="4642888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78</a:t>
            </a:fld>
            <a:endParaRPr lang="en-CA"/>
          </a:p>
        </p:txBody>
      </p:sp>
    </p:spTree>
    <p:extLst>
      <p:ext uri="{BB962C8B-B14F-4D97-AF65-F5344CB8AC3E}">
        <p14:creationId xmlns:p14="http://schemas.microsoft.com/office/powerpoint/2010/main" val="4642888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79</a:t>
            </a:fld>
            <a:endParaRPr lang="en-CA"/>
          </a:p>
        </p:txBody>
      </p:sp>
    </p:spTree>
    <p:extLst>
      <p:ext uri="{BB962C8B-B14F-4D97-AF65-F5344CB8AC3E}">
        <p14:creationId xmlns:p14="http://schemas.microsoft.com/office/powerpoint/2010/main" val="464288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itchFamily="34" charset="0"/>
                <a:ea typeface="ＭＳ Ｐゴシック" pitchFamily="34" charset="-128"/>
              </a:defRPr>
            </a:lvl1pPr>
            <a:lvl2pPr marL="763233" indent="-293551">
              <a:defRPr sz="2500">
                <a:solidFill>
                  <a:schemeClr val="tx1"/>
                </a:solidFill>
                <a:latin typeface="Arial" pitchFamily="34" charset="0"/>
                <a:ea typeface="ＭＳ Ｐゴシック" pitchFamily="34" charset="-128"/>
              </a:defRPr>
            </a:lvl2pPr>
            <a:lvl3pPr marL="1174204" indent="-234841">
              <a:defRPr sz="2500">
                <a:solidFill>
                  <a:schemeClr val="tx1"/>
                </a:solidFill>
                <a:latin typeface="Arial" pitchFamily="34" charset="0"/>
                <a:ea typeface="ＭＳ Ｐゴシック" pitchFamily="34" charset="-128"/>
              </a:defRPr>
            </a:lvl3pPr>
            <a:lvl4pPr marL="1643885" indent="-234841">
              <a:defRPr sz="2500">
                <a:solidFill>
                  <a:schemeClr val="tx1"/>
                </a:solidFill>
                <a:latin typeface="Arial" pitchFamily="34" charset="0"/>
                <a:ea typeface="ＭＳ Ｐゴシック" pitchFamily="34" charset="-128"/>
              </a:defRPr>
            </a:lvl4pPr>
            <a:lvl5pPr marL="2113567" indent="-234841">
              <a:defRPr sz="2500">
                <a:solidFill>
                  <a:schemeClr val="tx1"/>
                </a:solidFill>
                <a:latin typeface="Arial" pitchFamily="34" charset="0"/>
                <a:ea typeface="ＭＳ Ｐゴシック" pitchFamily="34" charset="-128"/>
              </a:defRPr>
            </a:lvl5pPr>
            <a:lvl6pPr marL="2583249" indent="-23484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2930" indent="-23484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2612" indent="-23484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2293" indent="-23484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fld id="{ADEFA653-94F8-4A09-B955-B13D0A8D5BE5}" type="slidenum">
              <a:rPr lang="en-US" altLang="en-US" sz="1200"/>
              <a:pPr/>
              <a:t>8</a:t>
            </a:fld>
            <a:endParaRPr lang="en-US" alt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smtClean="0">
                <a:latin typeface="Museo 300" charset="0"/>
              </a:rPr>
              <a:t>Jillian</a:t>
            </a:r>
          </a:p>
          <a:p>
            <a:pPr marL="171450" indent="-171450" eaLnBrk="1" hangingPunct="1">
              <a:buFont typeface="Arial"/>
              <a:buChar char="•"/>
            </a:pPr>
            <a:endParaRPr lang="en-CA" altLang="en-US" dirty="0" smtClean="0">
              <a:latin typeface="Museo 300" charset="0"/>
            </a:endParaRPr>
          </a:p>
          <a:p>
            <a:pPr marL="171450" indent="-171450" eaLnBrk="1" hangingPunct="1">
              <a:buFont typeface="Arial"/>
              <a:buChar char="•"/>
            </a:pPr>
            <a:r>
              <a:rPr lang="en-CA" altLang="en-US" dirty="0" smtClean="0">
                <a:latin typeface="Museo 300" charset="0"/>
                <a:ea typeface="ＭＳ Ｐゴシック" pitchFamily="34" charset="-128"/>
              </a:rPr>
              <a:t>https://cr4yrintermediate.wordpress.com</a:t>
            </a:r>
          </a:p>
          <a:p>
            <a:pPr marL="171450" indent="-171450" eaLnBrk="1" hangingPunct="1">
              <a:buFont typeface="Arial"/>
              <a:buChar char="•"/>
            </a:pPr>
            <a:r>
              <a:rPr lang="en-CA" altLang="en-US" dirty="0" smtClean="0">
                <a:latin typeface="Museo 300" charset="0"/>
                <a:ea typeface="ＭＳ Ｐゴシック" pitchFamily="34" charset="-128"/>
              </a:rPr>
              <a:t>literacy44.ca</a:t>
            </a:r>
            <a:endParaRPr lang="en-US" altLang="en-US" dirty="0" smtClean="0">
              <a:latin typeface="Museo 300" charset="0"/>
              <a:ea typeface="ＭＳ Ｐゴシック" pitchFamily="34" charset="-128"/>
            </a:endParaRPr>
          </a:p>
          <a:p>
            <a:pPr marL="171450" indent="-171450" eaLnBrk="1" hangingPunct="1">
              <a:buFont typeface="Arial"/>
              <a:buChar char="•"/>
            </a:pPr>
            <a:r>
              <a:rPr lang="en-CA" altLang="en-US" dirty="0" smtClean="0">
                <a:latin typeface="Museo 300" charset="0"/>
              </a:rPr>
              <a:t>CR4YR</a:t>
            </a:r>
            <a:r>
              <a:rPr lang="en-CA" altLang="en-US" baseline="0" dirty="0" smtClean="0">
                <a:latin typeface="Museo 300" charset="0"/>
              </a:rPr>
              <a:t> has handouts and information about each session</a:t>
            </a:r>
          </a:p>
          <a:p>
            <a:pPr marL="171450" indent="-171450" eaLnBrk="1" hangingPunct="1">
              <a:buFont typeface="Arial"/>
              <a:buChar char="•"/>
            </a:pPr>
            <a:r>
              <a:rPr lang="en-CA" altLang="en-US" baseline="0" dirty="0" smtClean="0">
                <a:latin typeface="Museo 300" charset="0"/>
              </a:rPr>
              <a:t>Literacy44 has the resources from Reading 44 and Writing 44, some may have had presentations about literacy44 at schools</a:t>
            </a:r>
          </a:p>
          <a:p>
            <a:pPr marL="171450" indent="-171450" eaLnBrk="1" hangingPunct="1">
              <a:buFont typeface="Arial"/>
              <a:buChar char="•"/>
            </a:pPr>
            <a:r>
              <a:rPr lang="en-CA" altLang="en-US" dirty="0" smtClean="0">
                <a:latin typeface="Museo 300" charset="0"/>
              </a:rPr>
              <a:t>All handouts at today’s sessions</a:t>
            </a:r>
            <a:r>
              <a:rPr lang="en-CA" altLang="en-US" baseline="0" dirty="0" smtClean="0">
                <a:latin typeface="Museo 300" charset="0"/>
              </a:rPr>
              <a:t> are available online… handouts for other sections </a:t>
            </a:r>
            <a:endParaRPr lang="en-CA" altLang="en-US" dirty="0" smtClean="0">
              <a:latin typeface="Museo 300" charset="0"/>
            </a:endParaRPr>
          </a:p>
          <a:p>
            <a:pPr marL="171450" indent="-171450" eaLnBrk="1" hangingPunct="1">
              <a:buFont typeface="Arial"/>
              <a:buChar char="•"/>
            </a:pPr>
            <a:r>
              <a:rPr lang="en-CA" altLang="en-US" dirty="0" smtClean="0">
                <a:latin typeface="Museo 300" charset="0"/>
              </a:rPr>
              <a:t>Website</a:t>
            </a:r>
            <a:r>
              <a:rPr lang="en-CA" altLang="en-US" baseline="0" dirty="0" smtClean="0">
                <a:latin typeface="Museo 300" charset="0"/>
              </a:rPr>
              <a:t> links</a:t>
            </a:r>
          </a:p>
          <a:p>
            <a:pPr marL="171450" indent="-171450" eaLnBrk="1" hangingPunct="1">
              <a:buFont typeface="Arial"/>
              <a:buChar char="•"/>
            </a:pPr>
            <a:r>
              <a:rPr lang="en-CA" altLang="en-US" baseline="0" dirty="0" smtClean="0">
                <a:latin typeface="Museo 300" charset="0"/>
              </a:rPr>
              <a:t>Links to click from slide</a:t>
            </a:r>
          </a:p>
          <a:p>
            <a:pPr marL="171450" indent="-171450" eaLnBrk="1" hangingPunct="1">
              <a:buFont typeface="Arial"/>
              <a:buChar char="•"/>
            </a:pPr>
            <a:r>
              <a:rPr lang="en-CA" altLang="en-US" baseline="0" dirty="0" smtClean="0">
                <a:latin typeface="Museo 300" charset="0"/>
              </a:rPr>
              <a:t>Morning of… browser windows minimized and ready to pull up</a:t>
            </a:r>
            <a:endParaRPr lang="en-CA" altLang="en-US" dirty="0" smtClean="0">
              <a:latin typeface="Museo 300" charset="0"/>
            </a:endParaRPr>
          </a:p>
        </p:txBody>
      </p:sp>
    </p:spTree>
    <p:extLst>
      <p:ext uri="{BB962C8B-B14F-4D97-AF65-F5344CB8AC3E}">
        <p14:creationId xmlns:p14="http://schemas.microsoft.com/office/powerpoint/2010/main" val="26979239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F74CD-20AB-450F-A557-7A1DCC0C7CF1}" type="slidenum">
              <a:rPr lang="en-CA" smtClean="0"/>
              <a:t>80</a:t>
            </a:fld>
            <a:endParaRPr lang="en-CA"/>
          </a:p>
        </p:txBody>
      </p:sp>
    </p:spTree>
    <p:extLst>
      <p:ext uri="{BB962C8B-B14F-4D97-AF65-F5344CB8AC3E}">
        <p14:creationId xmlns:p14="http://schemas.microsoft.com/office/powerpoint/2010/main" val="30181543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itchFamily="34" charset="0"/>
                <a:ea typeface="ＭＳ Ｐゴシック" pitchFamily="34" charset="-128"/>
              </a:defRPr>
            </a:lvl1pPr>
            <a:lvl2pPr marL="763233" indent="-293551">
              <a:defRPr sz="2500">
                <a:solidFill>
                  <a:schemeClr val="tx1"/>
                </a:solidFill>
                <a:latin typeface="Arial" pitchFamily="34" charset="0"/>
                <a:ea typeface="ＭＳ Ｐゴシック" pitchFamily="34" charset="-128"/>
              </a:defRPr>
            </a:lvl2pPr>
            <a:lvl3pPr marL="1174204" indent="-234841">
              <a:defRPr sz="2500">
                <a:solidFill>
                  <a:schemeClr val="tx1"/>
                </a:solidFill>
                <a:latin typeface="Arial" pitchFamily="34" charset="0"/>
                <a:ea typeface="ＭＳ Ｐゴシック" pitchFamily="34" charset="-128"/>
              </a:defRPr>
            </a:lvl3pPr>
            <a:lvl4pPr marL="1643885" indent="-234841">
              <a:defRPr sz="2500">
                <a:solidFill>
                  <a:schemeClr val="tx1"/>
                </a:solidFill>
                <a:latin typeface="Arial" pitchFamily="34" charset="0"/>
                <a:ea typeface="ＭＳ Ｐゴシック" pitchFamily="34" charset="-128"/>
              </a:defRPr>
            </a:lvl4pPr>
            <a:lvl5pPr marL="2113567" indent="-234841">
              <a:defRPr sz="2500">
                <a:solidFill>
                  <a:schemeClr val="tx1"/>
                </a:solidFill>
                <a:latin typeface="Arial" pitchFamily="34" charset="0"/>
                <a:ea typeface="ＭＳ Ｐゴシック" pitchFamily="34" charset="-128"/>
              </a:defRPr>
            </a:lvl5pPr>
            <a:lvl6pPr marL="2583249" indent="-23484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2930" indent="-23484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2612" indent="-23484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2293" indent="-23484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fld id="{ADEFA653-94F8-4A09-B955-B13D0A8D5BE5}" type="slidenum">
              <a:rPr lang="en-US" altLang="en-US" sz="1200"/>
              <a:pPr/>
              <a:t>81</a:t>
            </a:fld>
            <a:endParaRPr lang="en-US" alt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smtClean="0">
                <a:latin typeface="Museo 300" charset="0"/>
              </a:rPr>
              <a:t>Jillian</a:t>
            </a:r>
          </a:p>
          <a:p>
            <a:pPr marL="171450" indent="-171450" eaLnBrk="1" hangingPunct="1">
              <a:buFont typeface="Arial"/>
              <a:buChar char="•"/>
            </a:pPr>
            <a:endParaRPr lang="en-CA" altLang="en-US" dirty="0" smtClean="0">
              <a:latin typeface="Museo 300" charset="0"/>
            </a:endParaRPr>
          </a:p>
          <a:p>
            <a:pPr marL="171450" indent="-171450" eaLnBrk="1" hangingPunct="1">
              <a:buFont typeface="Arial"/>
              <a:buChar char="•"/>
            </a:pPr>
            <a:r>
              <a:rPr lang="en-CA" altLang="en-US" dirty="0" smtClean="0">
                <a:latin typeface="Museo 300" charset="0"/>
                <a:ea typeface="ＭＳ Ｐゴシック" pitchFamily="34" charset="-128"/>
              </a:rPr>
              <a:t>https://cr4yrintermediate.wordpress.com</a:t>
            </a:r>
          </a:p>
          <a:p>
            <a:pPr marL="171450" indent="-171450" eaLnBrk="1" hangingPunct="1">
              <a:buFont typeface="Arial"/>
              <a:buChar char="•"/>
            </a:pPr>
            <a:r>
              <a:rPr lang="en-CA" altLang="en-US" dirty="0" smtClean="0">
                <a:latin typeface="Museo 300" charset="0"/>
                <a:ea typeface="ＭＳ Ｐゴシック" pitchFamily="34" charset="-128"/>
              </a:rPr>
              <a:t>literacy44.ca</a:t>
            </a:r>
            <a:endParaRPr lang="en-US" altLang="en-US" dirty="0" smtClean="0">
              <a:latin typeface="Museo 300" charset="0"/>
              <a:ea typeface="ＭＳ Ｐゴシック" pitchFamily="34" charset="-128"/>
            </a:endParaRPr>
          </a:p>
          <a:p>
            <a:pPr marL="171450" indent="-171450" eaLnBrk="1" hangingPunct="1">
              <a:buFont typeface="Arial"/>
              <a:buChar char="•"/>
            </a:pPr>
            <a:r>
              <a:rPr lang="en-CA" altLang="en-US" dirty="0" smtClean="0">
                <a:latin typeface="Museo 300" charset="0"/>
              </a:rPr>
              <a:t>CR4YR</a:t>
            </a:r>
            <a:r>
              <a:rPr lang="en-CA" altLang="en-US" baseline="0" dirty="0" smtClean="0">
                <a:latin typeface="Museo 300" charset="0"/>
              </a:rPr>
              <a:t> has handouts and information about each session</a:t>
            </a:r>
          </a:p>
          <a:p>
            <a:pPr marL="171450" indent="-171450" eaLnBrk="1" hangingPunct="1">
              <a:buFont typeface="Arial"/>
              <a:buChar char="•"/>
            </a:pPr>
            <a:r>
              <a:rPr lang="en-CA" altLang="en-US" baseline="0" dirty="0" smtClean="0">
                <a:latin typeface="Museo 300" charset="0"/>
              </a:rPr>
              <a:t>Literacy44 has the resources from Reading 44 and Writing 44, some may have had presentations about literacy44 at schools</a:t>
            </a:r>
          </a:p>
          <a:p>
            <a:pPr marL="171450" indent="-171450" eaLnBrk="1" hangingPunct="1">
              <a:buFont typeface="Arial"/>
              <a:buChar char="•"/>
            </a:pPr>
            <a:r>
              <a:rPr lang="en-CA" altLang="en-US" dirty="0" smtClean="0">
                <a:latin typeface="Museo 300" charset="0"/>
              </a:rPr>
              <a:t>All handouts at today’s sessions</a:t>
            </a:r>
            <a:r>
              <a:rPr lang="en-CA" altLang="en-US" baseline="0" dirty="0" smtClean="0">
                <a:latin typeface="Museo 300" charset="0"/>
              </a:rPr>
              <a:t> are available online… handouts for other sections </a:t>
            </a:r>
            <a:endParaRPr lang="en-CA" altLang="en-US" dirty="0" smtClean="0">
              <a:latin typeface="Museo 300" charset="0"/>
            </a:endParaRPr>
          </a:p>
          <a:p>
            <a:pPr marL="171450" indent="-171450" eaLnBrk="1" hangingPunct="1">
              <a:buFont typeface="Arial"/>
              <a:buChar char="•"/>
            </a:pPr>
            <a:r>
              <a:rPr lang="en-CA" altLang="en-US" dirty="0" smtClean="0">
                <a:latin typeface="Museo 300" charset="0"/>
              </a:rPr>
              <a:t>Website</a:t>
            </a:r>
            <a:r>
              <a:rPr lang="en-CA" altLang="en-US" baseline="0" dirty="0" smtClean="0">
                <a:latin typeface="Museo 300" charset="0"/>
              </a:rPr>
              <a:t> links</a:t>
            </a:r>
          </a:p>
          <a:p>
            <a:pPr marL="171450" indent="-171450" eaLnBrk="1" hangingPunct="1">
              <a:buFont typeface="Arial"/>
              <a:buChar char="•"/>
            </a:pPr>
            <a:r>
              <a:rPr lang="en-CA" altLang="en-US" baseline="0" dirty="0" smtClean="0">
                <a:latin typeface="Museo 300" charset="0"/>
              </a:rPr>
              <a:t>Links to click from slide</a:t>
            </a:r>
          </a:p>
          <a:p>
            <a:pPr marL="171450" indent="-171450" eaLnBrk="1" hangingPunct="1">
              <a:buFont typeface="Arial"/>
              <a:buChar char="•"/>
            </a:pPr>
            <a:r>
              <a:rPr lang="en-CA" altLang="en-US" baseline="0" dirty="0" smtClean="0">
                <a:latin typeface="Museo 300" charset="0"/>
              </a:rPr>
              <a:t>Morning of… browser windows minimized and ready to pull up</a:t>
            </a:r>
            <a:endParaRPr lang="en-CA" altLang="en-US" dirty="0" smtClean="0">
              <a:latin typeface="Museo 300" charset="0"/>
            </a:endParaRPr>
          </a:p>
        </p:txBody>
      </p:sp>
    </p:spTree>
    <p:extLst>
      <p:ext uri="{BB962C8B-B14F-4D97-AF65-F5344CB8AC3E}">
        <p14:creationId xmlns:p14="http://schemas.microsoft.com/office/powerpoint/2010/main" val="27995257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Jillian </a:t>
            </a:r>
          </a:p>
          <a:p>
            <a:pPr marL="171450" indent="-171450">
              <a:buFont typeface="Arial"/>
              <a:buChar char="•"/>
            </a:pPr>
            <a:r>
              <a:rPr lang="en-CA" dirty="0" smtClean="0"/>
              <a:t>Closing/Conclusion </a:t>
            </a:r>
          </a:p>
          <a:p>
            <a:pPr marL="171450" indent="-171450">
              <a:buFont typeface="Arial"/>
              <a:buChar char="•"/>
            </a:pPr>
            <a:r>
              <a:rPr lang="en-CA" dirty="0" smtClean="0"/>
              <a:t>Direct</a:t>
            </a:r>
            <a:r>
              <a:rPr lang="en-CA" baseline="0" dirty="0" smtClean="0"/>
              <a:t> back to note taking template</a:t>
            </a:r>
          </a:p>
          <a:p>
            <a:pPr marL="171450" indent="-171450">
              <a:buFont typeface="Arial"/>
              <a:buChar char="•"/>
            </a:pPr>
            <a:r>
              <a:rPr lang="en-CA" baseline="0" dirty="0" smtClean="0"/>
              <a:t>Discuss at table what you think the most salient points are for you to take back to your schools</a:t>
            </a:r>
          </a:p>
          <a:p>
            <a:pPr marL="171450" indent="-171450">
              <a:buFont typeface="Arial"/>
              <a:buChar char="•"/>
            </a:pPr>
            <a:r>
              <a:rPr lang="en-CA" baseline="0" dirty="0" smtClean="0"/>
              <a:t>Inform of the survey that will be sent, please complete the survey </a:t>
            </a:r>
          </a:p>
          <a:p>
            <a:pPr marL="171450" indent="-171450">
              <a:buFont typeface="Arial"/>
              <a:buChar char="•"/>
            </a:pPr>
            <a:endParaRPr lang="en-CA" baseline="0" dirty="0" smtClean="0"/>
          </a:p>
          <a:p>
            <a:pPr eaLnBrk="1" hangingPunct="1"/>
            <a:endParaRPr lang="en-CA" altLang="en-US" baseline="0" dirty="0" smtClean="0">
              <a:latin typeface="Museo 300" charset="0"/>
              <a:ea typeface="ＭＳ Ｐゴシック" pitchFamily="34" charset="-128"/>
            </a:endParaRPr>
          </a:p>
          <a:p>
            <a:pPr>
              <a:lnSpc>
                <a:spcPct val="120000"/>
              </a:lnSpc>
            </a:pPr>
            <a:r>
              <a:rPr lang="en-US" sz="1200" dirty="0" smtClean="0">
                <a:latin typeface="Century Gothic"/>
                <a:cs typeface="Century Gothic"/>
              </a:rPr>
              <a:t>School Action Plan</a:t>
            </a:r>
          </a:p>
          <a:p>
            <a:pPr>
              <a:lnSpc>
                <a:spcPct val="120000"/>
              </a:lnSpc>
            </a:pPr>
            <a:r>
              <a:rPr lang="en-US" sz="1200" dirty="0" smtClean="0">
                <a:latin typeface="Century Gothic"/>
                <a:cs typeface="Century Gothic"/>
              </a:rPr>
              <a:t>Resource material </a:t>
            </a:r>
          </a:p>
          <a:p>
            <a:pPr>
              <a:lnSpc>
                <a:spcPct val="120000"/>
              </a:lnSpc>
            </a:pPr>
            <a:r>
              <a:rPr lang="en-US" sz="1200" dirty="0" smtClean="0">
                <a:latin typeface="Century Gothic"/>
                <a:cs typeface="Century Gothic"/>
              </a:rPr>
              <a:t>Email Survey</a:t>
            </a:r>
          </a:p>
          <a:p>
            <a:pPr>
              <a:lnSpc>
                <a:spcPct val="120000"/>
              </a:lnSpc>
            </a:pPr>
            <a:r>
              <a:rPr lang="en-US" sz="1200" dirty="0" smtClean="0">
                <a:latin typeface="Century Gothic"/>
                <a:cs typeface="Century Gothic"/>
              </a:rPr>
              <a:t>Door prize </a:t>
            </a:r>
          </a:p>
          <a:p>
            <a:pPr eaLnBrk="1" hangingPunct="1"/>
            <a:endParaRPr lang="en-CA" altLang="en-US" baseline="0" dirty="0" smtClean="0">
              <a:latin typeface="Museo 300" charset="0"/>
              <a:ea typeface="ＭＳ Ｐゴシック" pitchFamily="34" charset="-128"/>
            </a:endParaRPr>
          </a:p>
          <a:p>
            <a:pPr eaLnBrk="1" hangingPunct="1"/>
            <a:endParaRPr lang="en-CA" altLang="en-US" baseline="0" dirty="0" smtClean="0">
              <a:latin typeface="Museo 300" charset="0"/>
              <a:ea typeface="ＭＳ Ｐゴシック" pitchFamily="34" charset="-128"/>
            </a:endParaRPr>
          </a:p>
          <a:p>
            <a:pPr eaLnBrk="1" hangingPunct="1"/>
            <a:r>
              <a:rPr lang="en-CA" altLang="en-US" dirty="0" smtClean="0">
                <a:latin typeface="Museo 300" charset="0"/>
                <a:ea typeface="ＭＳ Ｐゴシック" pitchFamily="34" charset="-128"/>
              </a:rPr>
              <a:t>https://cr4yrintermediate.wordpress.com</a:t>
            </a:r>
          </a:p>
          <a:p>
            <a:pPr eaLnBrk="1" hangingPunct="1"/>
            <a:endParaRPr lang="en-US" altLang="en-US" dirty="0" smtClean="0">
              <a:latin typeface="Museo 300" charset="0"/>
              <a:ea typeface="ＭＳ Ｐゴシック" pitchFamily="34" charset="-128"/>
            </a:endParaRPr>
          </a:p>
          <a:p>
            <a:pPr marL="171450" indent="-171450">
              <a:buFont typeface="Arial"/>
              <a:buChar char="•"/>
            </a:pPr>
            <a:endParaRPr lang="en-CA" dirty="0" smtClean="0"/>
          </a:p>
        </p:txBody>
      </p:sp>
      <p:sp>
        <p:nvSpPr>
          <p:cNvPr id="4" name="Slide Number Placeholder 3"/>
          <p:cNvSpPr>
            <a:spLocks noGrp="1"/>
          </p:cNvSpPr>
          <p:nvPr>
            <p:ph type="sldNum" sz="quarter" idx="10"/>
          </p:nvPr>
        </p:nvSpPr>
        <p:spPr/>
        <p:txBody>
          <a:bodyPr/>
          <a:lstStyle/>
          <a:p>
            <a:fld id="{CC1F74CD-20AB-450F-A557-7A1DCC0C7CF1}" type="slidenum">
              <a:rPr lang="en-CA" smtClean="0"/>
              <a:t>82</a:t>
            </a:fld>
            <a:endParaRPr lang="en-CA"/>
          </a:p>
        </p:txBody>
      </p:sp>
    </p:spTree>
    <p:extLst>
      <p:ext uri="{BB962C8B-B14F-4D97-AF65-F5344CB8AC3E}">
        <p14:creationId xmlns:p14="http://schemas.microsoft.com/office/powerpoint/2010/main" val="1036926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1F74CD-20AB-450F-A557-7A1DCC0C7CF1}" type="slidenum">
              <a:rPr lang="en-CA" smtClean="0"/>
              <a:t>9</a:t>
            </a:fld>
            <a:endParaRPr lang="en-CA"/>
          </a:p>
        </p:txBody>
      </p:sp>
    </p:spTree>
    <p:extLst>
      <p:ext uri="{BB962C8B-B14F-4D97-AF65-F5344CB8AC3E}">
        <p14:creationId xmlns:p14="http://schemas.microsoft.com/office/powerpoint/2010/main" val="1006254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F9B3F0-057D-43D9-9057-66D977ADFE0D}" type="datetimeFigureOut">
              <a:rPr lang="en-CA" smtClean="0"/>
              <a:t>2016-01-27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B148611-6947-4493-A1EF-20E82782E5EF}" type="slidenum">
              <a:rPr lang="en-CA" smtClean="0"/>
              <a:t>‹#›</a:t>
            </a:fld>
            <a:endParaRPr lang="en-CA"/>
          </a:p>
        </p:txBody>
      </p:sp>
    </p:spTree>
    <p:extLst>
      <p:ext uri="{BB962C8B-B14F-4D97-AF65-F5344CB8AC3E}">
        <p14:creationId xmlns:p14="http://schemas.microsoft.com/office/powerpoint/2010/main" val="1099483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F9B3F0-057D-43D9-9057-66D977ADFE0D}" type="datetimeFigureOut">
              <a:rPr lang="en-CA" smtClean="0"/>
              <a:t>2016-01-27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B148611-6947-4493-A1EF-20E82782E5EF}" type="slidenum">
              <a:rPr lang="en-CA" smtClean="0"/>
              <a:t>‹#›</a:t>
            </a:fld>
            <a:endParaRPr lang="en-CA"/>
          </a:p>
        </p:txBody>
      </p:sp>
    </p:spTree>
    <p:extLst>
      <p:ext uri="{BB962C8B-B14F-4D97-AF65-F5344CB8AC3E}">
        <p14:creationId xmlns:p14="http://schemas.microsoft.com/office/powerpoint/2010/main" val="522571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F9B3F0-057D-43D9-9057-66D977ADFE0D}" type="datetimeFigureOut">
              <a:rPr lang="en-CA" smtClean="0"/>
              <a:t>2016-01-27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B148611-6947-4493-A1EF-20E82782E5EF}" type="slidenum">
              <a:rPr lang="en-CA" smtClean="0"/>
              <a:t>‹#›</a:t>
            </a:fld>
            <a:endParaRPr lang="en-CA"/>
          </a:p>
        </p:txBody>
      </p:sp>
    </p:spTree>
    <p:extLst>
      <p:ext uri="{BB962C8B-B14F-4D97-AF65-F5344CB8AC3E}">
        <p14:creationId xmlns:p14="http://schemas.microsoft.com/office/powerpoint/2010/main" val="74905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F9B3F0-057D-43D9-9057-66D977ADFE0D}" type="datetimeFigureOut">
              <a:rPr lang="en-CA" smtClean="0"/>
              <a:t>2016-01-27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B148611-6947-4493-A1EF-20E82782E5EF}" type="slidenum">
              <a:rPr lang="en-CA" smtClean="0"/>
              <a:t>‹#›</a:t>
            </a:fld>
            <a:endParaRPr lang="en-CA"/>
          </a:p>
        </p:txBody>
      </p:sp>
    </p:spTree>
    <p:extLst>
      <p:ext uri="{BB962C8B-B14F-4D97-AF65-F5344CB8AC3E}">
        <p14:creationId xmlns:p14="http://schemas.microsoft.com/office/powerpoint/2010/main" val="2593378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F9B3F0-057D-43D9-9057-66D977ADFE0D}" type="datetimeFigureOut">
              <a:rPr lang="en-CA" smtClean="0"/>
              <a:t>2016-01-27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B148611-6947-4493-A1EF-20E82782E5EF}" type="slidenum">
              <a:rPr lang="en-CA" smtClean="0"/>
              <a:t>‹#›</a:t>
            </a:fld>
            <a:endParaRPr lang="en-CA"/>
          </a:p>
        </p:txBody>
      </p:sp>
    </p:spTree>
    <p:extLst>
      <p:ext uri="{BB962C8B-B14F-4D97-AF65-F5344CB8AC3E}">
        <p14:creationId xmlns:p14="http://schemas.microsoft.com/office/powerpoint/2010/main" val="2683066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F9B3F0-057D-43D9-9057-66D977ADFE0D}" type="datetimeFigureOut">
              <a:rPr lang="en-CA" smtClean="0"/>
              <a:t>2016-01-27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B148611-6947-4493-A1EF-20E82782E5EF}" type="slidenum">
              <a:rPr lang="en-CA" smtClean="0"/>
              <a:t>‹#›</a:t>
            </a:fld>
            <a:endParaRPr lang="en-CA"/>
          </a:p>
        </p:txBody>
      </p:sp>
    </p:spTree>
    <p:extLst>
      <p:ext uri="{BB962C8B-B14F-4D97-AF65-F5344CB8AC3E}">
        <p14:creationId xmlns:p14="http://schemas.microsoft.com/office/powerpoint/2010/main" val="561780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F9B3F0-057D-43D9-9057-66D977ADFE0D}" type="datetimeFigureOut">
              <a:rPr lang="en-CA" smtClean="0"/>
              <a:t>2016-01-27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B148611-6947-4493-A1EF-20E82782E5EF}" type="slidenum">
              <a:rPr lang="en-CA" smtClean="0"/>
              <a:t>‹#›</a:t>
            </a:fld>
            <a:endParaRPr lang="en-CA"/>
          </a:p>
        </p:txBody>
      </p:sp>
    </p:spTree>
    <p:extLst>
      <p:ext uri="{BB962C8B-B14F-4D97-AF65-F5344CB8AC3E}">
        <p14:creationId xmlns:p14="http://schemas.microsoft.com/office/powerpoint/2010/main" val="4144786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F9B3F0-057D-43D9-9057-66D977ADFE0D}" type="datetimeFigureOut">
              <a:rPr lang="en-CA" smtClean="0"/>
              <a:t>2016-01-27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B148611-6947-4493-A1EF-20E82782E5EF}" type="slidenum">
              <a:rPr lang="en-CA" smtClean="0"/>
              <a:t>‹#›</a:t>
            </a:fld>
            <a:endParaRPr lang="en-CA"/>
          </a:p>
        </p:txBody>
      </p:sp>
    </p:spTree>
    <p:extLst>
      <p:ext uri="{BB962C8B-B14F-4D97-AF65-F5344CB8AC3E}">
        <p14:creationId xmlns:p14="http://schemas.microsoft.com/office/powerpoint/2010/main" val="964617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9B3F0-057D-43D9-9057-66D977ADFE0D}" type="datetimeFigureOut">
              <a:rPr lang="en-CA" smtClean="0"/>
              <a:t>2016-01-27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B148611-6947-4493-A1EF-20E82782E5EF}" type="slidenum">
              <a:rPr lang="en-CA" smtClean="0"/>
              <a:t>‹#›</a:t>
            </a:fld>
            <a:endParaRPr lang="en-CA"/>
          </a:p>
        </p:txBody>
      </p:sp>
    </p:spTree>
    <p:extLst>
      <p:ext uri="{BB962C8B-B14F-4D97-AF65-F5344CB8AC3E}">
        <p14:creationId xmlns:p14="http://schemas.microsoft.com/office/powerpoint/2010/main" val="2431308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F9B3F0-057D-43D9-9057-66D977ADFE0D}" type="datetimeFigureOut">
              <a:rPr lang="en-CA" smtClean="0"/>
              <a:t>2016-01-27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B148611-6947-4493-A1EF-20E82782E5EF}" type="slidenum">
              <a:rPr lang="en-CA" smtClean="0"/>
              <a:t>‹#›</a:t>
            </a:fld>
            <a:endParaRPr lang="en-CA"/>
          </a:p>
        </p:txBody>
      </p:sp>
    </p:spTree>
    <p:extLst>
      <p:ext uri="{BB962C8B-B14F-4D97-AF65-F5344CB8AC3E}">
        <p14:creationId xmlns:p14="http://schemas.microsoft.com/office/powerpoint/2010/main" val="107318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F9B3F0-057D-43D9-9057-66D977ADFE0D}" type="datetimeFigureOut">
              <a:rPr lang="en-CA" smtClean="0"/>
              <a:t>2016-01-27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B148611-6947-4493-A1EF-20E82782E5EF}" type="slidenum">
              <a:rPr lang="en-CA" smtClean="0"/>
              <a:t>‹#›</a:t>
            </a:fld>
            <a:endParaRPr lang="en-CA"/>
          </a:p>
        </p:txBody>
      </p:sp>
    </p:spTree>
    <p:extLst>
      <p:ext uri="{BB962C8B-B14F-4D97-AF65-F5344CB8AC3E}">
        <p14:creationId xmlns:p14="http://schemas.microsoft.com/office/powerpoint/2010/main" val="13250748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DF9B3F0-057D-43D9-9057-66D977ADFE0D}" type="datetimeFigureOut">
              <a:rPr lang="en-CA" smtClean="0"/>
              <a:t>2016-01-27</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B148611-6947-4493-A1EF-20E82782E5EF}" type="slidenum">
              <a:rPr lang="en-CA" smtClean="0"/>
              <a:t>‹#›</a:t>
            </a:fld>
            <a:endParaRPr lang="en-CA"/>
          </a:p>
        </p:txBody>
      </p:sp>
    </p:spTree>
    <p:extLst>
      <p:ext uri="{BB962C8B-B14F-4D97-AF65-F5344CB8AC3E}">
        <p14:creationId xmlns:p14="http://schemas.microsoft.com/office/powerpoint/2010/main" val="196408751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tif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www.readingrockets.org/reading-topics/fluency"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www.readingrockets.org/reading-topics/fluency" TargetMode="External"/><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hyperlink" Target="http://ies.ed.gov/ncee/wwc/findwhatworks.aspx"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hyperlink" Target="http://boomerangjeunesse.com/auteurs/martin-gougeon/" TargetMode="External"/><Relationship Id="rId7" Type="http://schemas.openxmlformats.org/officeDocument/2006/relationships/hyperlink" Target="http://www.dramaction.qc.ca/fr/textes-a-jouer-avec-vos-eleves/textes-a-jouer/" TargetMode="External"/><Relationship Id="rId8" Type="http://schemas.openxmlformats.org/officeDocument/2006/relationships/hyperlink" Target="http://bc-yk.cpf.ca/actvities/youth-activities/jeune-artiste/" TargetMode="External"/><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0.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tiff"/></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blisher.com/p/659065-Yo-Yes/" TargetMode="External"/><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hyperlink" Target="http://literacy44.ca/reading-writing-connection-lessons/" TargetMode="External"/><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2.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hyperlink" Target="http://cr4yr.ca/" TargetMode="External"/><Relationship Id="rId4" Type="http://schemas.openxmlformats.org/officeDocument/2006/relationships/hyperlink" Target="http://literacy44.ca/" TargetMode="External"/><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0.xml"/><Relationship Id="rId5" Type="http://schemas.openxmlformats.org/officeDocument/2006/relationships/image" Target="../media/image44.png"/><Relationship Id="rId1" Type="http://schemas.microsoft.com/office/2007/relationships/media" Target="../media/media1.mp4"/><Relationship Id="rId2" Type="http://schemas.openxmlformats.org/officeDocument/2006/relationships/video" Target="../media/media1.mp4"/></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4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4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47.tif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48.jpeg"/></Relationships>
</file>

<file path=ppt/slides/_rels/slide75.xml.rels><?xml version="1.0" encoding="UTF-8" standalone="yes"?>
<Relationships xmlns="http://schemas.openxmlformats.org/package/2006/relationships"><Relationship Id="rId3" Type="http://schemas.openxmlformats.org/officeDocument/2006/relationships/hyperlink" Target="http://literacy44.ca/reading-writing-connection-lessons/rwc-intermediate/people-of-the-land-legends-of-the-four-host-first-nations/" TargetMode="External"/><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4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5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52.png"/></Relationships>
</file>

<file path=ppt/slides/_rels/slide81.xml.rels><?xml version="1.0" encoding="UTF-8" standalone="yes"?>
<Relationships xmlns="http://schemas.openxmlformats.org/package/2006/relationships"><Relationship Id="rId3" Type="http://schemas.openxmlformats.org/officeDocument/2006/relationships/hyperlink" Target="https://cr4yr.ca/" TargetMode="External"/><Relationship Id="rId4" Type="http://schemas.openxmlformats.org/officeDocument/2006/relationships/hyperlink" Target="http://literacy44.ca/" TargetMode="External"/><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hyperlink" Target="https://cr4yrintermediate.wordpress.com/" TargetMode="External"/><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litdiet.org/"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subTitle" idx="1"/>
          </p:nvPr>
        </p:nvSpPr>
        <p:spPr>
          <a:xfrm>
            <a:off x="51544" y="3717032"/>
            <a:ext cx="9144000" cy="2982119"/>
          </a:xfrm>
          <a:noFill/>
        </p:spPr>
        <p:txBody>
          <a:bodyPr/>
          <a:lstStyle/>
          <a:p>
            <a:pPr>
              <a:spcBef>
                <a:spcPct val="10000"/>
              </a:spcBef>
            </a:pPr>
            <a:r>
              <a:rPr lang="en-US" altLang="en-US" sz="2800" b="1" dirty="0" smtClean="0">
                <a:latin typeface="Century Gothic"/>
                <a:cs typeface="Century Gothic"/>
              </a:rPr>
              <a:t>Intermediate Series </a:t>
            </a:r>
          </a:p>
          <a:p>
            <a:pPr eaLnBrk="1" hangingPunct="1">
              <a:spcBef>
                <a:spcPct val="10000"/>
              </a:spcBef>
            </a:pPr>
            <a:r>
              <a:rPr lang="en-US" altLang="en-US" sz="2800" dirty="0" smtClean="0">
                <a:solidFill>
                  <a:schemeClr val="tx1"/>
                </a:solidFill>
                <a:latin typeface="Century Gothic"/>
                <a:cs typeface="Century Gothic"/>
              </a:rPr>
              <a:t>January 2016</a:t>
            </a:r>
          </a:p>
          <a:p>
            <a:pPr eaLnBrk="1" hangingPunct="1">
              <a:spcBef>
                <a:spcPct val="10000"/>
              </a:spcBef>
            </a:pPr>
            <a:endParaRPr lang="en-US" altLang="en-US" sz="2800" dirty="0" smtClean="0">
              <a:solidFill>
                <a:schemeClr val="tx1"/>
              </a:solidFill>
              <a:latin typeface="Century Gothic"/>
              <a:cs typeface="Century Gothic"/>
            </a:endParaRPr>
          </a:p>
          <a:p>
            <a:pPr eaLnBrk="1" hangingPunct="1">
              <a:spcBef>
                <a:spcPct val="10000"/>
              </a:spcBef>
            </a:pPr>
            <a:endParaRPr lang="en-US" altLang="en-US" dirty="0" smtClean="0">
              <a:latin typeface="Century Gothic"/>
              <a:cs typeface="Century Gothic"/>
            </a:endParaRPr>
          </a:p>
        </p:txBody>
      </p:sp>
      <p:sp>
        <p:nvSpPr>
          <p:cNvPr id="2051" name="Text Box 3"/>
          <p:cNvSpPr txBox="1">
            <a:spLocks noChangeArrowheads="1"/>
          </p:cNvSpPr>
          <p:nvPr/>
        </p:nvSpPr>
        <p:spPr bwMode="auto">
          <a:xfrm>
            <a:off x="0" y="1412776"/>
            <a:ext cx="9144000" cy="2209800"/>
          </a:xfrm>
          <a:prstGeom prst="rect">
            <a:avLst/>
          </a:prstGeom>
          <a:solidFill>
            <a:srgbClr val="78A22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0"/>
              </a:spcBef>
              <a:buFontTx/>
              <a:buNone/>
            </a:pPr>
            <a:r>
              <a:rPr lang="en-US" altLang="en-US" sz="5400" b="1" dirty="0">
                <a:latin typeface="Century Gothic" panose="020B0502020202020204" pitchFamily="34" charset="0"/>
                <a:cs typeface="Cambria"/>
              </a:rPr>
              <a:t>Changing Results for </a:t>
            </a:r>
          </a:p>
          <a:p>
            <a:pPr algn="ctr" eaLnBrk="1" hangingPunct="1">
              <a:spcBef>
                <a:spcPct val="0"/>
              </a:spcBef>
              <a:buFontTx/>
              <a:buNone/>
            </a:pPr>
            <a:r>
              <a:rPr lang="en-US" altLang="en-US" sz="5400" b="1" dirty="0">
                <a:latin typeface="Century Gothic" panose="020B0502020202020204" pitchFamily="34" charset="0"/>
                <a:cs typeface="Cambria"/>
              </a:rPr>
              <a:t>Young </a:t>
            </a:r>
            <a:r>
              <a:rPr lang="en-US" altLang="en-US" sz="5400" b="1" dirty="0" smtClean="0">
                <a:latin typeface="Century Gothic" panose="020B0502020202020204" pitchFamily="34" charset="0"/>
                <a:cs typeface="Cambria"/>
              </a:rPr>
              <a:t>Readers</a:t>
            </a:r>
            <a:endParaRPr lang="en-US" altLang="en-US" sz="5400" b="1" dirty="0">
              <a:latin typeface="Century Gothic" panose="020B0502020202020204" pitchFamily="34" charset="0"/>
              <a:cs typeface="Cambria"/>
            </a:endParaRPr>
          </a:p>
        </p:txBody>
      </p:sp>
      <p:pic>
        <p:nvPicPr>
          <p:cNvPr id="2052" name="Picture 3" descr="NVSD_logo_PM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5334000"/>
            <a:ext cx="168116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19500" y="27940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76894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solidFill>
                  <a:schemeClr val="bg1"/>
                </a:solidFill>
                <a:latin typeface="Century Gothic"/>
                <a:cs typeface="Century Gothic"/>
              </a:rPr>
              <a:t>Learning Targets     Session #2</a:t>
            </a:r>
            <a:endParaRPr lang="en-US" altLang="en-US" sz="4800" dirty="0" smtClean="0">
              <a:solidFill>
                <a:schemeClr val="bg1"/>
              </a:solidFill>
              <a:latin typeface="Century Gothic"/>
              <a:cs typeface="Century Gothic"/>
            </a:endParaRPr>
          </a:p>
        </p:txBody>
      </p:sp>
      <p:sp>
        <p:nvSpPr>
          <p:cNvPr id="2" name="Content Placeholder 1"/>
          <p:cNvSpPr>
            <a:spLocks noGrp="1"/>
          </p:cNvSpPr>
          <p:nvPr>
            <p:ph idx="1"/>
          </p:nvPr>
        </p:nvSpPr>
        <p:spPr>
          <a:xfrm>
            <a:off x="323528" y="1988840"/>
            <a:ext cx="8335838" cy="4692179"/>
          </a:xfrm>
        </p:spPr>
        <p:txBody>
          <a:bodyPr>
            <a:noAutofit/>
          </a:bodyPr>
          <a:lstStyle/>
          <a:p>
            <a:r>
              <a:rPr lang="en-US" sz="2800" dirty="0" smtClean="0">
                <a:latin typeface="Century Gothic"/>
                <a:cs typeface="Century Gothic"/>
              </a:rPr>
              <a:t>To understand the importance </a:t>
            </a:r>
            <a:r>
              <a:rPr lang="en-US" sz="2800" dirty="0">
                <a:latin typeface="Century Gothic"/>
                <a:cs typeface="Century Gothic"/>
              </a:rPr>
              <a:t>of fluency and oral </a:t>
            </a:r>
            <a:r>
              <a:rPr lang="en-US" sz="2800" dirty="0" smtClean="0">
                <a:latin typeface="Century Gothic"/>
                <a:cs typeface="Century Gothic"/>
              </a:rPr>
              <a:t>language in the intermediate classroom</a:t>
            </a:r>
          </a:p>
          <a:p>
            <a:pPr marL="0" indent="0">
              <a:buNone/>
            </a:pPr>
            <a:endParaRPr lang="en-US" sz="2800" dirty="0" smtClean="0">
              <a:latin typeface="Century Gothic"/>
              <a:cs typeface="Century Gothic"/>
            </a:endParaRPr>
          </a:p>
          <a:p>
            <a:r>
              <a:rPr lang="en-US" sz="2800" dirty="0" smtClean="0">
                <a:latin typeface="Century Gothic"/>
                <a:cs typeface="Century Gothic"/>
              </a:rPr>
              <a:t>To explore and enhance strategies for teaching and assessing oral language and fluency</a:t>
            </a:r>
          </a:p>
        </p:txBody>
      </p:sp>
    </p:spTree>
    <p:extLst>
      <p:ext uri="{BB962C8B-B14F-4D97-AF65-F5344CB8AC3E}">
        <p14:creationId xmlns:p14="http://schemas.microsoft.com/office/powerpoint/2010/main" val="3676625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8001" r="10390" b="8944"/>
          <a:stretch/>
        </p:blipFill>
        <p:spPr>
          <a:xfrm>
            <a:off x="395536" y="260648"/>
            <a:ext cx="3672408" cy="4896544"/>
          </a:xfrm>
          <a:prstGeom prst="rect">
            <a:avLst/>
          </a:prstGeom>
          <a:ln w="88900" cap="sq" cmpd="thickThin">
            <a:solidFill>
              <a:srgbClr val="000000"/>
            </a:solidFill>
            <a:prstDash val="solid"/>
            <a:miter lim="800000"/>
          </a:ln>
          <a:effectLst>
            <a:innerShdw blurRad="76200">
              <a:srgbClr val="000000"/>
            </a:innerShdw>
          </a:effectLst>
        </p:spPr>
      </p:pic>
      <p:pic>
        <p:nvPicPr>
          <p:cNvPr id="2" name="Picture 1" descr="frenchfirstpeoplelearning8.5x11pdf.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476672"/>
            <a:ext cx="3934592" cy="5091824"/>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179512" y="5760419"/>
            <a:ext cx="5616624" cy="646331"/>
          </a:xfrm>
          <a:prstGeom prst="rect">
            <a:avLst/>
          </a:prstGeom>
          <a:noFill/>
        </p:spPr>
        <p:txBody>
          <a:bodyPr wrap="square" rtlCol="0">
            <a:spAutoFit/>
          </a:bodyPr>
          <a:lstStyle/>
          <a:p>
            <a:r>
              <a:rPr lang="en-US" sz="3600" dirty="0" smtClean="0">
                <a:latin typeface="Century Gothic" panose="020B0502020202020204" pitchFamily="34" charset="0"/>
              </a:rPr>
              <a:t>Principles of Learning </a:t>
            </a:r>
            <a:endParaRPr lang="en-US" sz="3600" dirty="0">
              <a:latin typeface="Century Gothic" panose="020B0502020202020204" pitchFamily="34" charset="0"/>
            </a:endParaRPr>
          </a:p>
        </p:txBody>
      </p:sp>
    </p:spTree>
    <p:extLst>
      <p:ext uri="{BB962C8B-B14F-4D97-AF65-F5344CB8AC3E}">
        <p14:creationId xmlns:p14="http://schemas.microsoft.com/office/powerpoint/2010/main" val="32835015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0" y="1556792"/>
            <a:ext cx="8511950" cy="4620171"/>
          </a:xfrm>
        </p:spPr>
        <p:txBody>
          <a:bodyPr>
            <a:normAutofit/>
          </a:bodyPr>
          <a:lstStyle/>
          <a:p>
            <a:pPr marL="0" indent="0">
              <a:buNone/>
            </a:pPr>
            <a:r>
              <a:rPr lang="en-US" sz="3200" i="1" dirty="0" smtClean="0">
                <a:latin typeface="Century Gothic"/>
                <a:cs typeface="Century Gothic"/>
              </a:rPr>
              <a:t>Instructional Strategy:</a:t>
            </a:r>
          </a:p>
          <a:p>
            <a:pPr marL="0" indent="0" algn="ctr">
              <a:buNone/>
            </a:pPr>
            <a:endParaRPr lang="en-US" sz="3600" b="1" dirty="0" smtClean="0">
              <a:latin typeface="Century Gothic"/>
              <a:cs typeface="Century Gothic"/>
            </a:endParaRPr>
          </a:p>
          <a:p>
            <a:pPr marL="0" indent="0" algn="ctr">
              <a:buNone/>
            </a:pPr>
            <a:endParaRPr lang="en-US" sz="3600" b="1" dirty="0" smtClean="0">
              <a:latin typeface="Century Gothic"/>
              <a:cs typeface="Century Gothic"/>
            </a:endParaRPr>
          </a:p>
          <a:p>
            <a:pPr marL="0" indent="0" algn="ctr">
              <a:buNone/>
            </a:pPr>
            <a:r>
              <a:rPr lang="en-US" sz="4000" b="1" dirty="0" smtClean="0">
                <a:latin typeface="Century Gothic"/>
                <a:cs typeface="Century Gothic"/>
              </a:rPr>
              <a:t>Think </a:t>
            </a:r>
            <a:r>
              <a:rPr lang="en-US" sz="4000" b="1" dirty="0">
                <a:latin typeface="Century Gothic"/>
                <a:cs typeface="Century Gothic"/>
              </a:rPr>
              <a:t>– Pair </a:t>
            </a:r>
            <a:r>
              <a:rPr lang="en-US" sz="4000" b="1" dirty="0" smtClean="0">
                <a:latin typeface="Century Gothic"/>
                <a:cs typeface="Century Gothic"/>
              </a:rPr>
              <a:t>– Share</a:t>
            </a:r>
          </a:p>
          <a:p>
            <a:pPr marL="0" indent="0" algn="ctr">
              <a:buNone/>
            </a:pPr>
            <a:endParaRPr lang="en-US" sz="3600" b="1" dirty="0" smtClean="0">
              <a:latin typeface="Century Gothic"/>
              <a:cs typeface="Century Gothic"/>
            </a:endParaRPr>
          </a:p>
          <a:p>
            <a:pPr marL="0" indent="0" algn="ctr">
              <a:buNone/>
            </a:pPr>
            <a:endParaRPr lang="en-US" sz="3600" b="1" dirty="0">
              <a:latin typeface="Century Gothic"/>
              <a:cs typeface="Century Gothic"/>
            </a:endParaRPr>
          </a:p>
          <a:p>
            <a:pPr marL="0" indent="0" algn="ctr">
              <a:buNone/>
            </a:pPr>
            <a:r>
              <a:rPr lang="en-US" sz="3200" b="1" dirty="0" smtClean="0">
                <a:latin typeface="Century Gothic"/>
                <a:cs typeface="Century Gothic"/>
              </a:rPr>
              <a:t> </a:t>
            </a:r>
            <a:r>
              <a:rPr lang="en-US" sz="3200" dirty="0" smtClean="0">
                <a:latin typeface="Century Gothic"/>
                <a:cs typeface="Century Gothic"/>
              </a:rPr>
              <a:t>What does oral language and/or fluency look like in an intermediate classroom?</a:t>
            </a:r>
          </a:p>
          <a:p>
            <a:endParaRPr lang="en-US" sz="3600" dirty="0">
              <a:latin typeface="Century Gothic"/>
              <a:cs typeface="Century Gothic"/>
            </a:endParaRPr>
          </a:p>
        </p:txBody>
      </p:sp>
      <p:sp>
        <p:nvSpPr>
          <p:cNvPr id="5"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a:lnSpc>
                <a:spcPct val="95000"/>
              </a:lnSpc>
            </a:pPr>
            <a:r>
              <a:rPr lang="en-CA" sz="4800" dirty="0" smtClean="0">
                <a:latin typeface="Century Gothic"/>
                <a:cs typeface="Century Gothic"/>
              </a:rPr>
              <a:t>What is Oral Language and Fluency? </a:t>
            </a:r>
            <a:endParaRPr lang="en-US" altLang="en-US" sz="4800" dirty="0" smtClean="0">
              <a:latin typeface="Century Gothic"/>
              <a:cs typeface="Century Gothic"/>
            </a:endParaRPr>
          </a:p>
        </p:txBody>
      </p:sp>
    </p:spTree>
    <p:extLst>
      <p:ext uri="{BB962C8B-B14F-4D97-AF65-F5344CB8AC3E}">
        <p14:creationId xmlns:p14="http://schemas.microsoft.com/office/powerpoint/2010/main" val="11480924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a:lnSpc>
                <a:spcPct val="95000"/>
              </a:lnSpc>
            </a:pPr>
            <a:r>
              <a:rPr lang="en-CA" sz="4800" dirty="0" smtClean="0">
                <a:latin typeface="Century Gothic"/>
                <a:cs typeface="Century Gothic"/>
              </a:rPr>
              <a:t>Oral Language: Foundation for Fluency Development </a:t>
            </a:r>
            <a:endParaRPr lang="en-US" altLang="en-US" sz="4800" dirty="0" smtClean="0">
              <a:latin typeface="Century Gothic"/>
              <a:cs typeface="Century Gothic"/>
            </a:endParaRPr>
          </a:p>
        </p:txBody>
      </p:sp>
      <p:sp>
        <p:nvSpPr>
          <p:cNvPr id="3" name="Content Placeholder 2"/>
          <p:cNvSpPr>
            <a:spLocks noGrp="1"/>
          </p:cNvSpPr>
          <p:nvPr>
            <p:ph idx="1"/>
          </p:nvPr>
        </p:nvSpPr>
        <p:spPr>
          <a:xfrm>
            <a:off x="539552" y="1484784"/>
            <a:ext cx="7886700" cy="4351338"/>
          </a:xfrm>
        </p:spPr>
        <p:txBody>
          <a:bodyPr>
            <a:normAutofit/>
          </a:bodyPr>
          <a:lstStyle/>
          <a:p>
            <a:pPr fontAlgn="base"/>
            <a:endParaRPr lang="en-CA" cap="all" dirty="0" smtClean="0">
              <a:latin typeface="Century Gothic"/>
              <a:cs typeface="Century Gothic"/>
            </a:endParaRPr>
          </a:p>
          <a:p>
            <a:pPr marL="0" indent="0" fontAlgn="base">
              <a:buNone/>
            </a:pPr>
            <a:endParaRPr lang="en-CA" cap="all" dirty="0">
              <a:latin typeface="Century Gothic"/>
              <a:cs typeface="Century Gothic"/>
            </a:endParaRPr>
          </a:p>
        </p:txBody>
      </p:sp>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3861048"/>
            <a:ext cx="2952328" cy="270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3654" y="1916832"/>
            <a:ext cx="8928992" cy="4459682"/>
          </a:xfrm>
          <a:prstGeom prst="rect">
            <a:avLst/>
          </a:prstGeom>
          <a:noFill/>
        </p:spPr>
        <p:txBody>
          <a:bodyPr wrap="square" rtlCol="0">
            <a:spAutoFit/>
          </a:bodyPr>
          <a:lstStyle/>
          <a:p>
            <a:pPr>
              <a:spcBef>
                <a:spcPct val="35000"/>
              </a:spcBef>
              <a:buFontTx/>
              <a:buNone/>
            </a:pPr>
            <a:r>
              <a:rPr lang="ja-JP" altLang="en-US" sz="2400" dirty="0">
                <a:latin typeface="Century Gothic"/>
                <a:cs typeface="Century Gothic"/>
              </a:rPr>
              <a:t>“</a:t>
            </a:r>
            <a:r>
              <a:rPr lang="en-US" altLang="ja-JP" sz="2400" dirty="0">
                <a:latin typeface="Century Gothic"/>
                <a:cs typeface="Century Gothic"/>
              </a:rPr>
              <a:t>Oral language is the foundation of literacy learning and is considered critical for successful literacy development  Talk is the bridge that helps students make connections between what they know and what they are coming to know.</a:t>
            </a:r>
            <a:r>
              <a:rPr lang="ja-JP" altLang="en-US" sz="2400" dirty="0">
                <a:latin typeface="Century Gothic"/>
                <a:cs typeface="Century Gothic"/>
              </a:rPr>
              <a:t>”</a:t>
            </a:r>
            <a:endParaRPr lang="en-US" altLang="ja-JP" sz="2400" dirty="0">
              <a:latin typeface="Century Gothic"/>
              <a:cs typeface="Century Gothic"/>
            </a:endParaRPr>
          </a:p>
          <a:p>
            <a:pPr algn="r">
              <a:spcBef>
                <a:spcPct val="35000"/>
              </a:spcBef>
            </a:pPr>
            <a:endParaRPr lang="en-US" altLang="en-US" dirty="0" smtClean="0">
              <a:latin typeface="Century Gothic"/>
              <a:ea typeface="MS PGothic" pitchFamily="34" charset="-128"/>
              <a:cs typeface="Century Gothic"/>
            </a:endParaRPr>
          </a:p>
          <a:p>
            <a:pPr algn="r">
              <a:spcBef>
                <a:spcPct val="35000"/>
              </a:spcBef>
            </a:pPr>
            <a:endParaRPr lang="en-US" altLang="en-US" dirty="0">
              <a:latin typeface="Century Gothic"/>
              <a:ea typeface="MS PGothic" pitchFamily="34" charset="-128"/>
              <a:cs typeface="Century Gothic"/>
            </a:endParaRPr>
          </a:p>
          <a:p>
            <a:pPr algn="r">
              <a:spcBef>
                <a:spcPct val="35000"/>
              </a:spcBef>
            </a:pPr>
            <a:endParaRPr lang="en-US" altLang="en-US" dirty="0" smtClean="0">
              <a:latin typeface="Century Gothic"/>
              <a:ea typeface="MS PGothic" pitchFamily="34" charset="-128"/>
              <a:cs typeface="Century Gothic"/>
            </a:endParaRPr>
          </a:p>
          <a:p>
            <a:pPr algn="r">
              <a:spcBef>
                <a:spcPct val="35000"/>
              </a:spcBef>
            </a:pPr>
            <a:endParaRPr lang="en-US" altLang="en-US" dirty="0">
              <a:latin typeface="Century Gothic"/>
              <a:ea typeface="MS PGothic" pitchFamily="34" charset="-128"/>
              <a:cs typeface="Century Gothic"/>
            </a:endParaRPr>
          </a:p>
          <a:p>
            <a:pPr algn="r">
              <a:spcBef>
                <a:spcPct val="35000"/>
              </a:spcBef>
            </a:pPr>
            <a:endParaRPr lang="en-US" altLang="en-US" dirty="0" smtClean="0">
              <a:latin typeface="Century Gothic"/>
              <a:ea typeface="MS PGothic" pitchFamily="34" charset="-128"/>
              <a:cs typeface="Century Gothic"/>
            </a:endParaRPr>
          </a:p>
          <a:p>
            <a:pPr algn="r">
              <a:spcBef>
                <a:spcPct val="35000"/>
              </a:spcBef>
            </a:pPr>
            <a:r>
              <a:rPr lang="en-US" altLang="en-US" sz="1600" dirty="0" smtClean="0">
                <a:latin typeface="Century Gothic"/>
                <a:ea typeface="MS PGothic" pitchFamily="34" charset="-128"/>
                <a:cs typeface="Century Gothic"/>
              </a:rPr>
              <a:t>David Booth </a:t>
            </a:r>
            <a:endParaRPr lang="en-US" altLang="en-US" sz="1600" dirty="0">
              <a:latin typeface="Century Gothic"/>
              <a:ea typeface="MS PGothic" pitchFamily="34" charset="-128"/>
              <a:cs typeface="Century Gothic"/>
            </a:endParaRPr>
          </a:p>
          <a:p>
            <a:endParaRPr lang="en-US" dirty="0"/>
          </a:p>
        </p:txBody>
      </p:sp>
    </p:spTree>
    <p:extLst>
      <p:ext uri="{BB962C8B-B14F-4D97-AF65-F5344CB8AC3E}">
        <p14:creationId xmlns:p14="http://schemas.microsoft.com/office/powerpoint/2010/main" val="3897679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Literate Conversations</a:t>
            </a:r>
            <a:endParaRPr lang="en-US" altLang="en-US" sz="4800" dirty="0" smtClean="0">
              <a:latin typeface="Century Gothic"/>
              <a:cs typeface="Century Gothic"/>
            </a:endParaRPr>
          </a:p>
        </p:txBody>
      </p:sp>
      <p:sp>
        <p:nvSpPr>
          <p:cNvPr id="3" name="Content Placeholder 2"/>
          <p:cNvSpPr>
            <a:spLocks noGrp="1"/>
          </p:cNvSpPr>
          <p:nvPr>
            <p:ph idx="1"/>
          </p:nvPr>
        </p:nvSpPr>
        <p:spPr/>
        <p:txBody>
          <a:bodyPr>
            <a:normAutofit/>
          </a:bodyPr>
          <a:lstStyle/>
          <a:p>
            <a:pPr fontAlgn="base"/>
            <a:endParaRPr lang="en-CA" cap="all" dirty="0" smtClean="0">
              <a:latin typeface="Century Gothic"/>
              <a:cs typeface="Century Gothic"/>
            </a:endParaRPr>
          </a:p>
          <a:p>
            <a:pPr marL="0" indent="0" fontAlgn="base">
              <a:buNone/>
            </a:pPr>
            <a:endParaRPr lang="en-CA" cap="all" dirty="0">
              <a:latin typeface="Century Gothic"/>
              <a:cs typeface="Century Gothic"/>
            </a:endParaRPr>
          </a:p>
        </p:txBody>
      </p:sp>
      <p:sp>
        <p:nvSpPr>
          <p:cNvPr id="6" name="Rectangle 3"/>
          <p:cNvSpPr txBox="1">
            <a:spLocks noChangeArrowheads="1"/>
          </p:cNvSpPr>
          <p:nvPr/>
        </p:nvSpPr>
        <p:spPr bwMode="auto">
          <a:xfrm>
            <a:off x="179512" y="1484784"/>
            <a:ext cx="8640960" cy="4968552"/>
          </a:xfrm>
          <a:prstGeom prst="rect">
            <a:avLst/>
          </a:prstGeom>
          <a:noFill/>
          <a:ln w="9525">
            <a:noFill/>
            <a:miter lim="800000"/>
            <a:headEnd/>
            <a:tailEnd/>
          </a:ln>
        </p:spPr>
        <p:txBody>
          <a:bodyPr/>
          <a:lstStyle>
            <a:lvl1pPr marL="342900" indent="-342900">
              <a:defRPr sz="2400" u="sng">
                <a:solidFill>
                  <a:schemeClr val="tx1"/>
                </a:solidFill>
                <a:latin typeface="Museo 300" pitchFamily="50" charset="0"/>
                <a:ea typeface="MS PGothic" pitchFamily="34" charset="-128"/>
              </a:defRPr>
            </a:lvl1pPr>
            <a:lvl2pPr marL="742950" indent="-285750">
              <a:defRPr sz="2400" u="sng">
                <a:solidFill>
                  <a:schemeClr val="tx1"/>
                </a:solidFill>
                <a:latin typeface="Museo 300" pitchFamily="50" charset="0"/>
                <a:ea typeface="MS PGothic" pitchFamily="34" charset="-128"/>
              </a:defRPr>
            </a:lvl2pPr>
            <a:lvl3pPr marL="1143000" indent="-228600">
              <a:defRPr sz="2400" u="sng">
                <a:solidFill>
                  <a:schemeClr val="tx1"/>
                </a:solidFill>
                <a:latin typeface="Museo 300" pitchFamily="50" charset="0"/>
                <a:ea typeface="MS PGothic" pitchFamily="34" charset="-128"/>
              </a:defRPr>
            </a:lvl3pPr>
            <a:lvl4pPr marL="1600200" indent="-228600">
              <a:defRPr sz="2400" u="sng">
                <a:solidFill>
                  <a:schemeClr val="tx1"/>
                </a:solidFill>
                <a:latin typeface="Museo 300" pitchFamily="50" charset="0"/>
                <a:ea typeface="MS PGothic" pitchFamily="34" charset="-128"/>
              </a:defRPr>
            </a:lvl4pPr>
            <a:lvl5pPr marL="2057400" indent="-228600">
              <a:defRPr sz="2400" u="sng">
                <a:solidFill>
                  <a:schemeClr val="tx1"/>
                </a:solidFill>
                <a:latin typeface="Museo 300" pitchFamily="50" charset="0"/>
                <a:ea typeface="MS PGothic" pitchFamily="34" charset="-128"/>
              </a:defRPr>
            </a:lvl5pPr>
            <a:lvl6pPr marL="2514600" indent="-228600" eaLnBrk="0" fontAlgn="base" hangingPunct="0">
              <a:spcBef>
                <a:spcPct val="0"/>
              </a:spcBef>
              <a:spcAft>
                <a:spcPct val="0"/>
              </a:spcAft>
              <a:defRPr sz="2400" u="sng">
                <a:solidFill>
                  <a:schemeClr val="tx1"/>
                </a:solidFill>
                <a:latin typeface="Museo 300" pitchFamily="50" charset="0"/>
                <a:ea typeface="MS PGothic" pitchFamily="34" charset="-128"/>
              </a:defRPr>
            </a:lvl6pPr>
            <a:lvl7pPr marL="2971800" indent="-228600" eaLnBrk="0" fontAlgn="base" hangingPunct="0">
              <a:spcBef>
                <a:spcPct val="0"/>
              </a:spcBef>
              <a:spcAft>
                <a:spcPct val="0"/>
              </a:spcAft>
              <a:defRPr sz="2400" u="sng">
                <a:solidFill>
                  <a:schemeClr val="tx1"/>
                </a:solidFill>
                <a:latin typeface="Museo 300" pitchFamily="50" charset="0"/>
                <a:ea typeface="MS PGothic" pitchFamily="34" charset="-128"/>
              </a:defRPr>
            </a:lvl7pPr>
            <a:lvl8pPr marL="3429000" indent="-228600" eaLnBrk="0" fontAlgn="base" hangingPunct="0">
              <a:spcBef>
                <a:spcPct val="0"/>
              </a:spcBef>
              <a:spcAft>
                <a:spcPct val="0"/>
              </a:spcAft>
              <a:defRPr sz="2400" u="sng">
                <a:solidFill>
                  <a:schemeClr val="tx1"/>
                </a:solidFill>
                <a:latin typeface="Museo 300" pitchFamily="50" charset="0"/>
                <a:ea typeface="MS PGothic" pitchFamily="34" charset="-128"/>
              </a:defRPr>
            </a:lvl8pPr>
            <a:lvl9pPr marL="3886200" indent="-228600" eaLnBrk="0" fontAlgn="base" hangingPunct="0">
              <a:spcBef>
                <a:spcPct val="0"/>
              </a:spcBef>
              <a:spcAft>
                <a:spcPct val="0"/>
              </a:spcAft>
              <a:defRPr sz="2400" u="sng">
                <a:solidFill>
                  <a:schemeClr val="tx1"/>
                </a:solidFill>
                <a:latin typeface="Museo 300" pitchFamily="50" charset="0"/>
                <a:ea typeface="MS PGothic" pitchFamily="34" charset="-128"/>
              </a:defRPr>
            </a:lvl9pPr>
          </a:lstStyle>
          <a:p>
            <a:pPr marL="0" indent="0" fontAlgn="auto">
              <a:spcBef>
                <a:spcPct val="20000"/>
              </a:spcBef>
              <a:spcAft>
                <a:spcPts val="0"/>
              </a:spcAft>
              <a:defRPr/>
            </a:pPr>
            <a:endParaRPr lang="en-US" altLang="en-US" sz="2800" u="none" dirty="0" smtClean="0">
              <a:latin typeface="Century Gothic" panose="020B0502020202020204" pitchFamily="34" charset="0"/>
            </a:endParaRPr>
          </a:p>
          <a:p>
            <a:pPr marL="0" indent="0" fontAlgn="auto">
              <a:spcBef>
                <a:spcPct val="20000"/>
              </a:spcBef>
              <a:spcAft>
                <a:spcPts val="0"/>
              </a:spcAft>
              <a:defRPr/>
            </a:pPr>
            <a:endParaRPr lang="en-US" altLang="en-US" sz="2800" u="none" dirty="0">
              <a:latin typeface="Century Gothic" panose="020B0502020202020204" pitchFamily="34" charset="0"/>
            </a:endParaRPr>
          </a:p>
          <a:p>
            <a:pPr marL="0" indent="0" fontAlgn="auto">
              <a:spcBef>
                <a:spcPct val="20000"/>
              </a:spcBef>
              <a:spcAft>
                <a:spcPts val="0"/>
              </a:spcAft>
              <a:defRPr/>
            </a:pPr>
            <a:r>
              <a:rPr lang="en-US" altLang="en-US" sz="2800" u="none" dirty="0" smtClean="0">
                <a:latin typeface="Century Gothic" panose="020B0502020202020204" pitchFamily="34" charset="0"/>
              </a:rPr>
              <a:t>Children need to engage in true literate conversations – “the kind that people outside the classrooms engage in to make meaning of a text they care about.”</a:t>
            </a:r>
            <a:endParaRPr lang="en-US" altLang="en-US" sz="2800" u="none" dirty="0">
              <a:latin typeface="Century Gothic" panose="020B0502020202020204" pitchFamily="34" charset="0"/>
            </a:endParaRPr>
          </a:p>
          <a:p>
            <a:pPr marL="0" indent="0" algn="r" fontAlgn="auto">
              <a:spcBef>
                <a:spcPct val="20000"/>
              </a:spcBef>
              <a:spcAft>
                <a:spcPts val="0"/>
              </a:spcAft>
              <a:defRPr/>
            </a:pPr>
            <a:endParaRPr lang="en-US" altLang="en-US" sz="2800" u="none" dirty="0" smtClean="0">
              <a:latin typeface="Century Gothic" panose="020B0502020202020204" pitchFamily="34" charset="0"/>
            </a:endParaRPr>
          </a:p>
          <a:p>
            <a:pPr marL="0" indent="0" algn="r" fontAlgn="auto">
              <a:spcBef>
                <a:spcPct val="20000"/>
              </a:spcBef>
              <a:spcAft>
                <a:spcPts val="0"/>
              </a:spcAft>
              <a:defRPr/>
            </a:pPr>
            <a:endParaRPr lang="en-US" altLang="en-US" sz="2800" u="none" dirty="0">
              <a:latin typeface="Century Gothic" panose="020B0502020202020204" pitchFamily="34" charset="0"/>
            </a:endParaRPr>
          </a:p>
          <a:p>
            <a:pPr marL="0" indent="0" algn="r" fontAlgn="auto">
              <a:spcBef>
                <a:spcPct val="20000"/>
              </a:spcBef>
              <a:spcAft>
                <a:spcPts val="0"/>
              </a:spcAft>
              <a:defRPr/>
            </a:pPr>
            <a:r>
              <a:rPr lang="en-US" altLang="en-US" sz="1600" u="none" dirty="0" smtClean="0">
                <a:latin typeface="Century Gothic" panose="020B0502020202020204" pitchFamily="34" charset="0"/>
              </a:rPr>
              <a:t>Richard </a:t>
            </a:r>
            <a:r>
              <a:rPr lang="en-US" altLang="en-US" sz="1600" u="none" dirty="0" err="1" smtClean="0">
                <a:latin typeface="Century Gothic" panose="020B0502020202020204" pitchFamily="34" charset="0"/>
              </a:rPr>
              <a:t>Allington</a:t>
            </a:r>
            <a:r>
              <a:rPr lang="en-US" altLang="en-US" sz="1600" u="none" dirty="0" smtClean="0">
                <a:latin typeface="Century Gothic" panose="020B0502020202020204" pitchFamily="34" charset="0"/>
              </a:rPr>
              <a:t>, </a:t>
            </a:r>
          </a:p>
          <a:p>
            <a:pPr marL="0" indent="0" algn="r" fontAlgn="auto">
              <a:spcBef>
                <a:spcPct val="20000"/>
              </a:spcBef>
              <a:spcAft>
                <a:spcPts val="0"/>
              </a:spcAft>
              <a:defRPr/>
            </a:pPr>
            <a:r>
              <a:rPr lang="en-US" altLang="en-US" sz="1600" i="1" u="none" dirty="0" smtClean="0">
                <a:latin typeface="Century Gothic" panose="020B0502020202020204" pitchFamily="34" charset="0"/>
              </a:rPr>
              <a:t>Educational Leadership</a:t>
            </a:r>
            <a:r>
              <a:rPr lang="en-US" altLang="en-US" sz="1600" u="none" dirty="0" smtClean="0">
                <a:latin typeface="Century Gothic" panose="020B0502020202020204" pitchFamily="34" charset="0"/>
              </a:rPr>
              <a:t>, October, 2014</a:t>
            </a:r>
            <a:endParaRPr lang="en-US" altLang="en-US" sz="1600" u="none" dirty="0">
              <a:latin typeface="Century Gothic" panose="020B0502020202020204" pitchFamily="34" charset="0"/>
            </a:endParaRPr>
          </a:p>
        </p:txBody>
      </p:sp>
    </p:spTree>
    <p:extLst>
      <p:ext uri="{BB962C8B-B14F-4D97-AF65-F5344CB8AC3E}">
        <p14:creationId xmlns:p14="http://schemas.microsoft.com/office/powerpoint/2010/main" val="13693696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What is Fluency?</a:t>
            </a:r>
            <a:endParaRPr lang="en-US" altLang="en-US" sz="4800" dirty="0" smtClean="0">
              <a:latin typeface="Century Gothic"/>
              <a:cs typeface="Century Gothic"/>
            </a:endParaRPr>
          </a:p>
        </p:txBody>
      </p:sp>
      <p:sp>
        <p:nvSpPr>
          <p:cNvPr id="3" name="Content Placeholder 2"/>
          <p:cNvSpPr>
            <a:spLocks noGrp="1"/>
          </p:cNvSpPr>
          <p:nvPr>
            <p:ph idx="1"/>
          </p:nvPr>
        </p:nvSpPr>
        <p:spPr>
          <a:xfrm>
            <a:off x="611560" y="1772816"/>
            <a:ext cx="8961088" cy="4176464"/>
          </a:xfrm>
        </p:spPr>
        <p:txBody>
          <a:bodyPr>
            <a:noAutofit/>
          </a:bodyPr>
          <a:lstStyle/>
          <a:p>
            <a:pPr marL="457200" indent="-457200" fontAlgn="base">
              <a:buFont typeface="+mj-lt"/>
              <a:buAutoNum type="arabicPeriod"/>
            </a:pPr>
            <a:r>
              <a:rPr lang="en-CA" sz="2800" dirty="0" smtClean="0">
                <a:latin typeface="Century Gothic"/>
                <a:cs typeface="Century Gothic"/>
              </a:rPr>
              <a:t>Accurate reading</a:t>
            </a:r>
          </a:p>
          <a:p>
            <a:pPr marL="457200" indent="-457200" fontAlgn="base">
              <a:buFont typeface="+mj-lt"/>
              <a:buAutoNum type="arabicPeriod"/>
            </a:pPr>
            <a:endParaRPr lang="en-CA" sz="2800" dirty="0" smtClean="0">
              <a:latin typeface="Century Gothic"/>
              <a:cs typeface="Century Gothic"/>
            </a:endParaRPr>
          </a:p>
          <a:p>
            <a:pPr marL="457200" indent="-457200" fontAlgn="base">
              <a:buFont typeface="+mj-lt"/>
              <a:buAutoNum type="arabicPeriod"/>
            </a:pPr>
            <a:r>
              <a:rPr lang="en-CA" sz="2800" dirty="0" smtClean="0">
                <a:latin typeface="Century Gothic"/>
                <a:cs typeface="Century Gothic"/>
              </a:rPr>
              <a:t>Reading rate</a:t>
            </a:r>
          </a:p>
          <a:p>
            <a:pPr marL="457200" indent="-457200" fontAlgn="base">
              <a:buFont typeface="+mj-lt"/>
              <a:buAutoNum type="arabicPeriod"/>
            </a:pPr>
            <a:endParaRPr lang="en-CA" sz="2800" dirty="0" smtClean="0">
              <a:latin typeface="Century Gothic"/>
              <a:cs typeface="Century Gothic"/>
            </a:endParaRPr>
          </a:p>
          <a:p>
            <a:pPr marL="457200" indent="-457200" fontAlgn="base">
              <a:buFont typeface="+mj-lt"/>
              <a:buAutoNum type="arabicPeriod"/>
            </a:pPr>
            <a:r>
              <a:rPr lang="en-CA" sz="2800" dirty="0" smtClean="0">
                <a:latin typeface="Century Gothic"/>
                <a:cs typeface="Century Gothic"/>
              </a:rPr>
              <a:t>Appropriate prosody</a:t>
            </a:r>
          </a:p>
          <a:p>
            <a:pPr marL="457200" indent="-457200" fontAlgn="base">
              <a:buFont typeface="+mj-lt"/>
              <a:buAutoNum type="arabicPeriod"/>
            </a:pPr>
            <a:endParaRPr lang="en-CA" sz="2800" dirty="0" smtClean="0">
              <a:latin typeface="Century Gothic"/>
              <a:cs typeface="Century Gothic"/>
            </a:endParaRPr>
          </a:p>
          <a:p>
            <a:pPr marL="457200" indent="-457200" fontAlgn="base">
              <a:buFont typeface="+mj-lt"/>
              <a:buAutoNum type="arabicPeriod"/>
            </a:pPr>
            <a:r>
              <a:rPr lang="en-CA" sz="2800" dirty="0" smtClean="0">
                <a:latin typeface="Century Gothic"/>
                <a:cs typeface="Century Gothic"/>
              </a:rPr>
              <a:t>Understanding</a:t>
            </a:r>
          </a:p>
        </p:txBody>
      </p:sp>
      <p:pic>
        <p:nvPicPr>
          <p:cNvPr id="2" name="Picture 1" descr="flunecy 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4374758"/>
            <a:ext cx="4053918" cy="2021775"/>
          </a:xfrm>
          <a:prstGeom prst="rect">
            <a:avLst/>
          </a:prstGeom>
        </p:spPr>
      </p:pic>
    </p:spTree>
    <p:extLst>
      <p:ext uri="{BB962C8B-B14F-4D97-AF65-F5344CB8AC3E}">
        <p14:creationId xmlns:p14="http://schemas.microsoft.com/office/powerpoint/2010/main" val="3338849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a:lnSpc>
                <a:spcPct val="95000"/>
              </a:lnSpc>
            </a:pPr>
            <a:r>
              <a:rPr lang="en-CA" sz="4800" dirty="0" smtClean="0">
                <a:latin typeface="Century Gothic"/>
                <a:cs typeface="Century Gothic"/>
              </a:rPr>
              <a:t>Reflect: I have a student who…</a:t>
            </a:r>
            <a:endParaRPr lang="en-US" altLang="en-US" sz="4800" dirty="0" smtClean="0">
              <a:latin typeface="Century Gothic"/>
              <a:cs typeface="Century Gothic"/>
            </a:endParaRPr>
          </a:p>
        </p:txBody>
      </p:sp>
      <p:sp>
        <p:nvSpPr>
          <p:cNvPr id="3" name="Content Placeholder 2"/>
          <p:cNvSpPr>
            <a:spLocks noGrp="1"/>
          </p:cNvSpPr>
          <p:nvPr>
            <p:ph idx="1"/>
          </p:nvPr>
        </p:nvSpPr>
        <p:spPr/>
        <p:txBody>
          <a:bodyPr>
            <a:normAutofit/>
          </a:bodyPr>
          <a:lstStyle/>
          <a:p>
            <a:pPr fontAlgn="base"/>
            <a:endParaRPr lang="en-CA" cap="all" dirty="0" smtClean="0">
              <a:latin typeface="Century Gothic"/>
              <a:cs typeface="Century Gothic"/>
            </a:endParaRPr>
          </a:p>
          <a:p>
            <a:pPr marL="0" indent="0" fontAlgn="base">
              <a:buNone/>
            </a:pPr>
            <a:endParaRPr lang="en-CA" cap="all" dirty="0">
              <a:latin typeface="Century Gothic"/>
              <a:cs typeface="Century Gothic"/>
            </a:endParaRPr>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515378"/>
            <a:ext cx="7632848" cy="4696142"/>
          </a:xfrm>
          <a:prstGeom prst="rect">
            <a:avLst/>
          </a:prstGeom>
          <a:noFill/>
          <a:ln w="57150">
            <a:solidFill>
              <a:srgbClr val="005DA2"/>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6807573" y="6179820"/>
            <a:ext cx="23042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dirty="0" smtClean="0">
                <a:latin typeface="Century Gothic" pitchFamily="34" charset="0"/>
                <a:hlinkClick r:id="rId4"/>
              </a:rPr>
              <a:t>Reading Rockets</a:t>
            </a:r>
            <a:r>
              <a:rPr lang="en-US" altLang="en-US" sz="1600" dirty="0" smtClean="0">
                <a:latin typeface="Century Gothic" pitchFamily="34" charset="0"/>
              </a:rPr>
              <a:t> </a:t>
            </a:r>
            <a:endParaRPr lang="en-US" altLang="en-US" sz="1600" dirty="0">
              <a:latin typeface="Century Gothic" pitchFamily="34" charset="0"/>
            </a:endParaRPr>
          </a:p>
          <a:p>
            <a:pPr eaLnBrk="1" hangingPunct="1"/>
            <a:endParaRPr lang="en-US" altLang="en-US" sz="1600" dirty="0">
              <a:latin typeface="Museo 300" pitchFamily="1" charset="0"/>
            </a:endParaRPr>
          </a:p>
        </p:txBody>
      </p:sp>
    </p:spTree>
    <p:extLst>
      <p:ext uri="{BB962C8B-B14F-4D97-AF65-F5344CB8AC3E}">
        <p14:creationId xmlns:p14="http://schemas.microsoft.com/office/powerpoint/2010/main" val="3377049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a:lnSpc>
                <a:spcPct val="95000"/>
              </a:lnSpc>
            </a:pPr>
            <a:r>
              <a:rPr lang="en-CA" sz="4800" dirty="0" smtClean="0">
                <a:latin typeface="Century Gothic"/>
                <a:cs typeface="Century Gothic"/>
              </a:rPr>
              <a:t>Reflect: I have a student who…</a:t>
            </a:r>
            <a:endParaRPr lang="en-US" altLang="en-US" sz="4800" dirty="0" smtClean="0">
              <a:latin typeface="Century Gothic"/>
              <a:cs typeface="Century Gothic"/>
            </a:endParaRPr>
          </a:p>
        </p:txBody>
      </p:sp>
      <p:sp>
        <p:nvSpPr>
          <p:cNvPr id="3" name="Content Placeholder 2"/>
          <p:cNvSpPr>
            <a:spLocks noGrp="1"/>
          </p:cNvSpPr>
          <p:nvPr>
            <p:ph idx="1"/>
          </p:nvPr>
        </p:nvSpPr>
        <p:spPr/>
        <p:txBody>
          <a:bodyPr>
            <a:normAutofit/>
          </a:bodyPr>
          <a:lstStyle/>
          <a:p>
            <a:pPr fontAlgn="base"/>
            <a:endParaRPr lang="en-CA" cap="all" dirty="0" smtClean="0">
              <a:latin typeface="Century Gothic"/>
              <a:cs typeface="Century Gothic"/>
            </a:endParaRPr>
          </a:p>
          <a:p>
            <a:pPr marL="0" indent="0" fontAlgn="base">
              <a:buNone/>
            </a:pPr>
            <a:endParaRPr lang="en-CA" cap="all" dirty="0">
              <a:latin typeface="Century Gothic"/>
              <a:cs typeface="Century Gothic"/>
            </a:endParaRPr>
          </a:p>
        </p:txBody>
      </p:sp>
      <p:sp>
        <p:nvSpPr>
          <p:cNvPr id="6" name="TextBox 1"/>
          <p:cNvSpPr txBox="1">
            <a:spLocks noChangeArrowheads="1"/>
          </p:cNvSpPr>
          <p:nvPr/>
        </p:nvSpPr>
        <p:spPr bwMode="auto">
          <a:xfrm>
            <a:off x="6807573" y="6179820"/>
            <a:ext cx="23042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dirty="0" smtClean="0">
                <a:latin typeface="Century Gothic" pitchFamily="34" charset="0"/>
                <a:hlinkClick r:id="rId3"/>
              </a:rPr>
              <a:t>Reading Rockets</a:t>
            </a:r>
            <a:r>
              <a:rPr lang="en-US" altLang="en-US" sz="1600" dirty="0" smtClean="0">
                <a:latin typeface="Century Gothic" pitchFamily="34" charset="0"/>
              </a:rPr>
              <a:t> </a:t>
            </a:r>
            <a:endParaRPr lang="en-US" altLang="en-US" sz="1600" dirty="0">
              <a:latin typeface="Century Gothic" pitchFamily="34" charset="0"/>
            </a:endParaRPr>
          </a:p>
          <a:p>
            <a:pPr eaLnBrk="1" hangingPunct="1"/>
            <a:endParaRPr lang="en-US" altLang="en-US" sz="1600" dirty="0">
              <a:latin typeface="Museo 300" pitchFamily="1" charset="0"/>
            </a:endParaRPr>
          </a:p>
        </p:txBody>
      </p:sp>
      <p:sp>
        <p:nvSpPr>
          <p:cNvPr id="7" name="TextBox 6"/>
          <p:cNvSpPr txBox="1"/>
          <p:nvPr/>
        </p:nvSpPr>
        <p:spPr>
          <a:xfrm>
            <a:off x="467544" y="1556792"/>
            <a:ext cx="7848872" cy="3108543"/>
          </a:xfrm>
          <a:prstGeom prst="rect">
            <a:avLst/>
          </a:prstGeom>
          <a:noFill/>
        </p:spPr>
        <p:txBody>
          <a:bodyPr wrap="square" rtlCol="0">
            <a:spAutoFit/>
          </a:bodyPr>
          <a:lstStyle/>
          <a:p>
            <a:r>
              <a:rPr lang="en-US" sz="2800" i="1" dirty="0" smtClean="0">
                <a:latin typeface="Century Gothic" panose="020B0502020202020204" pitchFamily="34" charset="0"/>
              </a:rPr>
              <a:t>Instructional Strategy:</a:t>
            </a:r>
          </a:p>
          <a:p>
            <a:pPr algn="ctr"/>
            <a:endParaRPr lang="en-US" sz="2800" i="1" dirty="0" smtClean="0">
              <a:latin typeface="Century Gothic" panose="020B0502020202020204" pitchFamily="34" charset="0"/>
            </a:endParaRPr>
          </a:p>
          <a:p>
            <a:pPr algn="ctr"/>
            <a:endParaRPr lang="en-US" sz="2800" i="1" dirty="0" smtClean="0">
              <a:latin typeface="Century Gothic" panose="020B0502020202020204" pitchFamily="34" charset="0"/>
            </a:endParaRPr>
          </a:p>
          <a:p>
            <a:pPr algn="ctr"/>
            <a:r>
              <a:rPr lang="en-US" sz="4000" b="1" i="1" dirty="0" smtClean="0">
                <a:latin typeface="Century Gothic" panose="020B0502020202020204" pitchFamily="34" charset="0"/>
              </a:rPr>
              <a:t>Popcorn</a:t>
            </a:r>
          </a:p>
          <a:p>
            <a:pPr algn="ctr"/>
            <a:endParaRPr lang="en-US" sz="2400" b="1" i="1" dirty="0" smtClean="0">
              <a:latin typeface="Century Gothic" panose="020B0502020202020204" pitchFamily="34" charset="0"/>
            </a:endParaRPr>
          </a:p>
          <a:p>
            <a:pPr algn="ctr"/>
            <a:endParaRPr lang="en-US" sz="2400" b="1" i="1" dirty="0" smtClean="0">
              <a:latin typeface="Century Gothic" panose="020B0502020202020204" pitchFamily="34" charset="0"/>
            </a:endParaRPr>
          </a:p>
          <a:p>
            <a:r>
              <a:rPr lang="en-US" sz="2400" dirty="0" smtClean="0">
                <a:latin typeface="Century Gothic" panose="020B0502020202020204" pitchFamily="34" charset="0"/>
              </a:rPr>
              <a:t>I have a student who….</a:t>
            </a:r>
            <a:endParaRPr lang="en-US" sz="2400" dirty="0">
              <a:latin typeface="Century Gothic" panose="020B0502020202020204" pitchFamily="34" charset="0"/>
            </a:endParaRPr>
          </a:p>
        </p:txBody>
      </p:sp>
      <p:pic>
        <p:nvPicPr>
          <p:cNvPr id="8" name="Picture 7"/>
          <p:cNvPicPr>
            <a:picLocks noChangeAspect="1"/>
          </p:cNvPicPr>
          <p:nvPr/>
        </p:nvPicPr>
        <p:blipFill>
          <a:blip r:embed="rId4"/>
          <a:stretch>
            <a:fillRect/>
          </a:stretch>
        </p:blipFill>
        <p:spPr>
          <a:xfrm>
            <a:off x="5078610" y="3525674"/>
            <a:ext cx="2857500" cy="1895475"/>
          </a:xfrm>
          <a:prstGeom prst="rect">
            <a:avLst/>
          </a:prstGeom>
        </p:spPr>
      </p:pic>
    </p:spTree>
    <p:extLst>
      <p:ext uri="{BB962C8B-B14F-4D97-AF65-F5344CB8AC3E}">
        <p14:creationId xmlns:p14="http://schemas.microsoft.com/office/powerpoint/2010/main" val="12814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Fluency: 3 Key Points</a:t>
            </a:r>
            <a:endParaRPr lang="en-US" altLang="en-US" sz="4800" dirty="0" smtClean="0">
              <a:latin typeface="Century Gothic"/>
              <a:cs typeface="Century Gothic"/>
            </a:endParaRPr>
          </a:p>
        </p:txBody>
      </p:sp>
      <p:sp>
        <p:nvSpPr>
          <p:cNvPr id="3" name="Content Placeholder 2"/>
          <p:cNvSpPr>
            <a:spLocks noGrp="1"/>
          </p:cNvSpPr>
          <p:nvPr>
            <p:ph idx="1"/>
          </p:nvPr>
        </p:nvSpPr>
        <p:spPr/>
        <p:txBody>
          <a:bodyPr>
            <a:normAutofit/>
          </a:bodyPr>
          <a:lstStyle/>
          <a:p>
            <a:pPr fontAlgn="base"/>
            <a:endParaRPr lang="en-CA" cap="all"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107504" y="1825625"/>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42950" indent="-742950">
              <a:lnSpc>
                <a:spcPct val="150000"/>
              </a:lnSpc>
              <a:buFont typeface="+mj-lt"/>
              <a:buAutoNum type="arabicPeriod"/>
            </a:pPr>
            <a:r>
              <a:rPr lang="en-US" altLang="en-US" sz="3600" dirty="0" smtClean="0">
                <a:latin typeface="Century Gothic" panose="020B0502020202020204" pitchFamily="34" charset="0"/>
                <a:ea typeface="ＭＳ Ｐゴシック" panose="020B0600070205080204" pitchFamily="34" charset="-128"/>
              </a:rPr>
              <a:t>Assess for fluency</a:t>
            </a:r>
          </a:p>
          <a:p>
            <a:pPr marL="742950" indent="-742950">
              <a:lnSpc>
                <a:spcPct val="150000"/>
              </a:lnSpc>
              <a:buFont typeface="+mj-lt"/>
              <a:buAutoNum type="arabicPeriod"/>
            </a:pPr>
            <a:r>
              <a:rPr lang="en-US" altLang="en-US" sz="3600" dirty="0" smtClean="0">
                <a:latin typeface="Century Gothic" panose="020B0502020202020204" pitchFamily="34" charset="0"/>
                <a:ea typeface="ＭＳ Ｐゴシック" panose="020B0600070205080204" pitchFamily="34" charset="-128"/>
              </a:rPr>
              <a:t>Teach fluency strategies</a:t>
            </a:r>
          </a:p>
          <a:p>
            <a:pPr marL="742950" indent="-742950">
              <a:lnSpc>
                <a:spcPct val="150000"/>
              </a:lnSpc>
              <a:buFont typeface="+mj-lt"/>
              <a:buAutoNum type="arabicPeriod"/>
            </a:pPr>
            <a:r>
              <a:rPr lang="en-US" altLang="en-US" sz="3600" dirty="0" smtClean="0">
                <a:latin typeface="Century Gothic" panose="020B0502020202020204" pitchFamily="34" charset="0"/>
                <a:ea typeface="ＭＳ Ｐゴシック" panose="020B0600070205080204" pitchFamily="34" charset="-128"/>
              </a:rPr>
              <a:t>Explain why fluency helps students read</a:t>
            </a:r>
          </a:p>
        </p:txBody>
      </p:sp>
    </p:spTree>
    <p:extLst>
      <p:ext uri="{BB962C8B-B14F-4D97-AF65-F5344CB8AC3E}">
        <p14:creationId xmlns:p14="http://schemas.microsoft.com/office/powerpoint/2010/main" val="3517967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What To Look For…</a:t>
            </a:r>
            <a:endParaRPr lang="en-US" altLang="en-US" sz="4800" dirty="0" smtClean="0">
              <a:latin typeface="Century Gothic"/>
              <a:cs typeface="Century Gothic"/>
            </a:endParaRPr>
          </a:p>
        </p:txBody>
      </p:sp>
      <p:sp>
        <p:nvSpPr>
          <p:cNvPr id="3" name="Content Placeholder 2"/>
          <p:cNvSpPr>
            <a:spLocks noGrp="1"/>
          </p:cNvSpPr>
          <p:nvPr>
            <p:ph idx="1"/>
          </p:nvPr>
        </p:nvSpPr>
        <p:spPr>
          <a:xfrm>
            <a:off x="107504" y="1484784"/>
            <a:ext cx="8424936" cy="5112568"/>
          </a:xfrm>
        </p:spPr>
        <p:txBody>
          <a:bodyPr>
            <a:noAutofit/>
          </a:bodyPr>
          <a:lstStyle/>
          <a:p>
            <a:pPr fontAlgn="base"/>
            <a:r>
              <a:rPr lang="en-CA" sz="2800" dirty="0" smtClean="0">
                <a:latin typeface="Century Gothic"/>
                <a:cs typeface="Century Gothic"/>
              </a:rPr>
              <a:t>Slow Reading Rate</a:t>
            </a:r>
          </a:p>
          <a:p>
            <a:pPr lvl="1" fontAlgn="base"/>
            <a:r>
              <a:rPr lang="en-CA" sz="2000" dirty="0" smtClean="0">
                <a:latin typeface="Century Gothic"/>
                <a:cs typeface="Century Gothic"/>
              </a:rPr>
              <a:t>Grade 4 – 140-170 WPM</a:t>
            </a:r>
          </a:p>
          <a:p>
            <a:pPr lvl="1" fontAlgn="base"/>
            <a:r>
              <a:rPr lang="en-CA" sz="2000" dirty="0" smtClean="0">
                <a:latin typeface="Century Gothic"/>
                <a:cs typeface="Century Gothic"/>
              </a:rPr>
              <a:t>Grade 5 – 170-195 WPM</a:t>
            </a:r>
          </a:p>
          <a:p>
            <a:pPr lvl="1" fontAlgn="base"/>
            <a:r>
              <a:rPr lang="en-CA" sz="2000" dirty="0" smtClean="0">
                <a:latin typeface="Century Gothic"/>
                <a:cs typeface="Century Gothic"/>
              </a:rPr>
              <a:t>Grade 6 – 195-220 WPM</a:t>
            </a:r>
          </a:p>
          <a:p>
            <a:pPr lvl="1" fontAlgn="base"/>
            <a:r>
              <a:rPr lang="en-CA" sz="2000" dirty="0" smtClean="0">
                <a:latin typeface="Century Gothic"/>
                <a:cs typeface="Century Gothic"/>
              </a:rPr>
              <a:t>Grade 7 – 215-245 WPM</a:t>
            </a:r>
          </a:p>
          <a:p>
            <a:pPr lvl="1" fontAlgn="base"/>
            <a:endParaRPr lang="en-CA" sz="2000" dirty="0" smtClean="0">
              <a:latin typeface="Century Gothic"/>
              <a:cs typeface="Century Gothic"/>
            </a:endParaRPr>
          </a:p>
          <a:p>
            <a:pPr lvl="1" fontAlgn="base"/>
            <a:endParaRPr lang="en-CA" sz="2000" dirty="0" smtClean="0">
              <a:latin typeface="Century Gothic"/>
              <a:cs typeface="Century Gothic"/>
            </a:endParaRPr>
          </a:p>
          <a:p>
            <a:pPr fontAlgn="base"/>
            <a:r>
              <a:rPr lang="en-CA" sz="2800" dirty="0" smtClean="0">
                <a:latin typeface="Century Gothic"/>
                <a:cs typeface="Century Gothic"/>
              </a:rPr>
              <a:t>Finger pointing as the student reads</a:t>
            </a:r>
          </a:p>
          <a:p>
            <a:pPr fontAlgn="base"/>
            <a:r>
              <a:rPr lang="en-CA" sz="2800" dirty="0" smtClean="0">
                <a:latin typeface="Century Gothic"/>
                <a:cs typeface="Century Gothic"/>
              </a:rPr>
              <a:t>Phrasing and intonation break-down</a:t>
            </a:r>
          </a:p>
          <a:p>
            <a:pPr fontAlgn="base"/>
            <a:r>
              <a:rPr lang="en-CA" sz="2800" dirty="0" smtClean="0">
                <a:latin typeface="Century Gothic"/>
                <a:cs typeface="Century Gothic"/>
              </a:rPr>
              <a:t>Student not self-correcting or monitoring for understanding</a:t>
            </a:r>
            <a:endParaRPr lang="en-CA" sz="2800" dirty="0">
              <a:latin typeface="Century Gothic"/>
              <a:cs typeface="Century Gothic"/>
            </a:endParaRPr>
          </a:p>
        </p:txBody>
      </p:sp>
      <p:pic>
        <p:nvPicPr>
          <p:cNvPr id="2" name="Picture 1" descr="Fluency 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1628800"/>
            <a:ext cx="3651608" cy="1792949"/>
          </a:xfrm>
          <a:prstGeom prst="rect">
            <a:avLst/>
          </a:prstGeom>
        </p:spPr>
      </p:pic>
    </p:spTree>
    <p:extLst>
      <p:ext uri="{BB962C8B-B14F-4D97-AF65-F5344CB8AC3E}">
        <p14:creationId xmlns:p14="http://schemas.microsoft.com/office/powerpoint/2010/main" val="2176171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49088" y="0"/>
            <a:ext cx="9144000" cy="1066800"/>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a:lnSpc>
                <a:spcPct val="95000"/>
              </a:lnSpc>
            </a:pPr>
            <a:r>
              <a:rPr lang="en-US" altLang="en-US" sz="4000" dirty="0" smtClean="0">
                <a:solidFill>
                  <a:schemeClr val="bg1"/>
                </a:solidFill>
                <a:latin typeface="Century Gothic"/>
                <a:cs typeface="Century Gothic"/>
              </a:rPr>
              <a:t>Traditional Territory Acknowledgement</a:t>
            </a:r>
          </a:p>
        </p:txBody>
      </p:sp>
      <p:pic>
        <p:nvPicPr>
          <p:cNvPr id="2" name="Picture 1" descr="IMG_52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1268760"/>
            <a:ext cx="4087420" cy="5449893"/>
          </a:xfrm>
          <a:prstGeom prst="rect">
            <a:avLst/>
          </a:prstGeom>
        </p:spPr>
      </p:pic>
    </p:spTree>
    <p:extLst>
      <p:ext uri="{BB962C8B-B14F-4D97-AF65-F5344CB8AC3E}">
        <p14:creationId xmlns:p14="http://schemas.microsoft.com/office/powerpoint/2010/main" val="635875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What To Look For</a:t>
            </a:r>
            <a:endParaRPr lang="en-US" altLang="en-US" sz="4800" dirty="0" smtClean="0">
              <a:latin typeface="Century Gothic"/>
              <a:cs typeface="Century Gothic"/>
            </a:endParaRPr>
          </a:p>
        </p:txBody>
      </p:sp>
      <p:sp>
        <p:nvSpPr>
          <p:cNvPr id="2" name="Content Placeholder 1"/>
          <p:cNvSpPr>
            <a:spLocks noGrp="1"/>
          </p:cNvSpPr>
          <p:nvPr>
            <p:ph idx="1"/>
          </p:nvPr>
        </p:nvSpPr>
        <p:spPr/>
        <p:txBody>
          <a:bodyPr/>
          <a:lstStyle/>
          <a:p>
            <a:r>
              <a:rPr lang="en-US" dirty="0">
                <a:latin typeface="Century Gothic"/>
                <a:cs typeface="Century Gothic"/>
              </a:rPr>
              <a:t>https://</a:t>
            </a:r>
            <a:r>
              <a:rPr lang="en-US" dirty="0" err="1">
                <a:latin typeface="Century Gothic"/>
                <a:cs typeface="Century Gothic"/>
              </a:rPr>
              <a:t>www.youtube.com</a:t>
            </a:r>
            <a:r>
              <a:rPr lang="en-US" dirty="0">
                <a:latin typeface="Century Gothic"/>
                <a:cs typeface="Century Gothic"/>
              </a:rPr>
              <a:t>/</a:t>
            </a:r>
            <a:r>
              <a:rPr lang="en-US" dirty="0" err="1">
                <a:latin typeface="Century Gothic"/>
                <a:cs typeface="Century Gothic"/>
              </a:rPr>
              <a:t>watch?v</a:t>
            </a:r>
            <a:r>
              <a:rPr lang="en-US" dirty="0">
                <a:latin typeface="Century Gothic"/>
                <a:cs typeface="Century Gothic"/>
              </a:rPr>
              <a:t>=ZO-4OYiJiUA</a:t>
            </a:r>
          </a:p>
        </p:txBody>
      </p:sp>
    </p:spTree>
    <p:extLst>
      <p:ext uri="{BB962C8B-B14F-4D97-AF65-F5344CB8AC3E}">
        <p14:creationId xmlns:p14="http://schemas.microsoft.com/office/powerpoint/2010/main" val="19851280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99392"/>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Reading Fluency</a:t>
            </a:r>
            <a:endParaRPr lang="en-US" altLang="en-US" sz="4800" dirty="0" smtClean="0">
              <a:latin typeface="Century Gothic"/>
              <a:cs typeface="Century Gothic"/>
            </a:endParaRPr>
          </a:p>
        </p:txBody>
      </p:sp>
      <p:sp>
        <p:nvSpPr>
          <p:cNvPr id="5" name="Content Placeholder 2"/>
          <p:cNvSpPr>
            <a:spLocks noGrp="1"/>
          </p:cNvSpPr>
          <p:nvPr>
            <p:ph idx="1"/>
          </p:nvPr>
        </p:nvSpPr>
        <p:spPr>
          <a:xfrm>
            <a:off x="628650" y="1825625"/>
            <a:ext cx="7886700" cy="4351338"/>
          </a:xfrm>
        </p:spPr>
        <p:txBody>
          <a:bodyPr>
            <a:normAutofit/>
          </a:bodyPr>
          <a:lstStyle/>
          <a:p>
            <a:pPr marL="0" indent="0">
              <a:buNone/>
            </a:pPr>
            <a:r>
              <a:rPr lang="en-US" sz="3200" i="1" dirty="0" smtClean="0">
                <a:latin typeface="Century Gothic"/>
                <a:cs typeface="Century Gothic"/>
              </a:rPr>
              <a:t>Instructional Strategy:</a:t>
            </a:r>
          </a:p>
          <a:p>
            <a:pPr marL="0" indent="0" algn="ctr">
              <a:buNone/>
            </a:pPr>
            <a:endParaRPr lang="en-US" sz="3600" b="1" dirty="0" smtClean="0">
              <a:latin typeface="Century Gothic"/>
              <a:cs typeface="Century Gothic"/>
            </a:endParaRPr>
          </a:p>
          <a:p>
            <a:pPr marL="0" indent="0" algn="ctr">
              <a:buNone/>
            </a:pPr>
            <a:r>
              <a:rPr lang="en-US" sz="4000" b="1" dirty="0" smtClean="0">
                <a:latin typeface="Century Gothic"/>
                <a:cs typeface="Century Gothic"/>
              </a:rPr>
              <a:t>Jigsaw</a:t>
            </a:r>
            <a:endParaRPr lang="en-US" sz="3200" dirty="0" smtClean="0">
              <a:latin typeface="Century Gothic"/>
              <a:cs typeface="Century Gothic"/>
            </a:endParaRPr>
          </a:p>
          <a:p>
            <a:pPr marL="0" indent="0" algn="ctr">
              <a:buNone/>
            </a:pPr>
            <a:r>
              <a:rPr lang="en-US" sz="2400" i="1" dirty="0" smtClean="0">
                <a:latin typeface="Century Gothic"/>
                <a:cs typeface="Century Gothic"/>
              </a:rPr>
              <a:t>Specialty Groups</a:t>
            </a:r>
          </a:p>
          <a:p>
            <a:pPr marL="0" indent="0" algn="ctr">
              <a:buNone/>
            </a:pPr>
            <a:endParaRPr lang="en-US" sz="3200" dirty="0" smtClean="0">
              <a:latin typeface="Century Gothic"/>
              <a:cs typeface="Century Gothic"/>
            </a:endParaRPr>
          </a:p>
          <a:p>
            <a:pPr marL="0" indent="0" algn="ctr">
              <a:buNone/>
            </a:pPr>
            <a:r>
              <a:rPr lang="en-US" sz="3200" dirty="0" smtClean="0">
                <a:latin typeface="Century Gothic"/>
                <a:cs typeface="Century Gothic"/>
              </a:rPr>
              <a:t>In your role, how do you support reading fluency?</a:t>
            </a:r>
          </a:p>
          <a:p>
            <a:endParaRPr lang="en-US" sz="3600" dirty="0">
              <a:latin typeface="Century Gothic"/>
              <a:cs typeface="Century Gothic"/>
            </a:endParaRPr>
          </a:p>
        </p:txBody>
      </p:sp>
    </p:spTree>
    <p:extLst>
      <p:ext uri="{BB962C8B-B14F-4D97-AF65-F5344CB8AC3E}">
        <p14:creationId xmlns:p14="http://schemas.microsoft.com/office/powerpoint/2010/main" val="16122179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99392"/>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Reading Fluency</a:t>
            </a:r>
            <a:endParaRPr lang="en-US" altLang="en-US" sz="4800" dirty="0" smtClean="0">
              <a:latin typeface="Century Gothic"/>
              <a:cs typeface="Century Gothic"/>
            </a:endParaRPr>
          </a:p>
        </p:txBody>
      </p:sp>
      <p:sp>
        <p:nvSpPr>
          <p:cNvPr id="5" name="Content Placeholder 2"/>
          <p:cNvSpPr>
            <a:spLocks noGrp="1"/>
          </p:cNvSpPr>
          <p:nvPr>
            <p:ph idx="1"/>
          </p:nvPr>
        </p:nvSpPr>
        <p:spPr>
          <a:xfrm>
            <a:off x="251520" y="1484784"/>
            <a:ext cx="8712968" cy="5373216"/>
          </a:xfrm>
        </p:spPr>
        <p:txBody>
          <a:bodyPr>
            <a:normAutofit/>
          </a:bodyPr>
          <a:lstStyle/>
          <a:p>
            <a:pPr marL="0" indent="0">
              <a:buNone/>
            </a:pPr>
            <a:r>
              <a:rPr lang="en-US" sz="3200" i="1" dirty="0" smtClean="0">
                <a:latin typeface="Century Gothic"/>
                <a:cs typeface="Century Gothic"/>
              </a:rPr>
              <a:t>Instructional Strategy:</a:t>
            </a:r>
          </a:p>
          <a:p>
            <a:pPr marL="0" indent="0" algn="ctr">
              <a:buNone/>
            </a:pPr>
            <a:endParaRPr lang="en-US" sz="3600" b="1" dirty="0" smtClean="0">
              <a:latin typeface="Century Gothic"/>
              <a:cs typeface="Century Gothic"/>
            </a:endParaRPr>
          </a:p>
          <a:p>
            <a:pPr marL="0" indent="0" algn="ctr">
              <a:buNone/>
            </a:pPr>
            <a:r>
              <a:rPr lang="en-US" sz="4000" b="1" dirty="0" smtClean="0">
                <a:latin typeface="Century Gothic"/>
                <a:cs typeface="Century Gothic"/>
              </a:rPr>
              <a:t>Jigsaw</a:t>
            </a:r>
          </a:p>
          <a:p>
            <a:pPr marL="0" indent="0" algn="ctr">
              <a:buNone/>
            </a:pPr>
            <a:r>
              <a:rPr lang="en-US" sz="2600" dirty="0" smtClean="0">
                <a:latin typeface="Century Gothic"/>
                <a:cs typeface="Century Gothic"/>
              </a:rPr>
              <a:t>School Groups</a:t>
            </a:r>
          </a:p>
          <a:p>
            <a:pPr marL="0" indent="0" algn="ctr">
              <a:buNone/>
            </a:pPr>
            <a:endParaRPr lang="en-US" sz="3200" dirty="0" smtClean="0">
              <a:latin typeface="Century Gothic"/>
              <a:cs typeface="Century Gothic"/>
            </a:endParaRPr>
          </a:p>
          <a:p>
            <a:pPr marL="0" indent="0" algn="ctr">
              <a:buNone/>
            </a:pPr>
            <a:endParaRPr lang="en-US" sz="3200" dirty="0" smtClean="0">
              <a:latin typeface="Century Gothic"/>
              <a:cs typeface="Century Gothic"/>
            </a:endParaRPr>
          </a:p>
          <a:p>
            <a:pPr marL="0" indent="0" algn="ctr">
              <a:buNone/>
            </a:pPr>
            <a:r>
              <a:rPr lang="en-US" sz="3200" dirty="0" smtClean="0">
                <a:latin typeface="Century Gothic"/>
                <a:cs typeface="Century Gothic"/>
              </a:rPr>
              <a:t>Using a growth mindset, how could you support the school community with fluency growth?</a:t>
            </a:r>
          </a:p>
          <a:p>
            <a:endParaRPr lang="en-US" sz="3600" dirty="0">
              <a:latin typeface="Century Gothic"/>
              <a:cs typeface="Century Gothic"/>
            </a:endParaRPr>
          </a:p>
        </p:txBody>
      </p:sp>
    </p:spTree>
    <p:extLst>
      <p:ext uri="{BB962C8B-B14F-4D97-AF65-F5344CB8AC3E}">
        <p14:creationId xmlns:p14="http://schemas.microsoft.com/office/powerpoint/2010/main" val="2395575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99392"/>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Autofit/>
          </a:bodyPr>
          <a:lstStyle/>
          <a:p>
            <a:pPr>
              <a:lnSpc>
                <a:spcPct val="95000"/>
              </a:lnSpc>
            </a:pPr>
            <a:r>
              <a:rPr lang="en-CA" sz="3600" dirty="0" smtClean="0">
                <a:latin typeface="Century Gothic"/>
                <a:cs typeface="Century Gothic"/>
              </a:rPr>
              <a:t>Supporting Oral Language Challenges</a:t>
            </a:r>
            <a:endParaRPr lang="en-US" altLang="en-US" sz="3600" dirty="0" smtClean="0">
              <a:latin typeface="Century Gothic"/>
              <a:cs typeface="Century Gothic"/>
            </a:endParaRPr>
          </a:p>
        </p:txBody>
      </p:sp>
      <p:sp>
        <p:nvSpPr>
          <p:cNvPr id="3" name="Content Placeholder 2"/>
          <p:cNvSpPr>
            <a:spLocks noGrp="1"/>
          </p:cNvSpPr>
          <p:nvPr>
            <p:ph idx="1"/>
          </p:nvPr>
        </p:nvSpPr>
        <p:spPr>
          <a:xfrm>
            <a:off x="251520" y="1340768"/>
            <a:ext cx="8640960" cy="5328592"/>
          </a:xfrm>
        </p:spPr>
        <p:txBody>
          <a:bodyPr>
            <a:normAutofit/>
          </a:bodyPr>
          <a:lstStyle/>
          <a:p>
            <a:pPr fontAlgn="base"/>
            <a:endParaRPr lang="en-CA" cap="all" dirty="0" smtClean="0">
              <a:latin typeface="Century Gothic"/>
              <a:cs typeface="Century Gothic"/>
            </a:endParaRPr>
          </a:p>
          <a:p>
            <a:pPr fontAlgn="base"/>
            <a:r>
              <a:rPr lang="en-CA" sz="3600" dirty="0" smtClean="0">
                <a:latin typeface="Century Gothic"/>
                <a:cs typeface="Century Gothic"/>
              </a:rPr>
              <a:t>How do I know when to refer someone to SBRT for support?</a:t>
            </a:r>
          </a:p>
          <a:p>
            <a:pPr lvl="2" fontAlgn="base"/>
            <a:r>
              <a:rPr lang="en-CA" sz="2100" dirty="0" smtClean="0">
                <a:latin typeface="Century Gothic"/>
                <a:cs typeface="Century Gothic"/>
              </a:rPr>
              <a:t>LST</a:t>
            </a:r>
          </a:p>
          <a:p>
            <a:pPr lvl="2" fontAlgn="base"/>
            <a:r>
              <a:rPr lang="en-CA" sz="2100" dirty="0" smtClean="0">
                <a:latin typeface="Century Gothic"/>
                <a:cs typeface="Century Gothic"/>
              </a:rPr>
              <a:t>Speech and Language</a:t>
            </a:r>
          </a:p>
          <a:p>
            <a:pPr lvl="1" fontAlgn="base"/>
            <a:endParaRPr lang="en-CA" sz="3300" dirty="0" smtClean="0">
              <a:latin typeface="Century Gothic"/>
              <a:cs typeface="Century Gothic"/>
            </a:endParaRPr>
          </a:p>
          <a:p>
            <a:pPr marL="342900" lvl="1" indent="0" fontAlgn="base">
              <a:buNone/>
            </a:pPr>
            <a:endParaRPr lang="en-CA" sz="3300" dirty="0">
              <a:latin typeface="Century Gothic"/>
              <a:cs typeface="Century Gothic"/>
            </a:endParaRPr>
          </a:p>
          <a:p>
            <a:pPr fontAlgn="base"/>
            <a:r>
              <a:rPr lang="en-CA" sz="3600" dirty="0" smtClean="0">
                <a:latin typeface="Century Gothic"/>
                <a:cs typeface="Century Gothic"/>
              </a:rPr>
              <a:t>What should I bring to an SBRT meeting?</a:t>
            </a:r>
          </a:p>
        </p:txBody>
      </p:sp>
    </p:spTree>
    <p:extLst>
      <p:ext uri="{BB962C8B-B14F-4D97-AF65-F5344CB8AC3E}">
        <p14:creationId xmlns:p14="http://schemas.microsoft.com/office/powerpoint/2010/main" val="27803575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Levels of Support</a:t>
            </a:r>
            <a:endParaRPr lang="en-US" altLang="en-US" sz="4800" dirty="0" smtClean="0">
              <a:latin typeface="Century Gothic"/>
              <a:cs typeface="Century Gothic"/>
            </a:endParaRPr>
          </a:p>
        </p:txBody>
      </p:sp>
      <p:pic>
        <p:nvPicPr>
          <p:cNvPr id="5" name="Picture 4"/>
          <p:cNvPicPr>
            <a:picLocks noChangeAspect="1"/>
          </p:cNvPicPr>
          <p:nvPr/>
        </p:nvPicPr>
        <p:blipFill>
          <a:blip r:embed="rId3"/>
          <a:stretch>
            <a:fillRect/>
          </a:stretch>
        </p:blipFill>
        <p:spPr>
          <a:xfrm>
            <a:off x="4154120" y="1484784"/>
            <a:ext cx="4977974" cy="4221088"/>
          </a:xfrm>
          <a:prstGeom prst="rect">
            <a:avLst/>
          </a:prstGeom>
        </p:spPr>
      </p:pic>
      <p:sp>
        <p:nvSpPr>
          <p:cNvPr id="6" name="TextBox 5"/>
          <p:cNvSpPr txBox="1"/>
          <p:nvPr/>
        </p:nvSpPr>
        <p:spPr>
          <a:xfrm>
            <a:off x="0" y="1700808"/>
            <a:ext cx="4644008" cy="2862322"/>
          </a:xfrm>
          <a:prstGeom prst="rect">
            <a:avLst/>
          </a:prstGeom>
          <a:noFill/>
        </p:spPr>
        <p:txBody>
          <a:bodyPr wrap="square" rtlCol="0">
            <a:spAutoFit/>
          </a:bodyPr>
          <a:lstStyle/>
          <a:p>
            <a:r>
              <a:rPr lang="en-US" dirty="0" smtClean="0">
                <a:latin typeface="Century Gothic"/>
                <a:cs typeface="Century Gothic"/>
              </a:rPr>
              <a:t>“Successful learning for </a:t>
            </a:r>
            <a:r>
              <a:rPr lang="en-US" dirty="0">
                <a:latin typeface="Century Gothic"/>
                <a:cs typeface="Century Gothic"/>
              </a:rPr>
              <a:t>all students cannot be addressed by groups of professionals working in isolation. It</a:t>
            </a:r>
          </a:p>
          <a:p>
            <a:r>
              <a:rPr lang="en-US" dirty="0">
                <a:latin typeface="Century Gothic"/>
                <a:cs typeface="Century Gothic"/>
              </a:rPr>
              <a:t>requires genuine collaboration at every level of the organization. This requires mutually</a:t>
            </a:r>
          </a:p>
          <a:p>
            <a:r>
              <a:rPr lang="en-US" dirty="0">
                <a:latin typeface="Century Gothic"/>
                <a:cs typeface="Century Gothic"/>
              </a:rPr>
              <a:t>respectful learning among all those involved</a:t>
            </a:r>
            <a:r>
              <a:rPr lang="en-US" dirty="0" smtClean="0">
                <a:latin typeface="Century Gothic"/>
                <a:cs typeface="Century Gothic"/>
              </a:rPr>
              <a:t>.”</a:t>
            </a:r>
          </a:p>
          <a:p>
            <a:endParaRPr lang="en-US" dirty="0">
              <a:latin typeface="Century Gothic"/>
              <a:cs typeface="Century Gothic"/>
            </a:endParaRPr>
          </a:p>
          <a:p>
            <a:pPr algn="r"/>
            <a:r>
              <a:rPr lang="en-US" dirty="0" smtClean="0">
                <a:latin typeface="Century Gothic"/>
                <a:cs typeface="Century Gothic"/>
              </a:rPr>
              <a:t>(</a:t>
            </a:r>
            <a:r>
              <a:rPr lang="en-US" sz="1400" i="1" dirty="0" smtClean="0">
                <a:latin typeface="Century Gothic"/>
                <a:cs typeface="Century Gothic"/>
              </a:rPr>
              <a:t>Inclusive Education Handbook, </a:t>
            </a:r>
            <a:r>
              <a:rPr lang="en-US" sz="1400" dirty="0" smtClean="0">
                <a:latin typeface="Century Gothic"/>
                <a:cs typeface="Century Gothic"/>
              </a:rPr>
              <a:t>p. 4)</a:t>
            </a:r>
            <a:endParaRPr lang="en-US" sz="1400" dirty="0">
              <a:latin typeface="Century Gothic"/>
              <a:cs typeface="Century Gothic"/>
            </a:endParaRPr>
          </a:p>
        </p:txBody>
      </p:sp>
    </p:spTree>
    <p:extLst>
      <p:ext uri="{BB962C8B-B14F-4D97-AF65-F5344CB8AC3E}">
        <p14:creationId xmlns:p14="http://schemas.microsoft.com/office/powerpoint/2010/main" val="2428607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Intensive Support</a:t>
            </a:r>
            <a:endParaRPr lang="en-US" altLang="en-US" sz="4800" dirty="0" smtClean="0">
              <a:latin typeface="Century Gothic"/>
              <a:cs typeface="Century Gothic"/>
            </a:endParaRPr>
          </a:p>
        </p:txBody>
      </p:sp>
      <p:sp>
        <p:nvSpPr>
          <p:cNvPr id="3" name="Content Placeholder 2"/>
          <p:cNvSpPr>
            <a:spLocks noGrp="1"/>
          </p:cNvSpPr>
          <p:nvPr>
            <p:ph idx="1"/>
          </p:nvPr>
        </p:nvSpPr>
        <p:spPr>
          <a:xfrm>
            <a:off x="145208" y="1772816"/>
            <a:ext cx="8856984" cy="4896544"/>
          </a:xfrm>
        </p:spPr>
        <p:txBody>
          <a:bodyPr>
            <a:normAutofit/>
          </a:bodyPr>
          <a:lstStyle/>
          <a:p>
            <a:pPr marL="514350" indent="-514350" fontAlgn="base">
              <a:buFont typeface="+mj-lt"/>
              <a:buAutoNum type="arabicPeriod"/>
            </a:pPr>
            <a:r>
              <a:rPr lang="en-CA" sz="3000" dirty="0" smtClean="0">
                <a:latin typeface="Century Gothic"/>
                <a:cs typeface="Century Gothic"/>
              </a:rPr>
              <a:t>Repeated Readings</a:t>
            </a:r>
          </a:p>
          <a:p>
            <a:pPr marL="514350" indent="-514350" fontAlgn="base">
              <a:buFont typeface="+mj-lt"/>
              <a:buAutoNum type="arabicPeriod"/>
            </a:pPr>
            <a:r>
              <a:rPr lang="en-CA" sz="3000" dirty="0" smtClean="0">
                <a:latin typeface="Century Gothic"/>
                <a:cs typeface="Century Gothic"/>
              </a:rPr>
              <a:t>Choosing the right books</a:t>
            </a:r>
          </a:p>
          <a:p>
            <a:pPr marL="514350" indent="-514350" fontAlgn="base">
              <a:buFont typeface="+mj-lt"/>
              <a:buAutoNum type="arabicPeriod"/>
            </a:pPr>
            <a:r>
              <a:rPr lang="en-CA" sz="3000" dirty="0" smtClean="0">
                <a:latin typeface="Century Gothic"/>
                <a:cs typeface="Century Gothic"/>
              </a:rPr>
              <a:t>Teaching the fastest way to read words</a:t>
            </a:r>
          </a:p>
          <a:p>
            <a:pPr marL="0" indent="0" fontAlgn="base">
              <a:buNone/>
            </a:pPr>
            <a:endParaRPr lang="en-CA" cap="all" dirty="0">
              <a:latin typeface="Century Gothic"/>
              <a:cs typeface="Century Gothic"/>
            </a:endParaRPr>
          </a:p>
        </p:txBody>
      </p:sp>
      <p:pic>
        <p:nvPicPr>
          <p:cNvPr id="2" name="Picture 1"/>
          <p:cNvPicPr>
            <a:picLocks noChangeAspect="1"/>
          </p:cNvPicPr>
          <p:nvPr/>
        </p:nvPicPr>
        <p:blipFill>
          <a:blip r:embed="rId3"/>
          <a:stretch>
            <a:fillRect/>
          </a:stretch>
        </p:blipFill>
        <p:spPr>
          <a:xfrm>
            <a:off x="3851920" y="3450133"/>
            <a:ext cx="4445000" cy="2946400"/>
          </a:xfrm>
          <a:prstGeom prst="rect">
            <a:avLst/>
          </a:prstGeom>
        </p:spPr>
      </p:pic>
    </p:spTree>
    <p:extLst>
      <p:ext uri="{BB962C8B-B14F-4D97-AF65-F5344CB8AC3E}">
        <p14:creationId xmlns:p14="http://schemas.microsoft.com/office/powerpoint/2010/main" val="28559285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Intensive Support</a:t>
            </a:r>
            <a:endParaRPr lang="en-US" altLang="en-US" sz="4800" dirty="0" smtClean="0">
              <a:latin typeface="Century Gothic"/>
              <a:cs typeface="Century Gothic"/>
            </a:endParaRPr>
          </a:p>
        </p:txBody>
      </p:sp>
      <p:pic>
        <p:nvPicPr>
          <p:cNvPr id="2" name="Picture 1" descr="Intervention Effectivnes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1348184"/>
            <a:ext cx="6197600" cy="5537200"/>
          </a:xfrm>
          <a:prstGeom prst="rect">
            <a:avLst/>
          </a:prstGeom>
        </p:spPr>
      </p:pic>
      <p:sp>
        <p:nvSpPr>
          <p:cNvPr id="6" name="TextBox 5"/>
          <p:cNvSpPr txBox="1"/>
          <p:nvPr/>
        </p:nvSpPr>
        <p:spPr>
          <a:xfrm>
            <a:off x="251520" y="1639183"/>
            <a:ext cx="2304256" cy="4955202"/>
          </a:xfrm>
          <a:prstGeom prst="rect">
            <a:avLst/>
          </a:prstGeom>
          <a:noFill/>
        </p:spPr>
        <p:txBody>
          <a:bodyPr wrap="square" rtlCol="0">
            <a:spAutoFit/>
          </a:bodyPr>
          <a:lstStyle/>
          <a:p>
            <a:r>
              <a:rPr lang="en-US" sz="2400" b="1" dirty="0" smtClean="0"/>
              <a:t>What Works Clearinghouse: </a:t>
            </a:r>
            <a:r>
              <a:rPr lang="en-US" sz="2400" dirty="0" smtClean="0"/>
              <a:t>Read Naturally</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smtClean="0"/>
          </a:p>
          <a:p>
            <a:pPr algn="r"/>
            <a:r>
              <a:rPr lang="en-US" sz="1400" dirty="0">
                <a:hlinkClick r:id="rId4"/>
              </a:rPr>
              <a:t>http://</a:t>
            </a:r>
            <a:r>
              <a:rPr lang="en-US" sz="1400" dirty="0" err="1">
                <a:hlinkClick r:id="rId4"/>
              </a:rPr>
              <a:t>ies.ed.gov</a:t>
            </a:r>
            <a:r>
              <a:rPr lang="en-US" sz="1400" dirty="0">
                <a:hlinkClick r:id="rId4"/>
              </a:rPr>
              <a:t>/</a:t>
            </a:r>
            <a:r>
              <a:rPr lang="en-US" sz="1400" dirty="0" err="1">
                <a:hlinkClick r:id="rId4"/>
              </a:rPr>
              <a:t>ncee</a:t>
            </a:r>
            <a:r>
              <a:rPr lang="en-US" sz="1400" dirty="0">
                <a:hlinkClick r:id="rId4"/>
              </a:rPr>
              <a:t>/</a:t>
            </a:r>
            <a:r>
              <a:rPr lang="en-US" sz="1400" dirty="0" err="1">
                <a:hlinkClick r:id="rId4"/>
              </a:rPr>
              <a:t>wwc</a:t>
            </a:r>
            <a:r>
              <a:rPr lang="en-US" sz="1400" dirty="0">
                <a:hlinkClick r:id="rId4"/>
              </a:rPr>
              <a:t>/</a:t>
            </a:r>
            <a:r>
              <a:rPr lang="en-US" sz="1400" dirty="0" err="1">
                <a:hlinkClick r:id="rId4"/>
              </a:rPr>
              <a:t>findwhatworks.aspx</a:t>
            </a:r>
            <a:endParaRPr lang="en-US" sz="1400" dirty="0"/>
          </a:p>
        </p:txBody>
      </p:sp>
    </p:spTree>
    <p:extLst>
      <p:ext uri="{BB962C8B-B14F-4D97-AF65-F5344CB8AC3E}">
        <p14:creationId xmlns:p14="http://schemas.microsoft.com/office/powerpoint/2010/main" val="5496033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Targeted Support</a:t>
            </a:r>
            <a:endParaRPr lang="en-US" altLang="en-US" sz="4800" dirty="0" smtClean="0">
              <a:latin typeface="Century Gothic"/>
              <a:cs typeface="Century Gothic"/>
            </a:endParaRPr>
          </a:p>
        </p:txBody>
      </p:sp>
      <p:sp>
        <p:nvSpPr>
          <p:cNvPr id="3" name="Content Placeholder 2"/>
          <p:cNvSpPr>
            <a:spLocks noGrp="1"/>
          </p:cNvSpPr>
          <p:nvPr>
            <p:ph idx="1"/>
          </p:nvPr>
        </p:nvSpPr>
        <p:spPr>
          <a:xfrm>
            <a:off x="150239" y="1844824"/>
            <a:ext cx="8964488" cy="4555704"/>
          </a:xfrm>
        </p:spPr>
        <p:txBody>
          <a:bodyPr>
            <a:normAutofit/>
          </a:bodyPr>
          <a:lstStyle/>
          <a:p>
            <a:pPr marL="514350" indent="-514350" fontAlgn="base">
              <a:buFont typeface="+mj-lt"/>
              <a:buAutoNum type="arabicPeriod"/>
            </a:pPr>
            <a:r>
              <a:rPr lang="en-CA" sz="2800" dirty="0">
                <a:latin typeface="Century Gothic"/>
                <a:cs typeface="Century Gothic"/>
              </a:rPr>
              <a:t>Find opportunities for repeated reading</a:t>
            </a:r>
          </a:p>
          <a:p>
            <a:pPr lvl="4" fontAlgn="base"/>
            <a:r>
              <a:rPr lang="en-CA" sz="2200" dirty="0">
                <a:latin typeface="Century Gothic"/>
                <a:cs typeface="Century Gothic"/>
              </a:rPr>
              <a:t>Choral Reading</a:t>
            </a:r>
          </a:p>
          <a:p>
            <a:pPr lvl="4" fontAlgn="base"/>
            <a:r>
              <a:rPr lang="en-CA" sz="2200" dirty="0">
                <a:latin typeface="Century Gothic"/>
                <a:cs typeface="Century Gothic"/>
              </a:rPr>
              <a:t>Partner Reading</a:t>
            </a:r>
          </a:p>
          <a:p>
            <a:pPr lvl="4" fontAlgn="base"/>
            <a:r>
              <a:rPr lang="en-CA" sz="2200" dirty="0">
                <a:latin typeface="Century Gothic"/>
                <a:cs typeface="Century Gothic"/>
              </a:rPr>
              <a:t>Reader’s </a:t>
            </a:r>
            <a:r>
              <a:rPr lang="en-CA" sz="2200" dirty="0" smtClean="0">
                <a:latin typeface="Century Gothic"/>
                <a:cs typeface="Century Gothic"/>
              </a:rPr>
              <a:t>Theatre</a:t>
            </a:r>
          </a:p>
          <a:p>
            <a:pPr lvl="4" fontAlgn="base"/>
            <a:r>
              <a:rPr lang="en-CA" sz="2200" dirty="0" smtClean="0">
                <a:latin typeface="Century Gothic"/>
                <a:cs typeface="Century Gothic"/>
              </a:rPr>
              <a:t>Repeated Reading</a:t>
            </a:r>
          </a:p>
          <a:p>
            <a:pPr lvl="4" fontAlgn="base"/>
            <a:r>
              <a:rPr lang="en-CA" sz="2200" dirty="0" smtClean="0">
                <a:latin typeface="Century Gothic"/>
                <a:cs typeface="Century Gothic"/>
              </a:rPr>
              <a:t>Oral Story-Telling</a:t>
            </a:r>
            <a:endParaRPr lang="en-CA" sz="2200" dirty="0">
              <a:latin typeface="Century Gothic"/>
              <a:cs typeface="Century Gothic"/>
            </a:endParaRPr>
          </a:p>
          <a:p>
            <a:pPr marL="514350" indent="-514350" fontAlgn="base">
              <a:buFont typeface="+mj-lt"/>
              <a:buAutoNum type="arabicPeriod"/>
            </a:pPr>
            <a:endParaRPr lang="en-CA" sz="2750" cap="all" dirty="0" smtClean="0">
              <a:latin typeface="Century Gothic"/>
              <a:cs typeface="Century Gothic"/>
            </a:endParaRPr>
          </a:p>
          <a:p>
            <a:pPr lvl="1" fontAlgn="base"/>
            <a:endParaRPr lang="en-CA" cap="all" dirty="0">
              <a:latin typeface="Century Gothic"/>
              <a:cs typeface="Century Gothic"/>
            </a:endParaRPr>
          </a:p>
          <a:p>
            <a:pPr lvl="1" fontAlgn="base"/>
            <a:endParaRPr lang="en-CA" cap="all" dirty="0">
              <a:latin typeface="Century Gothic"/>
              <a:cs typeface="Century Gothic"/>
            </a:endParaRPr>
          </a:p>
        </p:txBody>
      </p:sp>
      <p:pic>
        <p:nvPicPr>
          <p:cNvPr id="2" name="Picture 1"/>
          <p:cNvPicPr>
            <a:picLocks noChangeAspect="1"/>
          </p:cNvPicPr>
          <p:nvPr/>
        </p:nvPicPr>
        <p:blipFill>
          <a:blip r:embed="rId3"/>
          <a:stretch>
            <a:fillRect/>
          </a:stretch>
        </p:blipFill>
        <p:spPr>
          <a:xfrm>
            <a:off x="4211960" y="3861048"/>
            <a:ext cx="3492500" cy="2324100"/>
          </a:xfrm>
          <a:prstGeom prst="rect">
            <a:avLst/>
          </a:prstGeom>
        </p:spPr>
      </p:pic>
    </p:spTree>
    <p:extLst>
      <p:ext uri="{BB962C8B-B14F-4D97-AF65-F5344CB8AC3E}">
        <p14:creationId xmlns:p14="http://schemas.microsoft.com/office/powerpoint/2010/main" val="21338489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Targeted Support</a:t>
            </a:r>
            <a:endParaRPr lang="en-US" altLang="en-US" sz="4800" dirty="0" smtClean="0">
              <a:latin typeface="Century Gothic"/>
              <a:cs typeface="Century Gothic"/>
            </a:endParaRPr>
          </a:p>
        </p:txBody>
      </p:sp>
      <p:sp>
        <p:nvSpPr>
          <p:cNvPr id="3" name="Content Placeholder 2"/>
          <p:cNvSpPr>
            <a:spLocks noGrp="1"/>
          </p:cNvSpPr>
          <p:nvPr>
            <p:ph idx="1"/>
          </p:nvPr>
        </p:nvSpPr>
        <p:spPr>
          <a:xfrm>
            <a:off x="107504" y="1844824"/>
            <a:ext cx="8496944" cy="4555704"/>
          </a:xfrm>
        </p:spPr>
        <p:txBody>
          <a:bodyPr>
            <a:normAutofit/>
          </a:bodyPr>
          <a:lstStyle/>
          <a:p>
            <a:pPr marL="0" indent="0" fontAlgn="base">
              <a:buNone/>
            </a:pPr>
            <a:r>
              <a:rPr lang="en-CA" sz="2800" dirty="0" smtClean="0">
                <a:latin typeface="Century Gothic"/>
                <a:cs typeface="Century Gothic"/>
              </a:rPr>
              <a:t>2. Target </a:t>
            </a:r>
            <a:r>
              <a:rPr lang="en-CA" sz="2800" dirty="0">
                <a:latin typeface="Century Gothic"/>
                <a:cs typeface="Century Gothic"/>
              </a:rPr>
              <a:t>reading </a:t>
            </a:r>
            <a:r>
              <a:rPr lang="en-CA" sz="2800" dirty="0" smtClean="0">
                <a:latin typeface="Century Gothic"/>
                <a:cs typeface="Century Gothic"/>
              </a:rPr>
              <a:t> material </a:t>
            </a:r>
            <a:r>
              <a:rPr lang="en-CA" sz="2800" dirty="0">
                <a:latin typeface="Century Gothic"/>
                <a:cs typeface="Century Gothic"/>
              </a:rPr>
              <a:t>for different </a:t>
            </a:r>
            <a:r>
              <a:rPr lang="en-CA" sz="2800" dirty="0" smtClean="0">
                <a:latin typeface="Century Gothic"/>
                <a:cs typeface="Century Gothic"/>
              </a:rPr>
              <a:t>groups </a:t>
            </a:r>
            <a:r>
              <a:rPr lang="en-CA" sz="2800" dirty="0">
                <a:latin typeface="Century Gothic"/>
                <a:cs typeface="Century Gothic"/>
              </a:rPr>
              <a:t>in your class </a:t>
            </a:r>
          </a:p>
          <a:p>
            <a:pPr lvl="4" fontAlgn="base"/>
            <a:r>
              <a:rPr lang="en-CA" sz="2200" dirty="0">
                <a:latin typeface="Century Gothic"/>
                <a:cs typeface="Century Gothic"/>
              </a:rPr>
              <a:t>Below level</a:t>
            </a:r>
          </a:p>
          <a:p>
            <a:pPr lvl="4" fontAlgn="base"/>
            <a:r>
              <a:rPr lang="en-CA" sz="2200" dirty="0">
                <a:latin typeface="Century Gothic"/>
                <a:cs typeface="Century Gothic"/>
              </a:rPr>
              <a:t>At level</a:t>
            </a:r>
          </a:p>
          <a:p>
            <a:pPr lvl="4" fontAlgn="base"/>
            <a:r>
              <a:rPr lang="en-CA" sz="2200" dirty="0">
                <a:latin typeface="Century Gothic"/>
                <a:cs typeface="Century Gothic"/>
              </a:rPr>
              <a:t>Above level</a:t>
            </a:r>
          </a:p>
          <a:p>
            <a:pPr lvl="4" fontAlgn="base"/>
            <a:r>
              <a:rPr lang="en-CA" sz="2200" dirty="0">
                <a:latin typeface="Century Gothic"/>
                <a:cs typeface="Century Gothic"/>
              </a:rPr>
              <a:t>Well above level</a:t>
            </a:r>
          </a:p>
          <a:p>
            <a:pPr marL="514350" indent="-514350" fontAlgn="base">
              <a:buFont typeface="+mj-lt"/>
              <a:buAutoNum type="arabicPeriod"/>
            </a:pPr>
            <a:endParaRPr lang="en-CA" sz="2750" cap="all" dirty="0" smtClean="0">
              <a:latin typeface="Century Gothic"/>
              <a:cs typeface="Century Gothic"/>
            </a:endParaRPr>
          </a:p>
          <a:p>
            <a:pPr lvl="1" fontAlgn="base"/>
            <a:endParaRPr lang="en-CA" cap="all" dirty="0">
              <a:latin typeface="Century Gothic"/>
              <a:cs typeface="Century Gothic"/>
            </a:endParaRPr>
          </a:p>
          <a:p>
            <a:pPr lvl="1" fontAlgn="base"/>
            <a:endParaRPr lang="en-CA" cap="all" dirty="0">
              <a:latin typeface="Century Gothic"/>
              <a:cs typeface="Century Gothic"/>
            </a:endParaRPr>
          </a:p>
        </p:txBody>
      </p:sp>
      <p:pic>
        <p:nvPicPr>
          <p:cNvPr id="2" name="Picture 1"/>
          <p:cNvPicPr>
            <a:picLocks noChangeAspect="1"/>
          </p:cNvPicPr>
          <p:nvPr/>
        </p:nvPicPr>
        <p:blipFill>
          <a:blip r:embed="rId3"/>
          <a:stretch>
            <a:fillRect/>
          </a:stretch>
        </p:blipFill>
        <p:spPr>
          <a:xfrm>
            <a:off x="4644008" y="3501008"/>
            <a:ext cx="3492500" cy="2324100"/>
          </a:xfrm>
          <a:prstGeom prst="rect">
            <a:avLst/>
          </a:prstGeom>
        </p:spPr>
      </p:pic>
    </p:spTree>
    <p:extLst>
      <p:ext uri="{BB962C8B-B14F-4D97-AF65-F5344CB8AC3E}">
        <p14:creationId xmlns:p14="http://schemas.microsoft.com/office/powerpoint/2010/main" val="15943886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Fluency Through:</a:t>
            </a:r>
            <a:endParaRPr lang="en-US" altLang="en-US" sz="4800" dirty="0" smtClean="0">
              <a:latin typeface="Century Gothic"/>
              <a:cs typeface="Century Gothic"/>
            </a:endParaRPr>
          </a:p>
        </p:txBody>
      </p:sp>
      <p:pic>
        <p:nvPicPr>
          <p:cNvPr id="2" name="Picture 1"/>
          <p:cNvPicPr>
            <a:picLocks noChangeAspect="1"/>
          </p:cNvPicPr>
          <p:nvPr/>
        </p:nvPicPr>
        <p:blipFill>
          <a:blip r:embed="rId3"/>
          <a:stretch>
            <a:fillRect/>
          </a:stretch>
        </p:blipFill>
        <p:spPr>
          <a:xfrm>
            <a:off x="324429" y="2276872"/>
            <a:ext cx="8498542" cy="3075880"/>
          </a:xfrm>
          <a:prstGeom prst="rect">
            <a:avLst/>
          </a:prstGeom>
        </p:spPr>
      </p:pic>
    </p:spTree>
    <p:extLst>
      <p:ext uri="{BB962C8B-B14F-4D97-AF65-F5344CB8AC3E}">
        <p14:creationId xmlns:p14="http://schemas.microsoft.com/office/powerpoint/2010/main" val="3622168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9144000" cy="1234440"/>
          </a:xfr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a:lnSpc>
                <a:spcPct val="95000"/>
              </a:lnSpc>
            </a:pPr>
            <a:r>
              <a:rPr lang="en-US" altLang="en-US" sz="4800" dirty="0" smtClean="0">
                <a:solidFill>
                  <a:schemeClr val="bg1"/>
                </a:solidFill>
                <a:latin typeface="Century Gothic"/>
                <a:cs typeface="Century Gothic"/>
              </a:rPr>
              <a:t>The </a:t>
            </a:r>
            <a:r>
              <a:rPr lang="en-CA" altLang="en-US" sz="4800" dirty="0" smtClean="0">
                <a:latin typeface="Century Gothic"/>
                <a:cs typeface="Century Gothic"/>
              </a:rPr>
              <a:t>Leadership Team</a:t>
            </a:r>
            <a:endParaRPr lang="en-US" altLang="en-US" sz="4800" dirty="0" smtClean="0">
              <a:solidFill>
                <a:schemeClr val="bg1"/>
              </a:solidFill>
              <a:latin typeface="Century Gothic"/>
              <a:cs typeface="Century Gothic"/>
            </a:endParaRPr>
          </a:p>
        </p:txBody>
      </p:sp>
      <p:sp>
        <p:nvSpPr>
          <p:cNvPr id="9219" name="Rectangle 3"/>
          <p:cNvSpPr>
            <a:spLocks noGrp="1" noChangeArrowheads="1"/>
          </p:cNvSpPr>
          <p:nvPr>
            <p:ph idx="1"/>
          </p:nvPr>
        </p:nvSpPr>
        <p:spPr>
          <a:xfrm>
            <a:off x="256032" y="1344168"/>
            <a:ext cx="8686800" cy="5465440"/>
          </a:xfrm>
        </p:spPr>
        <p:txBody>
          <a:bodyPr>
            <a:noAutofit/>
          </a:bodyPr>
          <a:lstStyle/>
          <a:p>
            <a:pPr marL="182880" lvl="3" indent="-342900">
              <a:lnSpc>
                <a:spcPct val="100000"/>
              </a:lnSpc>
              <a:spcBef>
                <a:spcPts val="600"/>
              </a:spcBef>
            </a:pPr>
            <a:endParaRPr lang="en-CA" altLang="en-US" sz="2000" b="1" dirty="0" smtClean="0">
              <a:solidFill>
                <a:srgbClr val="92D050"/>
              </a:solidFill>
              <a:latin typeface="Century Gothic"/>
              <a:cs typeface="Century Gothic"/>
            </a:endParaRPr>
          </a:p>
          <a:p>
            <a:pPr marL="182880" lvl="3" indent="-342900">
              <a:lnSpc>
                <a:spcPct val="100000"/>
              </a:lnSpc>
              <a:spcBef>
                <a:spcPts val="600"/>
              </a:spcBef>
            </a:pPr>
            <a:r>
              <a:rPr lang="en-CA" altLang="en-US" sz="2000" dirty="0" smtClean="0">
                <a:latin typeface="Century Gothic"/>
                <a:cs typeface="Century Gothic"/>
              </a:rPr>
              <a:t>Ann Copp</a:t>
            </a:r>
          </a:p>
          <a:p>
            <a:pPr marL="182880" lvl="3" indent="-342900">
              <a:lnSpc>
                <a:spcPct val="100000"/>
              </a:lnSpc>
              <a:spcBef>
                <a:spcPts val="600"/>
              </a:spcBef>
            </a:pPr>
            <a:r>
              <a:rPr lang="en-CA" altLang="en-US" sz="2000" dirty="0" smtClean="0">
                <a:latin typeface="Century Gothic"/>
                <a:cs typeface="Century Gothic"/>
              </a:rPr>
              <a:t>Cheryl Ham</a:t>
            </a:r>
          </a:p>
          <a:p>
            <a:pPr marL="182880" lvl="3" indent="-342900">
              <a:lnSpc>
                <a:spcPct val="100000"/>
              </a:lnSpc>
              <a:spcBef>
                <a:spcPts val="600"/>
              </a:spcBef>
            </a:pPr>
            <a:r>
              <a:rPr lang="en-CA" altLang="en-US" sz="2000" dirty="0" smtClean="0">
                <a:latin typeface="Century Gothic"/>
                <a:cs typeface="Century Gothic"/>
              </a:rPr>
              <a:t>Darlene </a:t>
            </a:r>
            <a:r>
              <a:rPr lang="en-CA" altLang="en-US" sz="2000" dirty="0" err="1" smtClean="0">
                <a:latin typeface="Century Gothic"/>
                <a:cs typeface="Century Gothic"/>
              </a:rPr>
              <a:t>Sulis</a:t>
            </a:r>
            <a:endParaRPr lang="en-CA" altLang="en-US" sz="2000" dirty="0">
              <a:latin typeface="Century Gothic"/>
              <a:cs typeface="Century Gothic"/>
            </a:endParaRPr>
          </a:p>
          <a:p>
            <a:pPr marL="182880" lvl="3" indent="-342900">
              <a:lnSpc>
                <a:spcPct val="100000"/>
              </a:lnSpc>
              <a:spcBef>
                <a:spcPts val="600"/>
              </a:spcBef>
            </a:pPr>
            <a:r>
              <a:rPr lang="en-CA" altLang="en-US" sz="2000" b="1" dirty="0" smtClean="0">
                <a:solidFill>
                  <a:srgbClr val="92D050"/>
                </a:solidFill>
                <a:latin typeface="Century Gothic"/>
                <a:cs typeface="Century Gothic"/>
              </a:rPr>
              <a:t>Heather </a:t>
            </a:r>
            <a:r>
              <a:rPr lang="en-CA" altLang="en-US" sz="2000" b="1" dirty="0" err="1">
                <a:solidFill>
                  <a:srgbClr val="92D050"/>
                </a:solidFill>
                <a:latin typeface="Century Gothic"/>
                <a:cs typeface="Century Gothic"/>
              </a:rPr>
              <a:t>Myhre</a:t>
            </a:r>
            <a:r>
              <a:rPr lang="en-CA" altLang="en-US" sz="2000" b="1" dirty="0">
                <a:solidFill>
                  <a:srgbClr val="92D050"/>
                </a:solidFill>
                <a:latin typeface="Century Gothic"/>
                <a:cs typeface="Century Gothic"/>
              </a:rPr>
              <a:t> </a:t>
            </a:r>
          </a:p>
          <a:p>
            <a:pPr marL="182880" lvl="3" indent="-342900">
              <a:lnSpc>
                <a:spcPct val="100000"/>
              </a:lnSpc>
              <a:spcBef>
                <a:spcPts val="600"/>
              </a:spcBef>
            </a:pPr>
            <a:r>
              <a:rPr lang="en-CA" altLang="en-US" sz="2000" dirty="0" smtClean="0">
                <a:latin typeface="Century Gothic"/>
                <a:cs typeface="Century Gothic"/>
              </a:rPr>
              <a:t>Jenny Crowe</a:t>
            </a:r>
          </a:p>
          <a:p>
            <a:pPr marL="182880" lvl="3" indent="-342900">
              <a:lnSpc>
                <a:spcPct val="100000"/>
              </a:lnSpc>
              <a:spcBef>
                <a:spcPts val="600"/>
              </a:spcBef>
            </a:pPr>
            <a:r>
              <a:rPr lang="en-CA" altLang="en-US" sz="2000" dirty="0" smtClean="0">
                <a:latin typeface="Century Gothic"/>
                <a:cs typeface="Century Gothic"/>
              </a:rPr>
              <a:t>Jessica Johnson</a:t>
            </a:r>
            <a:endParaRPr lang="en-CA" altLang="en-US" sz="2000" dirty="0">
              <a:latin typeface="Century Gothic"/>
              <a:cs typeface="Century Gothic"/>
            </a:endParaRPr>
          </a:p>
          <a:p>
            <a:pPr marL="182880" lvl="3" indent="-342900">
              <a:lnSpc>
                <a:spcPct val="100000"/>
              </a:lnSpc>
              <a:spcBef>
                <a:spcPts val="600"/>
              </a:spcBef>
            </a:pPr>
            <a:r>
              <a:rPr lang="en-CA" altLang="en-US" sz="2000" dirty="0" smtClean="0">
                <a:latin typeface="Century Gothic"/>
                <a:cs typeface="Century Gothic"/>
              </a:rPr>
              <a:t>Jillian </a:t>
            </a:r>
            <a:r>
              <a:rPr lang="en-CA" altLang="en-US" sz="2000" dirty="0">
                <a:latin typeface="Century Gothic"/>
                <a:cs typeface="Century Gothic"/>
              </a:rPr>
              <a:t>Gordon</a:t>
            </a:r>
          </a:p>
          <a:p>
            <a:pPr marL="182880" lvl="3" indent="-342900">
              <a:lnSpc>
                <a:spcPct val="100000"/>
              </a:lnSpc>
              <a:spcBef>
                <a:spcPts val="600"/>
              </a:spcBef>
            </a:pPr>
            <a:r>
              <a:rPr lang="en-CA" altLang="en-US" sz="2000" b="1" dirty="0" err="1" smtClean="0">
                <a:solidFill>
                  <a:srgbClr val="92D050"/>
                </a:solidFill>
                <a:latin typeface="Century Gothic"/>
                <a:cs typeface="Century Gothic"/>
              </a:rPr>
              <a:t>Johneen</a:t>
            </a:r>
            <a:r>
              <a:rPr lang="en-CA" altLang="en-US" sz="2000" b="1" dirty="0" smtClean="0">
                <a:solidFill>
                  <a:srgbClr val="92D050"/>
                </a:solidFill>
                <a:latin typeface="Century Gothic"/>
                <a:cs typeface="Century Gothic"/>
              </a:rPr>
              <a:t> </a:t>
            </a:r>
            <a:r>
              <a:rPr lang="en-CA" altLang="en-US" sz="2000" b="1" dirty="0">
                <a:solidFill>
                  <a:srgbClr val="92D050"/>
                </a:solidFill>
                <a:latin typeface="Century Gothic"/>
                <a:cs typeface="Century Gothic"/>
              </a:rPr>
              <a:t>Harris</a:t>
            </a:r>
          </a:p>
          <a:p>
            <a:pPr marL="182880" lvl="3" indent="-342900">
              <a:lnSpc>
                <a:spcPct val="100000"/>
              </a:lnSpc>
              <a:spcBef>
                <a:spcPts val="600"/>
              </a:spcBef>
            </a:pPr>
            <a:r>
              <a:rPr lang="en-CA" altLang="en-US" sz="2000" dirty="0" err="1" smtClean="0">
                <a:latin typeface="Century Gothic"/>
                <a:cs typeface="Century Gothic"/>
              </a:rPr>
              <a:t>Kammi</a:t>
            </a:r>
            <a:r>
              <a:rPr lang="en-CA" altLang="en-US" sz="2000" dirty="0" smtClean="0">
                <a:latin typeface="Century Gothic"/>
                <a:cs typeface="Century Gothic"/>
              </a:rPr>
              <a:t> Clark</a:t>
            </a:r>
          </a:p>
          <a:p>
            <a:pPr marL="182880" lvl="3" indent="-342900">
              <a:lnSpc>
                <a:spcPct val="100000"/>
              </a:lnSpc>
              <a:spcBef>
                <a:spcPts val="600"/>
              </a:spcBef>
            </a:pPr>
            <a:r>
              <a:rPr lang="en-CA" altLang="en-US" sz="2000" b="1" dirty="0" err="1" smtClean="0">
                <a:solidFill>
                  <a:srgbClr val="92D050"/>
                </a:solidFill>
                <a:latin typeface="Century Gothic"/>
                <a:cs typeface="Century Gothic"/>
              </a:rPr>
              <a:t>Nadya</a:t>
            </a:r>
            <a:r>
              <a:rPr lang="en-CA" altLang="en-US" sz="2000" b="1" dirty="0" smtClean="0">
                <a:solidFill>
                  <a:srgbClr val="92D050"/>
                </a:solidFill>
                <a:latin typeface="Century Gothic"/>
                <a:cs typeface="Century Gothic"/>
              </a:rPr>
              <a:t> Rickard</a:t>
            </a:r>
          </a:p>
          <a:p>
            <a:pPr marL="182880" lvl="3" indent="-342900">
              <a:lnSpc>
                <a:spcPct val="100000"/>
              </a:lnSpc>
              <a:spcBef>
                <a:spcPts val="600"/>
              </a:spcBef>
            </a:pPr>
            <a:r>
              <a:rPr lang="en-CA" altLang="en-US" sz="2000" dirty="0" smtClean="0">
                <a:latin typeface="Century Gothic"/>
                <a:cs typeface="Century Gothic"/>
              </a:rPr>
              <a:t>Nicky </a:t>
            </a:r>
            <a:r>
              <a:rPr lang="en-CA" altLang="en-US" sz="2000" dirty="0" err="1" smtClean="0">
                <a:latin typeface="Century Gothic"/>
                <a:cs typeface="Century Gothic"/>
              </a:rPr>
              <a:t>Paiuk</a:t>
            </a:r>
            <a:endParaRPr lang="en-CA" altLang="en-US" sz="2000" dirty="0" smtClean="0">
              <a:latin typeface="Century Gothic"/>
              <a:cs typeface="Century Gothic"/>
            </a:endParaRPr>
          </a:p>
          <a:p>
            <a:pPr marL="182880" lvl="3" indent="-342900">
              <a:lnSpc>
                <a:spcPct val="100000"/>
              </a:lnSpc>
              <a:spcBef>
                <a:spcPts val="600"/>
              </a:spcBef>
            </a:pPr>
            <a:r>
              <a:rPr lang="en-CA" altLang="en-US" sz="2000" dirty="0" smtClean="0">
                <a:latin typeface="Century Gothic"/>
                <a:cs typeface="Century Gothic"/>
              </a:rPr>
              <a:t>St</a:t>
            </a:r>
            <a:r>
              <a:rPr lang="en-US" sz="2000" dirty="0" err="1">
                <a:latin typeface="Century Gothic"/>
                <a:cs typeface="Century Gothic"/>
              </a:rPr>
              <a:t>é</a:t>
            </a:r>
            <a:r>
              <a:rPr lang="en-CA" altLang="en-US" sz="2000" dirty="0" err="1" smtClean="0">
                <a:latin typeface="Century Gothic"/>
                <a:cs typeface="Century Gothic"/>
              </a:rPr>
              <a:t>phanie</a:t>
            </a:r>
            <a:r>
              <a:rPr lang="en-CA" altLang="en-US" sz="2000" dirty="0" smtClean="0">
                <a:latin typeface="Century Gothic"/>
                <a:cs typeface="Century Gothic"/>
              </a:rPr>
              <a:t> Weller</a:t>
            </a: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374" r="9777"/>
          <a:stretch/>
        </p:blipFill>
        <p:spPr bwMode="auto">
          <a:xfrm>
            <a:off x="3491880" y="1844824"/>
            <a:ext cx="5472608" cy="41044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0149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altLang="en-US" sz="4800" dirty="0" smtClean="0">
                <a:latin typeface="Century Gothic"/>
                <a:cs typeface="Century Gothic"/>
              </a:rPr>
              <a:t>Reader’s Theater</a:t>
            </a:r>
            <a:endParaRPr lang="en-US" altLang="en-US" sz="4800" dirty="0" smtClean="0">
              <a:latin typeface="Century Gothic"/>
              <a:cs typeface="Century Gothic"/>
            </a:endParaRPr>
          </a:p>
        </p:txBody>
      </p:sp>
      <p:sp>
        <p:nvSpPr>
          <p:cNvPr id="2" name="Content Placeholder 1"/>
          <p:cNvSpPr>
            <a:spLocks noGrp="1"/>
          </p:cNvSpPr>
          <p:nvPr>
            <p:ph idx="1"/>
          </p:nvPr>
        </p:nvSpPr>
        <p:spPr/>
        <p:txBody>
          <a:bodyPr/>
          <a:lstStyle/>
          <a:p>
            <a:r>
              <a:rPr lang="en-US" dirty="0">
                <a:latin typeface="Century Gothic"/>
                <a:cs typeface="Century Gothic"/>
              </a:rPr>
              <a:t>https://</a:t>
            </a:r>
            <a:r>
              <a:rPr lang="en-US" dirty="0" err="1">
                <a:latin typeface="Century Gothic"/>
                <a:cs typeface="Century Gothic"/>
              </a:rPr>
              <a:t>www.youtube.com</a:t>
            </a:r>
            <a:r>
              <a:rPr lang="en-US" dirty="0">
                <a:latin typeface="Century Gothic"/>
                <a:cs typeface="Century Gothic"/>
              </a:rPr>
              <a:t>/</a:t>
            </a:r>
            <a:r>
              <a:rPr lang="en-US" dirty="0" err="1">
                <a:latin typeface="Century Gothic"/>
                <a:cs typeface="Century Gothic"/>
              </a:rPr>
              <a:t>watch?v</a:t>
            </a:r>
            <a:r>
              <a:rPr lang="en-US" dirty="0">
                <a:latin typeface="Century Gothic"/>
                <a:cs typeface="Century Gothic"/>
              </a:rPr>
              <a:t>=P-Suvry_pw8</a:t>
            </a:r>
          </a:p>
        </p:txBody>
      </p:sp>
    </p:spTree>
    <p:extLst>
      <p:ext uri="{BB962C8B-B14F-4D97-AF65-F5344CB8AC3E}">
        <p14:creationId xmlns:p14="http://schemas.microsoft.com/office/powerpoint/2010/main" val="22187514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 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29"/>
            <a:ext cx="9144000" cy="6858000"/>
          </a:xfrm>
          <a:prstGeom prst="rect">
            <a:avLst/>
          </a:prstGeom>
        </p:spPr>
      </p:pic>
    </p:spTree>
    <p:extLst>
      <p:ext uri="{BB962C8B-B14F-4D97-AF65-F5344CB8AC3E}">
        <p14:creationId xmlns:p14="http://schemas.microsoft.com/office/powerpoint/2010/main" val="19762334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 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4" y="-28364"/>
            <a:ext cx="6385034" cy="6858000"/>
          </a:xfrm>
          <a:prstGeom prst="rect">
            <a:avLst/>
          </a:prstGeom>
        </p:spPr>
      </p:pic>
      <p:sp>
        <p:nvSpPr>
          <p:cNvPr id="9" name="TextBox 8"/>
          <p:cNvSpPr txBox="1"/>
          <p:nvPr/>
        </p:nvSpPr>
        <p:spPr>
          <a:xfrm>
            <a:off x="6156176" y="30379"/>
            <a:ext cx="2813298" cy="6124754"/>
          </a:xfrm>
          <a:prstGeom prst="rect">
            <a:avLst/>
          </a:prstGeom>
          <a:noFill/>
        </p:spPr>
        <p:txBody>
          <a:bodyPr wrap="square" rtlCol="0">
            <a:spAutoFit/>
          </a:bodyPr>
          <a:lstStyle/>
          <a:p>
            <a:r>
              <a:rPr lang="en-US" sz="2800" dirty="0" smtClean="0">
                <a:latin typeface="Century Gothic" panose="020B0502020202020204" pitchFamily="34" charset="0"/>
              </a:rPr>
              <a:t>Instructional Strategy:</a:t>
            </a:r>
          </a:p>
          <a:p>
            <a:pPr algn="ctr"/>
            <a:endParaRPr lang="en-US" sz="2800" b="1" dirty="0" smtClean="0">
              <a:latin typeface="Century Gothic" panose="020B0502020202020204" pitchFamily="34" charset="0"/>
            </a:endParaRPr>
          </a:p>
          <a:p>
            <a:pPr algn="ctr"/>
            <a:r>
              <a:rPr lang="en-US" sz="2800" b="1" i="1" dirty="0" smtClean="0">
                <a:latin typeface="Century Gothic" panose="020B0502020202020204" pitchFamily="34" charset="0"/>
              </a:rPr>
              <a:t>What Makes You Say That?</a:t>
            </a:r>
          </a:p>
          <a:p>
            <a:pPr algn="ctr"/>
            <a:endParaRPr lang="en-US" sz="2800" i="1" dirty="0" smtClean="0">
              <a:latin typeface="Century Gothic" panose="020B0502020202020204" pitchFamily="34" charset="0"/>
            </a:endParaRPr>
          </a:p>
          <a:p>
            <a:r>
              <a:rPr lang="en-US" sz="2800" dirty="0" smtClean="0">
                <a:latin typeface="Century Gothic" panose="020B0502020202020204" pitchFamily="34" charset="0"/>
              </a:rPr>
              <a:t>With fluency in mind, which part would you choose for your struggling reader or for your strong reader?</a:t>
            </a:r>
            <a:endParaRPr lang="en-US" sz="2800" dirty="0">
              <a:latin typeface="Century Gothic" panose="020B0502020202020204" pitchFamily="34" charset="0"/>
            </a:endParaRPr>
          </a:p>
        </p:txBody>
      </p:sp>
    </p:spTree>
    <p:extLst>
      <p:ext uri="{BB962C8B-B14F-4D97-AF65-F5344CB8AC3E}">
        <p14:creationId xmlns:p14="http://schemas.microsoft.com/office/powerpoint/2010/main" val="11067889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More Reader’s Theatre</a:t>
            </a:r>
            <a:endParaRPr lang="en-US" altLang="en-US" sz="4800" dirty="0" smtClean="0">
              <a:latin typeface="Century Gothic"/>
              <a:cs typeface="Century Gothic"/>
            </a:endParaRPr>
          </a:p>
        </p:txBody>
      </p:sp>
      <p:sp>
        <p:nvSpPr>
          <p:cNvPr id="3" name="Content Placeholder 2"/>
          <p:cNvSpPr>
            <a:spLocks noGrp="1"/>
          </p:cNvSpPr>
          <p:nvPr>
            <p:ph idx="1"/>
          </p:nvPr>
        </p:nvSpPr>
        <p:spPr>
          <a:xfrm>
            <a:off x="1259632" y="2852936"/>
            <a:ext cx="3079254" cy="1584177"/>
          </a:xfrm>
        </p:spPr>
        <p:txBody>
          <a:bodyPr>
            <a:noAutofit/>
          </a:bodyPr>
          <a:lstStyle/>
          <a:p>
            <a:pPr marL="0" indent="0" fontAlgn="base">
              <a:buNone/>
            </a:pPr>
            <a:r>
              <a:rPr lang="en-CA" sz="3600" dirty="0" smtClean="0">
                <a:latin typeface="Century Gothic"/>
                <a:cs typeface="Century Gothic"/>
              </a:rPr>
              <a:t>The Great Cedar Tree</a:t>
            </a:r>
            <a:endParaRPr lang="en-CA" sz="2800" dirty="0" smtClean="0">
              <a:latin typeface="Century Gothic"/>
              <a:cs typeface="Century Gothic"/>
            </a:endParaRPr>
          </a:p>
        </p:txBody>
      </p:sp>
      <p:pic>
        <p:nvPicPr>
          <p:cNvPr id="2" name="Picture 1"/>
          <p:cNvPicPr>
            <a:picLocks noChangeAspect="1"/>
          </p:cNvPicPr>
          <p:nvPr/>
        </p:nvPicPr>
        <p:blipFill>
          <a:blip r:embed="rId3"/>
          <a:stretch>
            <a:fillRect/>
          </a:stretch>
        </p:blipFill>
        <p:spPr>
          <a:xfrm>
            <a:off x="5042446" y="1313384"/>
            <a:ext cx="4104456" cy="5544616"/>
          </a:xfrm>
          <a:prstGeom prst="rect">
            <a:avLst/>
          </a:prstGeom>
        </p:spPr>
      </p:pic>
    </p:spTree>
    <p:extLst>
      <p:ext uri="{BB962C8B-B14F-4D97-AF65-F5344CB8AC3E}">
        <p14:creationId xmlns:p14="http://schemas.microsoft.com/office/powerpoint/2010/main" val="826537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Le </a:t>
            </a:r>
            <a:r>
              <a:rPr lang="en-CA" sz="4800" dirty="0" err="1" smtClean="0">
                <a:latin typeface="Century Gothic"/>
                <a:cs typeface="Century Gothic"/>
              </a:rPr>
              <a:t>théâtre</a:t>
            </a:r>
            <a:r>
              <a:rPr lang="en-CA" sz="4800" dirty="0" smtClean="0">
                <a:latin typeface="Century Gothic"/>
                <a:cs typeface="Century Gothic"/>
              </a:rPr>
              <a:t> des </a:t>
            </a:r>
            <a:r>
              <a:rPr lang="en-CA" sz="4800" dirty="0" err="1" smtClean="0">
                <a:latin typeface="Century Gothic"/>
                <a:cs typeface="Century Gothic"/>
              </a:rPr>
              <a:t>lecteurs</a:t>
            </a:r>
            <a:endParaRPr lang="en-US" altLang="en-US" sz="4800" dirty="0" smtClean="0">
              <a:latin typeface="Century Gothic"/>
              <a:cs typeface="Century Gothic"/>
            </a:endParaRPr>
          </a:p>
        </p:txBody>
      </p:sp>
      <p:pic>
        <p:nvPicPr>
          <p:cNvPr id="6" name="Picture 5" descr="Macintosh HD:Users:user:Desktop:Unknown.jpeg"/>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99853"/>
            <a:ext cx="2514600" cy="3238500"/>
          </a:xfrm>
          <a:prstGeom prst="rect">
            <a:avLst/>
          </a:prstGeom>
          <a:noFill/>
          <a:ln>
            <a:noFill/>
          </a:ln>
        </p:spPr>
      </p:pic>
      <p:pic>
        <p:nvPicPr>
          <p:cNvPr id="7" name="Picture 6" descr="Macintosh HD:Users:user:Desktop:Screen Shot 2016-01-13 at 2.47.47 PM.png"/>
          <p:cNvPicPr/>
          <p:nvPr/>
        </p:nvPicPr>
        <p:blipFill>
          <a:blip r:embed="rId4">
            <a:extLst>
              <a:ext uri="{28A0092B-C50C-407E-A947-70E740481C1C}">
                <a14:useLocalDpi xmlns:a14="http://schemas.microsoft.com/office/drawing/2010/main" val="0"/>
              </a:ext>
            </a:extLst>
          </a:blip>
          <a:srcRect/>
          <a:stretch>
            <a:fillRect/>
          </a:stretch>
        </p:blipFill>
        <p:spPr bwMode="auto">
          <a:xfrm>
            <a:off x="3059832" y="3429000"/>
            <a:ext cx="5760640" cy="1113532"/>
          </a:xfrm>
          <a:prstGeom prst="rect">
            <a:avLst/>
          </a:prstGeom>
          <a:noFill/>
          <a:ln>
            <a:noFill/>
          </a:ln>
        </p:spPr>
      </p:pic>
      <p:pic>
        <p:nvPicPr>
          <p:cNvPr id="8" name="Picture 7" descr="Macintosh HD:Users:user:Desktop:Screen Shot 2016-01-13 at 2.57.07 PM.png"/>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628800"/>
            <a:ext cx="5544616" cy="1800200"/>
          </a:xfrm>
          <a:prstGeom prst="rect">
            <a:avLst/>
          </a:prstGeom>
          <a:noFill/>
          <a:ln>
            <a:noFill/>
          </a:ln>
        </p:spPr>
      </p:pic>
      <p:sp>
        <p:nvSpPr>
          <p:cNvPr id="10" name="Rectangle 9"/>
          <p:cNvSpPr/>
          <p:nvPr/>
        </p:nvSpPr>
        <p:spPr>
          <a:xfrm>
            <a:off x="395536" y="4797152"/>
            <a:ext cx="8280920" cy="2308324"/>
          </a:xfrm>
          <a:prstGeom prst="rect">
            <a:avLst/>
          </a:prstGeom>
        </p:spPr>
        <p:txBody>
          <a:bodyPr wrap="square">
            <a:spAutoFit/>
          </a:bodyPr>
          <a:lstStyle/>
          <a:p>
            <a:r>
              <a:rPr lang="en-US" sz="1400" dirty="0">
                <a:latin typeface="Century Gothic"/>
                <a:cs typeface="Century Gothic"/>
              </a:rPr>
              <a:t>Petit </a:t>
            </a:r>
            <a:r>
              <a:rPr lang="en-US" sz="1400" dirty="0" err="1">
                <a:latin typeface="Century Gothic"/>
                <a:cs typeface="Century Gothic"/>
              </a:rPr>
              <a:t>Théâtre</a:t>
            </a:r>
            <a:endParaRPr lang="en-CA" sz="1400" dirty="0">
              <a:latin typeface="Century Gothic"/>
              <a:cs typeface="Century Gothic"/>
            </a:endParaRPr>
          </a:p>
          <a:p>
            <a:r>
              <a:rPr lang="en-US" sz="1400" u="sng" dirty="0">
                <a:latin typeface="Century Gothic"/>
                <a:cs typeface="Century Gothic"/>
                <a:hlinkClick r:id="rId6"/>
              </a:rPr>
              <a:t>http://boomerangjeunesse.com/auteurs/martin-gougeon</a:t>
            </a:r>
            <a:r>
              <a:rPr lang="en-US" sz="1400" u="sng" dirty="0" smtClean="0">
                <a:latin typeface="Century Gothic"/>
                <a:cs typeface="Century Gothic"/>
                <a:hlinkClick r:id="rId6"/>
              </a:rPr>
              <a:t>/</a:t>
            </a:r>
            <a:endParaRPr lang="en-US" sz="1400" u="sng" dirty="0" smtClean="0">
              <a:latin typeface="Century Gothic"/>
              <a:cs typeface="Century Gothic"/>
            </a:endParaRPr>
          </a:p>
          <a:p>
            <a:endParaRPr lang="en-US" sz="1400" u="sng" dirty="0">
              <a:latin typeface="Century Gothic"/>
              <a:cs typeface="Century Gothic"/>
            </a:endParaRPr>
          </a:p>
          <a:p>
            <a:r>
              <a:rPr lang="en-US" sz="1400" dirty="0" err="1">
                <a:latin typeface="Century Gothic"/>
                <a:cs typeface="Century Gothic"/>
              </a:rPr>
              <a:t>Dramaction</a:t>
            </a:r>
            <a:r>
              <a:rPr lang="en-US" sz="1400" dirty="0">
                <a:latin typeface="Century Gothic"/>
                <a:cs typeface="Century Gothic"/>
              </a:rPr>
              <a:t> – </a:t>
            </a:r>
            <a:r>
              <a:rPr lang="en-US" sz="1400" dirty="0" err="1">
                <a:latin typeface="Century Gothic"/>
                <a:cs typeface="Century Gothic"/>
              </a:rPr>
              <a:t>Textes</a:t>
            </a:r>
            <a:r>
              <a:rPr lang="en-US" sz="1400" dirty="0">
                <a:latin typeface="Century Gothic"/>
                <a:cs typeface="Century Gothic"/>
              </a:rPr>
              <a:t> </a:t>
            </a:r>
            <a:r>
              <a:rPr lang="en-US" sz="1400" dirty="0" err="1">
                <a:latin typeface="Century Gothic"/>
                <a:cs typeface="Century Gothic"/>
              </a:rPr>
              <a:t>à</a:t>
            </a:r>
            <a:r>
              <a:rPr lang="en-US" sz="1400" dirty="0">
                <a:latin typeface="Century Gothic"/>
                <a:cs typeface="Century Gothic"/>
              </a:rPr>
              <a:t> </a:t>
            </a:r>
            <a:r>
              <a:rPr lang="en-US" sz="1400" dirty="0" err="1">
                <a:latin typeface="Century Gothic"/>
                <a:cs typeface="Century Gothic"/>
              </a:rPr>
              <a:t>jouer</a:t>
            </a:r>
            <a:r>
              <a:rPr lang="en-US" sz="1400" dirty="0">
                <a:latin typeface="Century Gothic"/>
                <a:cs typeface="Century Gothic"/>
              </a:rPr>
              <a:t> et </a:t>
            </a:r>
            <a:r>
              <a:rPr lang="en-US" sz="1400" dirty="0" err="1">
                <a:latin typeface="Century Gothic"/>
                <a:cs typeface="Century Gothic"/>
              </a:rPr>
              <a:t>à</a:t>
            </a:r>
            <a:r>
              <a:rPr lang="en-US" sz="1400" dirty="0">
                <a:latin typeface="Century Gothic"/>
                <a:cs typeface="Century Gothic"/>
              </a:rPr>
              <a:t> </a:t>
            </a:r>
            <a:r>
              <a:rPr lang="en-US" sz="1400" dirty="0" err="1">
                <a:latin typeface="Century Gothic"/>
                <a:cs typeface="Century Gothic"/>
              </a:rPr>
              <a:t>télécharger</a:t>
            </a:r>
            <a:r>
              <a:rPr lang="en-US" sz="1400" dirty="0">
                <a:latin typeface="Century Gothic"/>
                <a:cs typeface="Century Gothic"/>
              </a:rPr>
              <a:t> </a:t>
            </a:r>
            <a:r>
              <a:rPr lang="en-US" sz="1400" dirty="0" err="1">
                <a:latin typeface="Century Gothic"/>
                <a:cs typeface="Century Gothic"/>
              </a:rPr>
              <a:t>gratuitement</a:t>
            </a:r>
            <a:endParaRPr lang="en-CA" sz="1400" dirty="0">
              <a:latin typeface="Century Gothic"/>
              <a:cs typeface="Century Gothic"/>
            </a:endParaRPr>
          </a:p>
          <a:p>
            <a:r>
              <a:rPr lang="en-US" sz="1400" u="sng" dirty="0">
                <a:latin typeface="Century Gothic"/>
                <a:cs typeface="Century Gothic"/>
                <a:hlinkClick r:id="rId7"/>
              </a:rPr>
              <a:t>http://www.dramaction.qc.ca/fr/textes-a-jouer-avec-vos-eleves/textes-a-jouer</a:t>
            </a:r>
            <a:r>
              <a:rPr lang="en-US" sz="1400" u="sng" dirty="0" smtClean="0">
                <a:latin typeface="Century Gothic"/>
                <a:cs typeface="Century Gothic"/>
                <a:hlinkClick r:id="rId7"/>
              </a:rPr>
              <a:t>/</a:t>
            </a:r>
            <a:endParaRPr lang="en-CA" sz="1400" dirty="0">
              <a:latin typeface="Century Gothic"/>
              <a:cs typeface="Century Gothic"/>
            </a:endParaRPr>
          </a:p>
          <a:p>
            <a:r>
              <a:rPr lang="en-US" sz="1400" dirty="0">
                <a:latin typeface="Century Gothic"/>
                <a:cs typeface="Century Gothic"/>
              </a:rPr>
              <a:t> </a:t>
            </a:r>
            <a:endParaRPr lang="en-CA" sz="1400" dirty="0">
              <a:latin typeface="Century Gothic"/>
              <a:cs typeface="Century Gothic"/>
            </a:endParaRPr>
          </a:p>
          <a:p>
            <a:r>
              <a:rPr lang="en-US" sz="1400" dirty="0" err="1">
                <a:latin typeface="Century Gothic"/>
                <a:cs typeface="Century Gothic"/>
              </a:rPr>
              <a:t>Jeunes</a:t>
            </a:r>
            <a:r>
              <a:rPr lang="en-US" sz="1400" dirty="0">
                <a:latin typeface="Century Gothic"/>
                <a:cs typeface="Century Gothic"/>
              </a:rPr>
              <a:t> Artistes</a:t>
            </a:r>
            <a:endParaRPr lang="en-CA" sz="1400" dirty="0">
              <a:latin typeface="Century Gothic"/>
              <a:cs typeface="Century Gothic"/>
            </a:endParaRPr>
          </a:p>
          <a:p>
            <a:r>
              <a:rPr lang="en-US" sz="1400" dirty="0">
                <a:latin typeface="Century Gothic"/>
                <a:cs typeface="Century Gothic"/>
              </a:rPr>
              <a:t>Open Format Creative Arts Competition presented by the CPF</a:t>
            </a:r>
            <a:endParaRPr lang="en-CA" sz="1400" dirty="0">
              <a:latin typeface="Century Gothic"/>
              <a:cs typeface="Century Gothic"/>
            </a:endParaRPr>
          </a:p>
          <a:p>
            <a:r>
              <a:rPr lang="en-US" sz="1400" dirty="0">
                <a:latin typeface="Century Gothic"/>
                <a:cs typeface="Century Gothic"/>
              </a:rPr>
              <a:t> </a:t>
            </a:r>
            <a:r>
              <a:rPr lang="en-US" sz="1400" u="sng" dirty="0" smtClean="0">
                <a:latin typeface="Century Gothic"/>
                <a:cs typeface="Century Gothic"/>
                <a:hlinkClick r:id="rId8"/>
              </a:rPr>
              <a:t>http</a:t>
            </a:r>
            <a:r>
              <a:rPr lang="en-US" sz="1400" u="sng" dirty="0">
                <a:latin typeface="Century Gothic"/>
                <a:cs typeface="Century Gothic"/>
                <a:hlinkClick r:id="rId8"/>
              </a:rPr>
              <a:t>://bc-yk.cpf.ca/actvities/youth-activities/jeune-artiste/</a:t>
            </a:r>
            <a:endParaRPr lang="en-CA" sz="1400" dirty="0">
              <a:latin typeface="Century Gothic"/>
              <a:cs typeface="Century Gothic"/>
            </a:endParaRPr>
          </a:p>
          <a:p>
            <a:endParaRPr lang="en-CA" dirty="0">
              <a:latin typeface="Century Gothic"/>
              <a:cs typeface="Century Gothic"/>
            </a:endParaRPr>
          </a:p>
        </p:txBody>
      </p:sp>
    </p:spTree>
    <p:extLst>
      <p:ext uri="{BB962C8B-B14F-4D97-AF65-F5344CB8AC3E}">
        <p14:creationId xmlns:p14="http://schemas.microsoft.com/office/powerpoint/2010/main" val="8851723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Universal Support</a:t>
            </a:r>
            <a:endParaRPr lang="en-US" altLang="en-US" sz="4800" dirty="0" smtClean="0">
              <a:latin typeface="Century Gothic"/>
              <a:cs typeface="Century Gothic"/>
            </a:endParaRPr>
          </a:p>
        </p:txBody>
      </p:sp>
      <p:sp>
        <p:nvSpPr>
          <p:cNvPr id="3" name="Content Placeholder 2"/>
          <p:cNvSpPr>
            <a:spLocks noGrp="1"/>
          </p:cNvSpPr>
          <p:nvPr>
            <p:ph idx="1"/>
          </p:nvPr>
        </p:nvSpPr>
        <p:spPr>
          <a:xfrm>
            <a:off x="3400" y="1318438"/>
            <a:ext cx="9140600" cy="5350922"/>
          </a:xfrm>
        </p:spPr>
        <p:txBody>
          <a:bodyPr>
            <a:noAutofit/>
          </a:bodyPr>
          <a:lstStyle/>
          <a:p>
            <a:pPr marL="0" indent="0" fontAlgn="base">
              <a:buNone/>
            </a:pPr>
            <a:r>
              <a:rPr lang="en-CA" sz="3600" dirty="0" smtClean="0">
                <a:latin typeface="Century Gothic"/>
                <a:cs typeface="Century Gothic"/>
              </a:rPr>
              <a:t>Teach Fluency techniques:</a:t>
            </a:r>
          </a:p>
          <a:p>
            <a:pPr lvl="2" fontAlgn="base"/>
            <a:endParaRPr lang="en-CA" sz="2800" dirty="0" smtClean="0">
              <a:latin typeface="Century Gothic"/>
              <a:cs typeface="Century Gothic"/>
            </a:endParaRPr>
          </a:p>
          <a:p>
            <a:pPr lvl="2" fontAlgn="base">
              <a:lnSpc>
                <a:spcPct val="150000"/>
              </a:lnSpc>
            </a:pPr>
            <a:r>
              <a:rPr lang="en-CA" sz="2800" dirty="0" smtClean="0">
                <a:latin typeface="Century Gothic"/>
                <a:cs typeface="Century Gothic"/>
              </a:rPr>
              <a:t>Put words together in phrases (like you are talking)</a:t>
            </a:r>
          </a:p>
          <a:p>
            <a:pPr lvl="2" fontAlgn="base">
              <a:lnSpc>
                <a:spcPct val="150000"/>
              </a:lnSpc>
            </a:pPr>
            <a:r>
              <a:rPr lang="en-CA" sz="2800" dirty="0" smtClean="0">
                <a:latin typeface="Century Gothic"/>
                <a:cs typeface="Century Gothic"/>
              </a:rPr>
              <a:t>Notice punctuation and match your voice to it</a:t>
            </a:r>
          </a:p>
          <a:p>
            <a:pPr lvl="2" fontAlgn="base">
              <a:lnSpc>
                <a:spcPct val="150000"/>
              </a:lnSpc>
            </a:pPr>
            <a:r>
              <a:rPr lang="en-CA" sz="2800" dirty="0">
                <a:latin typeface="Century Gothic"/>
                <a:cs typeface="Century Gothic"/>
              </a:rPr>
              <a:t>Change your voice to match the </a:t>
            </a:r>
            <a:r>
              <a:rPr lang="en-CA" sz="2800" dirty="0" smtClean="0">
                <a:latin typeface="Century Gothic"/>
                <a:cs typeface="Century Gothic"/>
              </a:rPr>
              <a:t>mood</a:t>
            </a:r>
          </a:p>
        </p:txBody>
      </p:sp>
    </p:spTree>
    <p:extLst>
      <p:ext uri="{BB962C8B-B14F-4D97-AF65-F5344CB8AC3E}">
        <p14:creationId xmlns:p14="http://schemas.microsoft.com/office/powerpoint/2010/main" val="42343771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Universal Support</a:t>
            </a:r>
            <a:endParaRPr lang="en-US" altLang="en-US" sz="4800" dirty="0" smtClean="0">
              <a:latin typeface="Century Gothic"/>
              <a:cs typeface="Century Gothic"/>
            </a:endParaRPr>
          </a:p>
        </p:txBody>
      </p:sp>
      <p:sp>
        <p:nvSpPr>
          <p:cNvPr id="3" name="Content Placeholder 2"/>
          <p:cNvSpPr>
            <a:spLocks noGrp="1"/>
          </p:cNvSpPr>
          <p:nvPr>
            <p:ph idx="1"/>
          </p:nvPr>
        </p:nvSpPr>
        <p:spPr>
          <a:xfrm>
            <a:off x="0" y="1484784"/>
            <a:ext cx="4139952" cy="4692179"/>
          </a:xfrm>
        </p:spPr>
        <p:txBody>
          <a:bodyPr>
            <a:normAutofit/>
          </a:bodyPr>
          <a:lstStyle/>
          <a:p>
            <a:pPr marL="0" indent="0" fontAlgn="base">
              <a:buNone/>
            </a:pPr>
            <a:r>
              <a:rPr lang="en-CA" sz="3200" dirty="0" smtClean="0">
                <a:latin typeface="Century Gothic"/>
                <a:cs typeface="Century Gothic"/>
              </a:rPr>
              <a:t>Chunking/Phrasing:</a:t>
            </a:r>
          </a:p>
          <a:p>
            <a:pPr fontAlgn="base"/>
            <a:endParaRPr lang="en-CA" sz="2800" dirty="0" smtClean="0">
              <a:latin typeface="Century Gothic"/>
              <a:cs typeface="Century Gothic"/>
            </a:endParaRPr>
          </a:p>
          <a:p>
            <a:pPr fontAlgn="base"/>
            <a:r>
              <a:rPr lang="en-CA" sz="2800" dirty="0" smtClean="0">
                <a:latin typeface="Century Gothic"/>
                <a:cs typeface="Century Gothic"/>
              </a:rPr>
              <a:t>Move beyond word-by-word reading by using phrasing</a:t>
            </a:r>
          </a:p>
          <a:p>
            <a:pPr fontAlgn="base"/>
            <a:endParaRPr lang="en-CA" sz="2800" dirty="0" smtClean="0">
              <a:latin typeface="Century Gothic"/>
              <a:cs typeface="Century Gothic"/>
            </a:endParaRPr>
          </a:p>
        </p:txBody>
      </p:sp>
      <p:pic>
        <p:nvPicPr>
          <p:cNvPr id="2" name="Picture 1" descr="Pi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922" y="1484784"/>
            <a:ext cx="4943507" cy="5168211"/>
          </a:xfrm>
          <a:prstGeom prst="rect">
            <a:avLst/>
          </a:prstGeom>
        </p:spPr>
      </p:pic>
    </p:spTree>
    <p:extLst>
      <p:ext uri="{BB962C8B-B14F-4D97-AF65-F5344CB8AC3E}">
        <p14:creationId xmlns:p14="http://schemas.microsoft.com/office/powerpoint/2010/main" val="38413529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Universal Support</a:t>
            </a:r>
            <a:endParaRPr lang="en-US" altLang="en-US" sz="4800" dirty="0" smtClean="0">
              <a:latin typeface="Century Gothic"/>
              <a:cs typeface="Century Gothic"/>
            </a:endParaRPr>
          </a:p>
        </p:txBody>
      </p:sp>
      <p:sp>
        <p:nvSpPr>
          <p:cNvPr id="3" name="Content Placeholder 2"/>
          <p:cNvSpPr>
            <a:spLocks noGrp="1"/>
          </p:cNvSpPr>
          <p:nvPr>
            <p:ph idx="1"/>
          </p:nvPr>
        </p:nvSpPr>
        <p:spPr>
          <a:xfrm>
            <a:off x="179512" y="1412776"/>
            <a:ext cx="8335838" cy="1603375"/>
          </a:xfrm>
        </p:spPr>
        <p:txBody>
          <a:bodyPr>
            <a:normAutofit/>
          </a:bodyPr>
          <a:lstStyle/>
          <a:p>
            <a:pPr marL="0" indent="0" fontAlgn="base">
              <a:buNone/>
            </a:pPr>
            <a:r>
              <a:rPr lang="en-CA" sz="3200" dirty="0" smtClean="0">
                <a:latin typeface="Century Gothic"/>
                <a:cs typeface="Century Gothic"/>
              </a:rPr>
              <a:t>Look for Signals:</a:t>
            </a:r>
          </a:p>
          <a:p>
            <a:pPr fontAlgn="base"/>
            <a:r>
              <a:rPr lang="en-CA" sz="2800" dirty="0" smtClean="0">
                <a:latin typeface="Century Gothic"/>
                <a:cs typeface="Century Gothic"/>
              </a:rPr>
              <a:t>Help students become more aware of punctuation</a:t>
            </a:r>
          </a:p>
        </p:txBody>
      </p:sp>
      <p:pic>
        <p:nvPicPr>
          <p:cNvPr id="6" name="Picture 5" descr="pic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50" y="3212976"/>
            <a:ext cx="7632700" cy="3263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39383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ats shoots and leav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2056" y="1772816"/>
            <a:ext cx="5090220" cy="295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Universal Support</a:t>
            </a:r>
            <a:endParaRPr lang="en-US" altLang="en-US" sz="4800" dirty="0" smtClean="0">
              <a:latin typeface="Century Gothic"/>
              <a:cs typeface="Century Gothic"/>
            </a:endParaRPr>
          </a:p>
        </p:txBody>
      </p:sp>
      <p:pic>
        <p:nvPicPr>
          <p:cNvPr id="5" name="Picture 4" descr="lets eat grandm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988840"/>
            <a:ext cx="3433564" cy="4286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06166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Universal Support</a:t>
            </a:r>
            <a:endParaRPr lang="en-US" altLang="en-US" sz="4800" dirty="0" smtClean="0">
              <a:latin typeface="Century Gothic"/>
              <a:cs typeface="Century Gothic"/>
            </a:endParaRPr>
          </a:p>
        </p:txBody>
      </p:sp>
      <p:sp>
        <p:nvSpPr>
          <p:cNvPr id="3" name="Content Placeholder 2"/>
          <p:cNvSpPr>
            <a:spLocks noGrp="1"/>
          </p:cNvSpPr>
          <p:nvPr>
            <p:ph idx="1"/>
          </p:nvPr>
        </p:nvSpPr>
        <p:spPr>
          <a:xfrm>
            <a:off x="251520" y="1543316"/>
            <a:ext cx="8352928" cy="4693995"/>
          </a:xfrm>
        </p:spPr>
        <p:txBody>
          <a:bodyPr>
            <a:normAutofit/>
          </a:bodyPr>
          <a:lstStyle/>
          <a:p>
            <a:pPr marL="0" indent="0" fontAlgn="base">
              <a:buNone/>
            </a:pPr>
            <a:r>
              <a:rPr lang="en-CA" sz="3200" b="1" dirty="0" smtClean="0">
                <a:latin typeface="Century Gothic"/>
                <a:cs typeface="Century Gothic"/>
              </a:rPr>
              <a:t>Say it Like the Character:</a:t>
            </a:r>
          </a:p>
          <a:p>
            <a:pPr marL="0" indent="0" fontAlgn="base">
              <a:buNone/>
            </a:pPr>
            <a:endParaRPr lang="en-CA" sz="3200" dirty="0">
              <a:latin typeface="Century Gothic"/>
              <a:cs typeface="Century Gothic"/>
            </a:endParaRPr>
          </a:p>
        </p:txBody>
      </p:sp>
      <p:sp>
        <p:nvSpPr>
          <p:cNvPr id="5" name="TextBox 4"/>
          <p:cNvSpPr txBox="1"/>
          <p:nvPr/>
        </p:nvSpPr>
        <p:spPr>
          <a:xfrm rot="1092231">
            <a:off x="7603299" y="5710291"/>
            <a:ext cx="878516" cy="646331"/>
          </a:xfrm>
          <a:prstGeom prst="rect">
            <a:avLst/>
          </a:prstGeom>
          <a:noFill/>
        </p:spPr>
        <p:txBody>
          <a:bodyPr wrap="none" rtlCol="0">
            <a:spAutoFit/>
          </a:bodyPr>
          <a:lstStyle/>
          <a:p>
            <a:r>
              <a:rPr lang="en-US" sz="3600" dirty="0" smtClean="0"/>
              <a:t>Sad</a:t>
            </a:r>
            <a:endParaRPr lang="en-US" sz="3600" dirty="0"/>
          </a:p>
        </p:txBody>
      </p:sp>
      <p:sp>
        <p:nvSpPr>
          <p:cNvPr id="6" name="TextBox 5"/>
          <p:cNvSpPr txBox="1"/>
          <p:nvPr/>
        </p:nvSpPr>
        <p:spPr>
          <a:xfrm rot="20661261">
            <a:off x="6649109" y="2744132"/>
            <a:ext cx="1417951" cy="646331"/>
          </a:xfrm>
          <a:prstGeom prst="rect">
            <a:avLst/>
          </a:prstGeom>
          <a:noFill/>
        </p:spPr>
        <p:txBody>
          <a:bodyPr wrap="none" rtlCol="0">
            <a:spAutoFit/>
          </a:bodyPr>
          <a:lstStyle/>
          <a:p>
            <a:r>
              <a:rPr lang="en-US" sz="3600" dirty="0" smtClean="0"/>
              <a:t>Happy</a:t>
            </a:r>
            <a:endParaRPr lang="en-US" sz="3600" dirty="0"/>
          </a:p>
        </p:txBody>
      </p:sp>
      <p:sp>
        <p:nvSpPr>
          <p:cNvPr id="7" name="TextBox 6"/>
          <p:cNvSpPr txBox="1"/>
          <p:nvPr/>
        </p:nvSpPr>
        <p:spPr>
          <a:xfrm>
            <a:off x="4067944" y="5733256"/>
            <a:ext cx="1672498" cy="646331"/>
          </a:xfrm>
          <a:prstGeom prst="rect">
            <a:avLst/>
          </a:prstGeom>
          <a:noFill/>
        </p:spPr>
        <p:txBody>
          <a:bodyPr wrap="square" rtlCol="0">
            <a:spAutoFit/>
          </a:bodyPr>
          <a:lstStyle/>
          <a:p>
            <a:r>
              <a:rPr lang="en-US" sz="3600" dirty="0" smtClean="0"/>
              <a:t>Excited</a:t>
            </a:r>
            <a:endParaRPr lang="en-US" sz="3600" dirty="0"/>
          </a:p>
        </p:txBody>
      </p:sp>
      <p:sp>
        <p:nvSpPr>
          <p:cNvPr id="8" name="TextBox 7"/>
          <p:cNvSpPr txBox="1"/>
          <p:nvPr/>
        </p:nvSpPr>
        <p:spPr>
          <a:xfrm rot="20661261">
            <a:off x="1025523" y="3082835"/>
            <a:ext cx="1793730" cy="646331"/>
          </a:xfrm>
          <a:prstGeom prst="rect">
            <a:avLst/>
          </a:prstGeom>
          <a:noFill/>
        </p:spPr>
        <p:txBody>
          <a:bodyPr wrap="none" rtlCol="0">
            <a:spAutoFit/>
          </a:bodyPr>
          <a:lstStyle/>
          <a:p>
            <a:r>
              <a:rPr lang="en-US" sz="3600" dirty="0" smtClean="0"/>
              <a:t>Shocked</a:t>
            </a:r>
            <a:endParaRPr lang="en-US" sz="3600" dirty="0"/>
          </a:p>
        </p:txBody>
      </p:sp>
      <p:sp>
        <p:nvSpPr>
          <p:cNvPr id="9" name="TextBox 8"/>
          <p:cNvSpPr txBox="1"/>
          <p:nvPr/>
        </p:nvSpPr>
        <p:spPr>
          <a:xfrm rot="539740">
            <a:off x="1297441" y="4450855"/>
            <a:ext cx="2068745" cy="646331"/>
          </a:xfrm>
          <a:prstGeom prst="rect">
            <a:avLst/>
          </a:prstGeom>
          <a:noFill/>
        </p:spPr>
        <p:txBody>
          <a:bodyPr wrap="none" rtlCol="0">
            <a:spAutoFit/>
          </a:bodyPr>
          <a:lstStyle/>
          <a:p>
            <a:r>
              <a:rPr lang="en-US" sz="3600" dirty="0" smtClean="0"/>
              <a:t>Confident</a:t>
            </a:r>
            <a:endParaRPr lang="en-US" sz="3600" dirty="0"/>
          </a:p>
        </p:txBody>
      </p:sp>
      <p:sp>
        <p:nvSpPr>
          <p:cNvPr id="10" name="TextBox 9"/>
          <p:cNvSpPr txBox="1"/>
          <p:nvPr/>
        </p:nvSpPr>
        <p:spPr>
          <a:xfrm>
            <a:off x="4175975" y="3550420"/>
            <a:ext cx="1170888" cy="646331"/>
          </a:xfrm>
          <a:prstGeom prst="rect">
            <a:avLst/>
          </a:prstGeom>
          <a:noFill/>
        </p:spPr>
        <p:txBody>
          <a:bodyPr wrap="none" rtlCol="0">
            <a:spAutoFit/>
          </a:bodyPr>
          <a:lstStyle/>
          <a:p>
            <a:r>
              <a:rPr lang="en-US" sz="3600" dirty="0" smtClean="0"/>
              <a:t>Tired</a:t>
            </a:r>
            <a:endParaRPr lang="en-US" sz="3600" dirty="0"/>
          </a:p>
        </p:txBody>
      </p:sp>
      <p:sp>
        <p:nvSpPr>
          <p:cNvPr id="11" name="TextBox 10"/>
          <p:cNvSpPr txBox="1"/>
          <p:nvPr/>
        </p:nvSpPr>
        <p:spPr>
          <a:xfrm rot="20321315">
            <a:off x="5508743" y="4653142"/>
            <a:ext cx="1310425" cy="646331"/>
          </a:xfrm>
          <a:prstGeom prst="rect">
            <a:avLst/>
          </a:prstGeom>
          <a:noFill/>
        </p:spPr>
        <p:txBody>
          <a:bodyPr wrap="none" rtlCol="0">
            <a:spAutoFit/>
          </a:bodyPr>
          <a:lstStyle/>
          <a:p>
            <a:r>
              <a:rPr lang="en-US" sz="3600" dirty="0" smtClean="0"/>
              <a:t>Upset</a:t>
            </a:r>
            <a:endParaRPr lang="en-US" sz="3600" dirty="0"/>
          </a:p>
        </p:txBody>
      </p:sp>
    </p:spTree>
    <p:extLst>
      <p:ext uri="{BB962C8B-B14F-4D97-AF65-F5344CB8AC3E}">
        <p14:creationId xmlns:p14="http://schemas.microsoft.com/office/powerpoint/2010/main" val="3620691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1234440"/>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eaLnBrk="1" hangingPunct="1">
              <a:lnSpc>
                <a:spcPct val="95000"/>
              </a:lnSpc>
            </a:pPr>
            <a:r>
              <a:rPr lang="en-US" altLang="en-US" sz="4400" dirty="0" smtClean="0">
                <a:latin typeface="Century Gothic"/>
                <a:cs typeface="Century Gothic"/>
              </a:rPr>
              <a:t>CR4YR Project Goals - 2016</a:t>
            </a:r>
          </a:p>
        </p:txBody>
      </p:sp>
      <p:sp>
        <p:nvSpPr>
          <p:cNvPr id="8195" name="Rectangle 3"/>
          <p:cNvSpPr>
            <a:spLocks noGrp="1" noChangeArrowheads="1"/>
          </p:cNvSpPr>
          <p:nvPr>
            <p:ph idx="1"/>
          </p:nvPr>
        </p:nvSpPr>
        <p:spPr>
          <a:xfrm>
            <a:off x="148984" y="1484784"/>
            <a:ext cx="9022062" cy="4392488"/>
          </a:xfrm>
        </p:spPr>
        <p:txBody>
          <a:bodyPr>
            <a:noAutofit/>
          </a:bodyPr>
          <a:lstStyle/>
          <a:p>
            <a:pPr>
              <a:lnSpc>
                <a:spcPct val="100000"/>
              </a:lnSpc>
              <a:spcBef>
                <a:spcPts val="375"/>
              </a:spcBef>
            </a:pPr>
            <a:r>
              <a:rPr lang="en-US" sz="2200" dirty="0">
                <a:latin typeface="Century Gothic"/>
                <a:cs typeface="Century Gothic"/>
              </a:rPr>
              <a:t>Provide strategies/ideas for intervention and support for struggling </a:t>
            </a:r>
            <a:r>
              <a:rPr lang="en-US" sz="2200" dirty="0" smtClean="0">
                <a:latin typeface="Century Gothic"/>
                <a:cs typeface="Century Gothic"/>
              </a:rPr>
              <a:t>readers</a:t>
            </a:r>
          </a:p>
          <a:p>
            <a:pPr>
              <a:lnSpc>
                <a:spcPct val="100000"/>
              </a:lnSpc>
              <a:spcBef>
                <a:spcPts val="375"/>
              </a:spcBef>
            </a:pPr>
            <a:endParaRPr lang="en-CA" sz="2200" dirty="0">
              <a:latin typeface="Century Gothic"/>
              <a:cs typeface="Century Gothic"/>
            </a:endParaRPr>
          </a:p>
          <a:p>
            <a:pPr>
              <a:lnSpc>
                <a:spcPct val="100000"/>
              </a:lnSpc>
              <a:spcBef>
                <a:spcPts val="375"/>
              </a:spcBef>
            </a:pPr>
            <a:r>
              <a:rPr lang="en-US" sz="2200" dirty="0" smtClean="0">
                <a:latin typeface="Century Gothic"/>
                <a:cs typeface="Century Gothic"/>
              </a:rPr>
              <a:t>Continue with an inclusive model </a:t>
            </a:r>
            <a:r>
              <a:rPr lang="en-US" sz="2200" dirty="0">
                <a:latin typeface="Century Gothic"/>
                <a:cs typeface="Century Gothic"/>
              </a:rPr>
              <a:t>of universal, targeted </a:t>
            </a:r>
            <a:r>
              <a:rPr lang="en-US" sz="2200" dirty="0" smtClean="0">
                <a:latin typeface="Century Gothic"/>
                <a:cs typeface="Century Gothic"/>
              </a:rPr>
              <a:t>and </a:t>
            </a:r>
            <a:r>
              <a:rPr lang="en-US" sz="2200" dirty="0">
                <a:latin typeface="Century Gothic"/>
                <a:cs typeface="Century Gothic"/>
              </a:rPr>
              <a:t>intensive interventions for intermediate students who struggle with </a:t>
            </a:r>
            <a:r>
              <a:rPr lang="en-US" sz="2200" dirty="0" smtClean="0">
                <a:latin typeface="Century Gothic"/>
                <a:cs typeface="Century Gothic"/>
              </a:rPr>
              <a:t>reading</a:t>
            </a:r>
          </a:p>
          <a:p>
            <a:pPr>
              <a:lnSpc>
                <a:spcPct val="100000"/>
              </a:lnSpc>
              <a:spcBef>
                <a:spcPts val="375"/>
              </a:spcBef>
            </a:pPr>
            <a:endParaRPr lang="en-US" sz="2200" dirty="0" smtClean="0">
              <a:latin typeface="Century Gothic"/>
              <a:cs typeface="Century Gothic"/>
            </a:endParaRPr>
          </a:p>
          <a:p>
            <a:pPr>
              <a:lnSpc>
                <a:spcPct val="100000"/>
              </a:lnSpc>
              <a:spcAft>
                <a:spcPts val="750"/>
              </a:spcAft>
            </a:pPr>
            <a:r>
              <a:rPr lang="en-US" sz="2200" dirty="0">
                <a:latin typeface="Century Gothic"/>
                <a:cs typeface="Century Gothic"/>
              </a:rPr>
              <a:t>Focus on establishing literacy learning communities in </a:t>
            </a:r>
            <a:r>
              <a:rPr lang="en-US" sz="2200" dirty="0" smtClean="0">
                <a:latin typeface="Century Gothic"/>
                <a:cs typeface="Century Gothic"/>
              </a:rPr>
              <a:t>the school/FOS</a:t>
            </a:r>
          </a:p>
          <a:p>
            <a:pPr marL="0" indent="0">
              <a:lnSpc>
                <a:spcPct val="100000"/>
              </a:lnSpc>
              <a:spcAft>
                <a:spcPts val="750"/>
              </a:spcAft>
              <a:buNone/>
            </a:pPr>
            <a:endParaRPr lang="en-US" sz="2200" dirty="0">
              <a:latin typeface="Century Gothic"/>
              <a:cs typeface="Century Gothic"/>
            </a:endParaRPr>
          </a:p>
          <a:p>
            <a:pPr>
              <a:lnSpc>
                <a:spcPct val="100000"/>
              </a:lnSpc>
              <a:spcAft>
                <a:spcPts val="750"/>
              </a:spcAft>
            </a:pPr>
            <a:r>
              <a:rPr lang="en-US" sz="2200" dirty="0" smtClean="0">
                <a:latin typeface="Century Gothic"/>
                <a:cs typeface="Century Gothic"/>
              </a:rPr>
              <a:t>Integrate </a:t>
            </a:r>
            <a:r>
              <a:rPr lang="en-US" sz="2200" dirty="0">
                <a:latin typeface="Century Gothic"/>
                <a:cs typeface="Century Gothic"/>
              </a:rPr>
              <a:t>the Literacy44 website into the </a:t>
            </a:r>
            <a:r>
              <a:rPr lang="en-US" sz="2200" dirty="0" smtClean="0">
                <a:latin typeface="Century Gothic"/>
                <a:cs typeface="Century Gothic"/>
              </a:rPr>
              <a:t>CR4YR series</a:t>
            </a:r>
          </a:p>
          <a:p>
            <a:pPr>
              <a:lnSpc>
                <a:spcPct val="100000"/>
              </a:lnSpc>
              <a:spcAft>
                <a:spcPts val="750"/>
              </a:spcAft>
            </a:pPr>
            <a:endParaRPr lang="en-US" sz="2200" dirty="0" smtClean="0">
              <a:latin typeface="Century Gothic"/>
              <a:cs typeface="Century Gothic"/>
            </a:endParaRPr>
          </a:p>
          <a:p>
            <a:pPr>
              <a:lnSpc>
                <a:spcPct val="100000"/>
              </a:lnSpc>
              <a:spcAft>
                <a:spcPts val="750"/>
              </a:spcAft>
            </a:pPr>
            <a:endParaRPr lang="en-US" sz="2200" dirty="0" smtClean="0">
              <a:latin typeface="Century Gothic"/>
              <a:cs typeface="Century Gothic"/>
            </a:endParaRPr>
          </a:p>
          <a:p>
            <a:pPr marL="914400" lvl="1" indent="-457200">
              <a:lnSpc>
                <a:spcPct val="100000"/>
              </a:lnSpc>
              <a:buFontTx/>
              <a:buAutoNum type="arabicPeriod"/>
            </a:pPr>
            <a:endParaRPr lang="en-CA" altLang="en-US" sz="2200" dirty="0" smtClean="0">
              <a:latin typeface="Century Gothic"/>
              <a:cs typeface="Century Gothic"/>
            </a:endParaRPr>
          </a:p>
          <a:p>
            <a:pPr marL="914400" lvl="1" indent="-457200">
              <a:lnSpc>
                <a:spcPct val="100000"/>
              </a:lnSpc>
              <a:buFontTx/>
              <a:buAutoNum type="arabicPeriod"/>
            </a:pPr>
            <a:endParaRPr lang="en-CA" altLang="en-US" sz="2200" dirty="0" smtClean="0">
              <a:latin typeface="Century Gothic"/>
              <a:cs typeface="Century Gothic"/>
            </a:endParaRPr>
          </a:p>
          <a:p>
            <a:pPr marL="914400" lvl="1" indent="-457200">
              <a:lnSpc>
                <a:spcPct val="100000"/>
              </a:lnSpc>
              <a:buFontTx/>
              <a:buAutoNum type="arabicPeriod"/>
            </a:pPr>
            <a:endParaRPr lang="en-CA" altLang="en-US" sz="2200" dirty="0" smtClean="0">
              <a:latin typeface="Century Gothic"/>
              <a:cs typeface="Century Gothic"/>
            </a:endParaRPr>
          </a:p>
          <a:p>
            <a:pPr marL="1828800" lvl="3" indent="-457200">
              <a:lnSpc>
                <a:spcPct val="100000"/>
              </a:lnSpc>
              <a:buFontTx/>
              <a:buAutoNum type="arabicPeriod"/>
            </a:pPr>
            <a:endParaRPr lang="en-CA" altLang="en-US" sz="2200" dirty="0" smtClean="0">
              <a:latin typeface="Century Gothic"/>
              <a:cs typeface="Century Gothic"/>
            </a:endParaRPr>
          </a:p>
          <a:p>
            <a:pPr marL="1828800" lvl="3" indent="-457200">
              <a:lnSpc>
                <a:spcPct val="100000"/>
              </a:lnSpc>
              <a:buFontTx/>
              <a:buAutoNum type="arabicPeriod"/>
            </a:pPr>
            <a:endParaRPr lang="en-CA" altLang="en-US" sz="2200" dirty="0" smtClean="0">
              <a:latin typeface="Century Gothic"/>
              <a:cs typeface="Century Gothic"/>
            </a:endParaRPr>
          </a:p>
          <a:p>
            <a:pPr marL="1371600" lvl="2" indent="-457200">
              <a:lnSpc>
                <a:spcPct val="100000"/>
              </a:lnSpc>
              <a:buFontTx/>
              <a:buAutoNum type="arabicPeriod"/>
            </a:pPr>
            <a:endParaRPr lang="en-CA" altLang="en-US" sz="2200" dirty="0" smtClean="0">
              <a:latin typeface="Century Gothic"/>
              <a:cs typeface="Century Gothic"/>
            </a:endParaRPr>
          </a:p>
          <a:p>
            <a:pPr marL="914400" lvl="1" indent="-457200">
              <a:lnSpc>
                <a:spcPct val="100000"/>
              </a:lnSpc>
              <a:buFontTx/>
              <a:buAutoNum type="arabicPeriod"/>
            </a:pPr>
            <a:endParaRPr lang="en-CA" altLang="en-US" sz="2200" dirty="0" smtClean="0">
              <a:latin typeface="Century Gothic"/>
              <a:cs typeface="Century Gothic"/>
            </a:endParaRPr>
          </a:p>
        </p:txBody>
      </p:sp>
    </p:spTree>
    <p:extLst>
      <p:ext uri="{BB962C8B-B14F-4D97-AF65-F5344CB8AC3E}">
        <p14:creationId xmlns:p14="http://schemas.microsoft.com/office/powerpoint/2010/main" val="22272882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Universal Support</a:t>
            </a:r>
            <a:endParaRPr lang="en-US" altLang="en-US" sz="4800" dirty="0" smtClean="0">
              <a:latin typeface="Century Gothic"/>
              <a:cs typeface="Century Gothic"/>
            </a:endParaRPr>
          </a:p>
        </p:txBody>
      </p:sp>
      <p:sp>
        <p:nvSpPr>
          <p:cNvPr id="3" name="Content Placeholder 2"/>
          <p:cNvSpPr>
            <a:spLocks noGrp="1"/>
          </p:cNvSpPr>
          <p:nvPr>
            <p:ph idx="1"/>
          </p:nvPr>
        </p:nvSpPr>
        <p:spPr>
          <a:xfrm rot="20718628">
            <a:off x="769078" y="1870454"/>
            <a:ext cx="3817878" cy="4006174"/>
          </a:xfrm>
        </p:spPr>
        <p:txBody>
          <a:bodyPr>
            <a:normAutofit lnSpcReduction="10000"/>
          </a:bodyPr>
          <a:lstStyle/>
          <a:p>
            <a:pPr marL="0" indent="0" fontAlgn="base">
              <a:buNone/>
            </a:pPr>
            <a:r>
              <a:rPr lang="en-CA" sz="3200" b="1" dirty="0" smtClean="0">
                <a:latin typeface="Century Gothic"/>
                <a:cs typeface="Century Gothic"/>
              </a:rPr>
              <a:t>Say it Like the Character:</a:t>
            </a:r>
          </a:p>
          <a:p>
            <a:pPr marL="0" indent="0" fontAlgn="base">
              <a:buNone/>
            </a:pPr>
            <a:endParaRPr lang="en-CA" sz="3200" dirty="0">
              <a:latin typeface="Century Gothic"/>
              <a:cs typeface="Century Gothic"/>
            </a:endParaRPr>
          </a:p>
          <a:p>
            <a:pPr marL="0" indent="0" algn="ctr" fontAlgn="base">
              <a:buNone/>
            </a:pPr>
            <a:r>
              <a:rPr lang="en-CA" sz="4000" dirty="0" err="1" smtClean="0">
                <a:latin typeface="Century Gothic"/>
                <a:cs typeface="Century Gothic"/>
                <a:hlinkClick r:id="rId3"/>
              </a:rPr>
              <a:t>Yo</a:t>
            </a:r>
            <a:r>
              <a:rPr lang="en-CA" sz="4000" dirty="0" smtClean="0">
                <a:latin typeface="Century Gothic"/>
                <a:cs typeface="Century Gothic"/>
                <a:hlinkClick r:id="rId3"/>
              </a:rPr>
              <a:t>! Yes!</a:t>
            </a:r>
            <a:endParaRPr lang="en-CA" sz="4000" dirty="0" smtClean="0">
              <a:latin typeface="Century Gothic"/>
              <a:cs typeface="Century Gothic"/>
            </a:endParaRPr>
          </a:p>
          <a:p>
            <a:pPr marL="0" indent="0" algn="r" fontAlgn="base">
              <a:buNone/>
            </a:pPr>
            <a:endParaRPr lang="en-CA" sz="2000" dirty="0" smtClean="0">
              <a:latin typeface="Century Gothic"/>
              <a:cs typeface="Century Gothic"/>
            </a:endParaRPr>
          </a:p>
          <a:p>
            <a:pPr marL="0" indent="0" algn="r" fontAlgn="base">
              <a:buNone/>
            </a:pPr>
            <a:endParaRPr lang="en-CA" sz="2000" dirty="0" smtClean="0">
              <a:latin typeface="Century Gothic"/>
              <a:cs typeface="Century Gothic"/>
            </a:endParaRPr>
          </a:p>
          <a:p>
            <a:pPr marL="0" indent="0" algn="r" fontAlgn="base">
              <a:buNone/>
            </a:pPr>
            <a:endParaRPr lang="en-CA" sz="2000" dirty="0">
              <a:latin typeface="Century Gothic"/>
              <a:cs typeface="Century Gothic"/>
            </a:endParaRPr>
          </a:p>
          <a:p>
            <a:pPr marL="0" indent="0" algn="r" fontAlgn="base">
              <a:buNone/>
            </a:pPr>
            <a:endParaRPr lang="en-CA" sz="2000" dirty="0" smtClean="0">
              <a:latin typeface="Century Gothic"/>
              <a:cs typeface="Century Gothic"/>
            </a:endParaRPr>
          </a:p>
          <a:p>
            <a:pPr marL="0" indent="0" algn="r" fontAlgn="base">
              <a:buNone/>
            </a:pPr>
            <a:endParaRPr lang="en-CA" sz="2000" dirty="0">
              <a:latin typeface="Century Gothic"/>
              <a:cs typeface="Century Gothic"/>
            </a:endParaRPr>
          </a:p>
          <a:p>
            <a:pPr marL="0" indent="0" algn="r" fontAlgn="base">
              <a:buNone/>
            </a:pPr>
            <a:r>
              <a:rPr lang="en-CA" sz="1800" dirty="0" smtClean="0">
                <a:latin typeface="Century Gothic"/>
                <a:cs typeface="Century Gothic"/>
              </a:rPr>
              <a:t>(Chris </a:t>
            </a:r>
            <a:r>
              <a:rPr lang="en-CA" sz="1800" dirty="0" err="1" smtClean="0">
                <a:latin typeface="Century Gothic"/>
                <a:cs typeface="Century Gothic"/>
              </a:rPr>
              <a:t>Raschka</a:t>
            </a:r>
            <a:r>
              <a:rPr lang="en-CA" sz="1800" dirty="0" smtClean="0">
                <a:latin typeface="Century Gothic"/>
                <a:cs typeface="Century Gothic"/>
              </a:rPr>
              <a:t>) </a:t>
            </a:r>
          </a:p>
        </p:txBody>
      </p:sp>
      <p:pic>
        <p:nvPicPr>
          <p:cNvPr id="2" name="Picture 1"/>
          <p:cNvPicPr>
            <a:picLocks noChangeAspect="1"/>
          </p:cNvPicPr>
          <p:nvPr/>
        </p:nvPicPr>
        <p:blipFill>
          <a:blip r:embed="rId4"/>
          <a:stretch>
            <a:fillRect/>
          </a:stretch>
        </p:blipFill>
        <p:spPr>
          <a:xfrm>
            <a:off x="5220072" y="1492659"/>
            <a:ext cx="3275856" cy="4802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61125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Poetry Slam</a:t>
            </a:r>
            <a:endParaRPr lang="en-US" altLang="en-US" sz="4800" dirty="0" smtClean="0">
              <a:latin typeface="Century Gothic"/>
              <a:cs typeface="Century Gothic"/>
            </a:endParaRPr>
          </a:p>
        </p:txBody>
      </p:sp>
      <p:sp>
        <p:nvSpPr>
          <p:cNvPr id="2" name="Content Placeholder 1"/>
          <p:cNvSpPr>
            <a:spLocks noGrp="1"/>
          </p:cNvSpPr>
          <p:nvPr>
            <p:ph idx="1"/>
          </p:nvPr>
        </p:nvSpPr>
        <p:spPr/>
        <p:txBody>
          <a:bodyPr/>
          <a:lstStyle/>
          <a:p>
            <a:r>
              <a:rPr lang="en-US" dirty="0">
                <a:latin typeface="Century Gothic"/>
                <a:cs typeface="Century Gothic"/>
              </a:rPr>
              <a:t>https://</a:t>
            </a:r>
            <a:r>
              <a:rPr lang="en-US" dirty="0" err="1">
                <a:latin typeface="Century Gothic"/>
                <a:cs typeface="Century Gothic"/>
              </a:rPr>
              <a:t>www.youtube.com</a:t>
            </a:r>
            <a:r>
              <a:rPr lang="en-US" dirty="0">
                <a:latin typeface="Century Gothic"/>
                <a:cs typeface="Century Gothic"/>
              </a:rPr>
              <a:t>/</a:t>
            </a:r>
            <a:r>
              <a:rPr lang="en-US" dirty="0" err="1">
                <a:latin typeface="Century Gothic"/>
                <a:cs typeface="Century Gothic"/>
              </a:rPr>
              <a:t>watch?v</a:t>
            </a:r>
            <a:r>
              <a:rPr lang="en-US" dirty="0">
                <a:latin typeface="Century Gothic"/>
                <a:cs typeface="Century Gothic"/>
              </a:rPr>
              <a:t>=5FtpmU61RQE</a:t>
            </a:r>
          </a:p>
        </p:txBody>
      </p:sp>
    </p:spTree>
    <p:extLst>
      <p:ext uri="{BB962C8B-B14F-4D97-AF65-F5344CB8AC3E}">
        <p14:creationId xmlns:p14="http://schemas.microsoft.com/office/powerpoint/2010/main" val="2472733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412776"/>
            <a:ext cx="8856984" cy="5184576"/>
          </a:xfrm>
        </p:spPr>
        <p:txBody>
          <a:bodyPr>
            <a:normAutofit/>
          </a:bodyPr>
          <a:lstStyle/>
          <a:p>
            <a:pPr marL="0" indent="0">
              <a:buNone/>
            </a:pPr>
            <a:r>
              <a:rPr lang="en-US" sz="3200" i="1" dirty="0" smtClean="0">
                <a:latin typeface="Century Gothic"/>
                <a:cs typeface="Century Gothic"/>
              </a:rPr>
              <a:t>Instructional Strategy:</a:t>
            </a:r>
          </a:p>
          <a:p>
            <a:pPr marL="0" indent="0" algn="ctr">
              <a:buNone/>
            </a:pPr>
            <a:endParaRPr lang="en-US" sz="3600" b="1" dirty="0" smtClean="0">
              <a:latin typeface="Century Gothic"/>
              <a:cs typeface="Century Gothic"/>
            </a:endParaRPr>
          </a:p>
          <a:p>
            <a:pPr marL="0" indent="0" algn="ctr">
              <a:buNone/>
            </a:pPr>
            <a:r>
              <a:rPr lang="en-US" sz="4000" b="1" dirty="0" smtClean="0">
                <a:latin typeface="Century Gothic"/>
                <a:cs typeface="Century Gothic"/>
              </a:rPr>
              <a:t>Compass Points</a:t>
            </a:r>
          </a:p>
          <a:p>
            <a:pPr marL="0" indent="0" algn="ctr">
              <a:buNone/>
            </a:pPr>
            <a:endParaRPr lang="en-US" sz="4000" b="1" dirty="0">
              <a:latin typeface="Century Gothic"/>
              <a:cs typeface="Century Gothic"/>
            </a:endParaRPr>
          </a:p>
          <a:p>
            <a:pPr marL="0" indent="0" algn="ctr">
              <a:buNone/>
            </a:pPr>
            <a:endParaRPr lang="en-US" sz="3600" b="1" dirty="0">
              <a:latin typeface="Century Gothic"/>
              <a:cs typeface="Century Gothic"/>
            </a:endParaRPr>
          </a:p>
          <a:p>
            <a:pPr marL="0" indent="0" algn="ctr">
              <a:buNone/>
            </a:pPr>
            <a:r>
              <a:rPr lang="en-US" sz="3200" b="1" dirty="0" smtClean="0">
                <a:latin typeface="Century Gothic"/>
                <a:cs typeface="Century Gothic"/>
              </a:rPr>
              <a:t> </a:t>
            </a:r>
            <a:r>
              <a:rPr lang="en-US" sz="3200" dirty="0" smtClean="0">
                <a:latin typeface="Century Gothic"/>
                <a:cs typeface="Century Gothic"/>
              </a:rPr>
              <a:t>Reflect on the idea of using reader’s theatre or poetry in your classroom/practice to encourage fluency.</a:t>
            </a:r>
          </a:p>
          <a:p>
            <a:endParaRPr lang="en-US" sz="3600" dirty="0">
              <a:latin typeface="Century Gothic"/>
              <a:cs typeface="Century Gothic"/>
            </a:endParaRPr>
          </a:p>
        </p:txBody>
      </p:sp>
      <p:sp>
        <p:nvSpPr>
          <p:cNvPr id="5"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Reader’s Theatre? </a:t>
            </a:r>
            <a:endParaRPr lang="en-US" altLang="en-US" sz="4800" dirty="0" smtClean="0">
              <a:latin typeface="Century Gothic"/>
              <a:cs typeface="Century Gothic"/>
            </a:endParaRPr>
          </a:p>
        </p:txBody>
      </p:sp>
    </p:spTree>
    <p:extLst>
      <p:ext uri="{BB962C8B-B14F-4D97-AF65-F5344CB8AC3E}">
        <p14:creationId xmlns:p14="http://schemas.microsoft.com/office/powerpoint/2010/main" val="3395587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Poetry</a:t>
            </a:r>
            <a:endParaRPr lang="en-US" altLang="en-US" sz="4800" dirty="0" smtClean="0">
              <a:latin typeface="Century Gothic"/>
              <a:cs typeface="Century Gothic"/>
            </a:endParaRPr>
          </a:p>
        </p:txBody>
      </p:sp>
      <p:sp>
        <p:nvSpPr>
          <p:cNvPr id="2" name="Content Placeholder 1"/>
          <p:cNvSpPr>
            <a:spLocks noGrp="1"/>
          </p:cNvSpPr>
          <p:nvPr>
            <p:ph idx="1"/>
          </p:nvPr>
        </p:nvSpPr>
        <p:spPr>
          <a:xfrm>
            <a:off x="3400" y="1916832"/>
            <a:ext cx="4191470" cy="2880321"/>
          </a:xfrm>
        </p:spPr>
        <p:txBody>
          <a:bodyPr>
            <a:normAutofit/>
          </a:bodyPr>
          <a:lstStyle/>
          <a:p>
            <a:r>
              <a:rPr lang="en-US" sz="3600" dirty="0" smtClean="0">
                <a:latin typeface="Century Gothic"/>
                <a:cs typeface="Century Gothic"/>
              </a:rPr>
              <a:t>Reading-Writing Connections: </a:t>
            </a:r>
            <a:r>
              <a:rPr lang="en-US" sz="3600" dirty="0" smtClean="0">
                <a:latin typeface="Century Gothic"/>
                <a:cs typeface="Century Gothic"/>
                <a:hlinkClick r:id="rId3"/>
              </a:rPr>
              <a:t>Literacy44.ca</a:t>
            </a:r>
            <a:endParaRPr lang="en-US" sz="3600" dirty="0">
              <a:latin typeface="Century Gothic"/>
              <a:cs typeface="Century Gothic"/>
            </a:endParaRPr>
          </a:p>
        </p:txBody>
      </p:sp>
      <p:pic>
        <p:nvPicPr>
          <p:cNvPr id="3" name="Picture 2"/>
          <p:cNvPicPr>
            <a:picLocks noChangeAspect="1"/>
          </p:cNvPicPr>
          <p:nvPr/>
        </p:nvPicPr>
        <p:blipFill>
          <a:blip r:embed="rId4"/>
          <a:stretch>
            <a:fillRect/>
          </a:stretch>
        </p:blipFill>
        <p:spPr>
          <a:xfrm>
            <a:off x="4788024" y="2348880"/>
            <a:ext cx="381000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80023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Break</a:t>
            </a:r>
            <a:endParaRPr lang="en-US" altLang="en-US" sz="4800" dirty="0" smtClean="0">
              <a:latin typeface="Century Gothic"/>
              <a:cs typeface="Century Gothic"/>
            </a:endParaRPr>
          </a:p>
        </p:txBody>
      </p:sp>
      <p:pic>
        <p:nvPicPr>
          <p:cNvPr id="3" name="Content Placeholder 2"/>
          <p:cNvPicPr>
            <a:picLocks noGrp="1" noChangeAspect="1"/>
          </p:cNvPicPr>
          <p:nvPr>
            <p:ph idx="1"/>
          </p:nvPr>
        </p:nvPicPr>
        <p:blipFill>
          <a:blip r:embed="rId3"/>
          <a:srcRect t="22413" b="22413"/>
          <a:stretch>
            <a:fillRect/>
          </a:stretch>
        </p:blipFill>
        <p:spPr>
          <a:xfrm>
            <a:off x="0" y="1412776"/>
            <a:ext cx="9005386" cy="4968552"/>
          </a:xfrm>
        </p:spPr>
      </p:pic>
    </p:spTree>
    <p:extLst>
      <p:ext uri="{BB962C8B-B14F-4D97-AF65-F5344CB8AC3E}">
        <p14:creationId xmlns:p14="http://schemas.microsoft.com/office/powerpoint/2010/main" val="31267488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US" altLang="en-US" sz="4800" dirty="0" smtClean="0">
                <a:latin typeface="Century Gothic"/>
                <a:cs typeface="Century Gothic"/>
              </a:rPr>
              <a:t>Mirror, Mirror</a:t>
            </a:r>
          </a:p>
        </p:txBody>
      </p:sp>
      <p:sp>
        <p:nvSpPr>
          <p:cNvPr id="3" name="Content Placeholder 2"/>
          <p:cNvSpPr>
            <a:spLocks noGrp="1"/>
          </p:cNvSpPr>
          <p:nvPr>
            <p:ph idx="1"/>
          </p:nvPr>
        </p:nvSpPr>
        <p:spPr>
          <a:xfrm>
            <a:off x="251520" y="1412776"/>
            <a:ext cx="8263830" cy="5112568"/>
          </a:xfrm>
        </p:spPr>
        <p:txBody>
          <a:bodyPr>
            <a:normAutofit fontScale="85000" lnSpcReduction="20000"/>
          </a:bodyPr>
          <a:lstStyle/>
          <a:p>
            <a:pPr marL="0" indent="0" fontAlgn="base">
              <a:buNone/>
            </a:pPr>
            <a:endParaRPr lang="en-CA" sz="4800" b="1" dirty="0" smtClean="0">
              <a:latin typeface="Century Gothic"/>
              <a:cs typeface="Century Gothic"/>
            </a:endParaRPr>
          </a:p>
          <a:p>
            <a:pPr marL="0" indent="0" algn="ctr" defTabSz="914400">
              <a:lnSpc>
                <a:spcPct val="100000"/>
              </a:lnSpc>
              <a:spcBef>
                <a:spcPts val="0"/>
              </a:spcBef>
              <a:buNone/>
              <a:defRPr/>
            </a:pPr>
            <a:endParaRPr lang="en-CA" sz="3600" dirty="0" smtClean="0">
              <a:latin typeface="Century Gothic"/>
              <a:cs typeface="Century Gothic"/>
            </a:endParaRPr>
          </a:p>
          <a:p>
            <a:pPr marL="0" indent="0" algn="ctr" defTabSz="914400">
              <a:lnSpc>
                <a:spcPct val="100000"/>
              </a:lnSpc>
              <a:spcBef>
                <a:spcPts val="0"/>
              </a:spcBef>
              <a:buNone/>
              <a:defRPr/>
            </a:pPr>
            <a:endParaRPr lang="en-CA" sz="3600" dirty="0" smtClean="0">
              <a:latin typeface="Century Gothic"/>
              <a:cs typeface="Century Gothic"/>
            </a:endParaRPr>
          </a:p>
          <a:p>
            <a:pPr marL="0" indent="0" algn="ctr" defTabSz="914400">
              <a:lnSpc>
                <a:spcPct val="100000"/>
              </a:lnSpc>
              <a:spcBef>
                <a:spcPts val="0"/>
              </a:spcBef>
              <a:buNone/>
              <a:defRPr/>
            </a:pPr>
            <a:endParaRPr lang="en-CA" sz="3600" dirty="0">
              <a:latin typeface="Century Gothic"/>
              <a:cs typeface="Century Gothic"/>
            </a:endParaRPr>
          </a:p>
          <a:p>
            <a:pPr marL="0" indent="0" algn="ctr" defTabSz="914400">
              <a:lnSpc>
                <a:spcPct val="100000"/>
              </a:lnSpc>
              <a:spcBef>
                <a:spcPts val="0"/>
              </a:spcBef>
              <a:buNone/>
              <a:defRPr/>
            </a:pPr>
            <a:endParaRPr lang="en-CA" sz="3600" dirty="0" smtClean="0">
              <a:latin typeface="Century Gothic"/>
              <a:cs typeface="Century Gothic"/>
            </a:endParaRPr>
          </a:p>
          <a:p>
            <a:pPr marL="0" indent="0" algn="ctr" defTabSz="914400">
              <a:lnSpc>
                <a:spcPct val="100000"/>
              </a:lnSpc>
              <a:spcBef>
                <a:spcPts val="0"/>
              </a:spcBef>
              <a:buNone/>
              <a:defRPr/>
            </a:pPr>
            <a:endParaRPr lang="en-CA" sz="3600" dirty="0">
              <a:latin typeface="Century Gothic"/>
              <a:cs typeface="Century Gothic"/>
            </a:endParaRPr>
          </a:p>
          <a:p>
            <a:pPr marL="0" indent="0" algn="ctr" defTabSz="914400">
              <a:lnSpc>
                <a:spcPct val="100000"/>
              </a:lnSpc>
              <a:spcBef>
                <a:spcPts val="0"/>
              </a:spcBef>
              <a:buNone/>
              <a:defRPr/>
            </a:pPr>
            <a:endParaRPr lang="en-CA" sz="3600" dirty="0" smtClean="0">
              <a:latin typeface="Century Gothic"/>
              <a:cs typeface="Century Gothic"/>
            </a:endParaRPr>
          </a:p>
          <a:p>
            <a:pPr marL="0" indent="0" algn="ctr" defTabSz="914400">
              <a:lnSpc>
                <a:spcPct val="100000"/>
              </a:lnSpc>
              <a:spcBef>
                <a:spcPts val="0"/>
              </a:spcBef>
              <a:buNone/>
              <a:defRPr/>
            </a:pPr>
            <a:endParaRPr lang="en-CA" sz="3600" dirty="0">
              <a:latin typeface="Century Gothic"/>
              <a:cs typeface="Century Gothic"/>
            </a:endParaRPr>
          </a:p>
          <a:p>
            <a:pPr marL="0" indent="0" algn="ctr" defTabSz="914400">
              <a:lnSpc>
                <a:spcPct val="100000"/>
              </a:lnSpc>
              <a:spcBef>
                <a:spcPts val="0"/>
              </a:spcBef>
              <a:buNone/>
              <a:defRPr/>
            </a:pPr>
            <a:endParaRPr lang="en-CA" sz="3600" dirty="0" smtClean="0">
              <a:latin typeface="Century Gothic"/>
              <a:cs typeface="Century Gothic"/>
            </a:endParaRPr>
          </a:p>
          <a:p>
            <a:pPr marL="0" indent="0" algn="ctr" defTabSz="914400">
              <a:lnSpc>
                <a:spcPct val="100000"/>
              </a:lnSpc>
              <a:spcBef>
                <a:spcPts val="0"/>
              </a:spcBef>
              <a:buNone/>
              <a:defRPr/>
            </a:pPr>
            <a:endParaRPr lang="en-CA" sz="3600" dirty="0" smtClean="0">
              <a:latin typeface="Century Gothic"/>
              <a:cs typeface="Century Gothic"/>
            </a:endParaRPr>
          </a:p>
          <a:p>
            <a:pPr marL="0" indent="0" algn="ctr" defTabSz="914400">
              <a:lnSpc>
                <a:spcPct val="100000"/>
              </a:lnSpc>
              <a:spcBef>
                <a:spcPts val="0"/>
              </a:spcBef>
              <a:buNone/>
              <a:defRPr/>
            </a:pPr>
            <a:r>
              <a:rPr lang="en-CA" sz="3600" dirty="0" smtClean="0">
                <a:latin typeface="Century Gothic"/>
                <a:cs typeface="Century Gothic"/>
              </a:rPr>
              <a:t>If I already like what I see, why make any changes?</a:t>
            </a:r>
          </a:p>
          <a:p>
            <a:pPr marL="0" indent="0" algn="ctr" fontAlgn="base">
              <a:buNone/>
            </a:pPr>
            <a:endParaRPr lang="en-CA" sz="3600" b="1" dirty="0" smtClean="0">
              <a:latin typeface="Century Gothic"/>
              <a:cs typeface="Century Gothic"/>
            </a:endParaRPr>
          </a:p>
          <a:p>
            <a:pPr marL="0" indent="0" algn="ctr" fontAlgn="base">
              <a:buNone/>
            </a:pPr>
            <a:endParaRPr lang="en-CA" sz="2800" b="1" dirty="0">
              <a:latin typeface="Century Gothic"/>
              <a:cs typeface="Century Gothic"/>
            </a:endParaRPr>
          </a:p>
          <a:p>
            <a:pPr marL="0" indent="0" fontAlgn="base">
              <a:buNone/>
            </a:pPr>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pic>
        <p:nvPicPr>
          <p:cNvPr id="6" name="Picture 5" descr="Mirror-reflec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138" y="1400090"/>
            <a:ext cx="3578462" cy="3578462"/>
          </a:xfrm>
          <a:prstGeom prst="rect">
            <a:avLst/>
          </a:prstGeom>
        </p:spPr>
      </p:pic>
    </p:spTree>
    <p:extLst>
      <p:ext uri="{BB962C8B-B14F-4D97-AF65-F5344CB8AC3E}">
        <p14:creationId xmlns:p14="http://schemas.microsoft.com/office/powerpoint/2010/main" val="42692707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altLang="en-US" sz="4800" dirty="0" smtClean="0">
                <a:latin typeface="Century Gothic"/>
                <a:cs typeface="Century Gothic"/>
              </a:rPr>
              <a:t>My Goal for You</a:t>
            </a:r>
            <a:endParaRPr lang="en-US" altLang="en-US" sz="4800" dirty="0" smtClean="0">
              <a:latin typeface="Century Gothic"/>
              <a:cs typeface="Century Gothic"/>
            </a:endParaRPr>
          </a:p>
        </p:txBody>
      </p:sp>
      <p:sp>
        <p:nvSpPr>
          <p:cNvPr id="3" name="Content Placeholder 2"/>
          <p:cNvSpPr>
            <a:spLocks noGrp="1"/>
          </p:cNvSpPr>
          <p:nvPr>
            <p:ph idx="1"/>
          </p:nvPr>
        </p:nvSpPr>
        <p:spPr>
          <a:xfrm>
            <a:off x="251520" y="1412776"/>
            <a:ext cx="8263830" cy="5112568"/>
          </a:xfrm>
        </p:spPr>
        <p:txBody>
          <a:bodyPr>
            <a:normAutofit/>
          </a:bodyPr>
          <a:lstStyle/>
          <a:p>
            <a:pPr marL="0" indent="0" fontAlgn="base">
              <a:buNone/>
            </a:pPr>
            <a:endParaRPr lang="en-CA" sz="4800" b="1" dirty="0" smtClean="0">
              <a:latin typeface="Century Gothic"/>
              <a:cs typeface="Century Gothic"/>
            </a:endParaRPr>
          </a:p>
          <a:p>
            <a:pPr marL="0" indent="0" defTabSz="914400">
              <a:lnSpc>
                <a:spcPct val="100000"/>
              </a:lnSpc>
              <a:spcBef>
                <a:spcPts val="0"/>
              </a:spcBef>
              <a:buNone/>
              <a:defRPr/>
            </a:pPr>
            <a:endParaRPr lang="en-CA" sz="4000" dirty="0" smtClean="0">
              <a:latin typeface="Century Gothic"/>
              <a:cs typeface="Century Gothic"/>
            </a:endParaRPr>
          </a:p>
          <a:p>
            <a:pPr marL="0" indent="0" algn="ctr" fontAlgn="base">
              <a:buNone/>
            </a:pPr>
            <a:endParaRPr lang="en-CA" sz="3600" b="1" dirty="0" smtClean="0">
              <a:latin typeface="Century Gothic"/>
              <a:cs typeface="Century Gothic"/>
            </a:endParaRPr>
          </a:p>
          <a:p>
            <a:pPr marL="0" indent="0" algn="ctr" fontAlgn="base">
              <a:buNone/>
            </a:pPr>
            <a:endParaRPr lang="en-CA" sz="2800" b="1" dirty="0">
              <a:latin typeface="Century Gothic"/>
              <a:cs typeface="Century Gothic"/>
            </a:endParaRPr>
          </a:p>
          <a:p>
            <a:pPr marL="0" indent="0" fontAlgn="base">
              <a:buNone/>
            </a:pPr>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pic>
        <p:nvPicPr>
          <p:cNvPr id="5" name="Picture 4" descr="questi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4784"/>
            <a:ext cx="9144000" cy="5085184"/>
          </a:xfrm>
          <a:prstGeom prst="rect">
            <a:avLst/>
          </a:prstGeom>
        </p:spPr>
      </p:pic>
    </p:spTree>
    <p:extLst>
      <p:ext uri="{BB962C8B-B14F-4D97-AF65-F5344CB8AC3E}">
        <p14:creationId xmlns:p14="http://schemas.microsoft.com/office/powerpoint/2010/main" val="35780566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altLang="en-US" sz="3600" dirty="0" smtClean="0">
                <a:latin typeface="Century Gothic"/>
                <a:cs typeface="Century Gothic"/>
              </a:rPr>
              <a:t>Literacy in the Intermediate Classroom</a:t>
            </a:r>
            <a:endParaRPr lang="en-US" altLang="en-US" sz="3600" dirty="0" smtClean="0">
              <a:latin typeface="Century Gothic"/>
              <a:cs typeface="Century Gothic"/>
            </a:endParaRPr>
          </a:p>
        </p:txBody>
      </p:sp>
      <p:sp>
        <p:nvSpPr>
          <p:cNvPr id="3" name="Content Placeholder 2"/>
          <p:cNvSpPr>
            <a:spLocks noGrp="1"/>
          </p:cNvSpPr>
          <p:nvPr>
            <p:ph idx="1"/>
          </p:nvPr>
        </p:nvSpPr>
        <p:spPr>
          <a:xfrm>
            <a:off x="251520" y="1412776"/>
            <a:ext cx="8263830" cy="5112568"/>
          </a:xfrm>
        </p:spPr>
        <p:txBody>
          <a:bodyPr>
            <a:normAutofit/>
          </a:bodyPr>
          <a:lstStyle/>
          <a:p>
            <a:pPr marL="0" indent="0" fontAlgn="base">
              <a:buNone/>
            </a:pPr>
            <a:endParaRPr lang="en-CA" sz="4800" b="1" dirty="0" smtClean="0">
              <a:latin typeface="Century Gothic"/>
              <a:cs typeface="Century Gothic"/>
            </a:endParaRPr>
          </a:p>
          <a:p>
            <a:pPr marL="0" indent="0" algn="ctr" fontAlgn="base">
              <a:buNone/>
            </a:pPr>
            <a:r>
              <a:rPr lang="en-CA" sz="3200" dirty="0" smtClean="0">
                <a:latin typeface="Century Gothic"/>
                <a:cs typeface="Century Gothic"/>
              </a:rPr>
              <a:t>Is what I am already doing </a:t>
            </a:r>
          </a:p>
          <a:p>
            <a:pPr marL="0" indent="0" algn="ctr" fontAlgn="base">
              <a:buNone/>
            </a:pPr>
            <a:r>
              <a:rPr lang="en-CA" sz="3200" dirty="0" smtClean="0">
                <a:latin typeface="Century Gothic"/>
                <a:cs typeface="Century Gothic"/>
              </a:rPr>
              <a:t>getting me </a:t>
            </a:r>
          </a:p>
          <a:p>
            <a:pPr marL="0" indent="0" algn="ctr" fontAlgn="base">
              <a:buNone/>
            </a:pPr>
            <a:r>
              <a:rPr lang="en-CA" sz="3200" dirty="0" smtClean="0">
                <a:latin typeface="Century Gothic"/>
                <a:cs typeface="Century Gothic"/>
              </a:rPr>
              <a:t>the results </a:t>
            </a:r>
          </a:p>
          <a:p>
            <a:pPr marL="0" indent="0" algn="ctr" fontAlgn="base">
              <a:buNone/>
            </a:pPr>
            <a:r>
              <a:rPr lang="en-CA" sz="3200" dirty="0" smtClean="0">
                <a:latin typeface="Century Gothic"/>
                <a:cs typeface="Century Gothic"/>
              </a:rPr>
              <a:t>I want?</a:t>
            </a:r>
            <a:endParaRPr lang="en-CA" sz="3200" dirty="0">
              <a:latin typeface="Century Gothic"/>
              <a:cs typeface="Century Gothic"/>
            </a:endParaRPr>
          </a:p>
          <a:p>
            <a:pPr marL="0" indent="0" algn="ctr" fontAlgn="base">
              <a:buNone/>
            </a:pPr>
            <a:endParaRPr lang="en-CA" sz="2800" b="1" dirty="0">
              <a:latin typeface="Century Gothic"/>
              <a:cs typeface="Century Gothic"/>
            </a:endParaRPr>
          </a:p>
          <a:p>
            <a:pPr marL="0" indent="0" fontAlgn="base">
              <a:buNone/>
            </a:pPr>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29213435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altLang="en-US" sz="4800" dirty="0" smtClean="0">
                <a:latin typeface="Century Gothic"/>
                <a:cs typeface="Century Gothic"/>
              </a:rPr>
              <a:t>The Fast Food Strategy</a:t>
            </a:r>
            <a:endParaRPr lang="en-US" altLang="en-US" sz="4800" dirty="0" smtClean="0">
              <a:latin typeface="Century Gothic"/>
              <a:cs typeface="Century Gothic"/>
            </a:endParaRPr>
          </a:p>
        </p:txBody>
      </p:sp>
      <p:sp>
        <p:nvSpPr>
          <p:cNvPr id="3" name="Content Placeholder 2"/>
          <p:cNvSpPr>
            <a:spLocks noGrp="1"/>
          </p:cNvSpPr>
          <p:nvPr>
            <p:ph idx="1"/>
          </p:nvPr>
        </p:nvSpPr>
        <p:spPr>
          <a:xfrm>
            <a:off x="251520" y="1412776"/>
            <a:ext cx="8263830" cy="5112568"/>
          </a:xfrm>
        </p:spPr>
        <p:txBody>
          <a:bodyPr>
            <a:normAutofit lnSpcReduction="10000"/>
          </a:bodyPr>
          <a:lstStyle/>
          <a:p>
            <a:pPr marL="0" indent="0" fontAlgn="base">
              <a:buNone/>
            </a:pPr>
            <a:endParaRPr lang="en-CA" sz="3200" dirty="0">
              <a:latin typeface="Century Gothic"/>
              <a:cs typeface="Century Gothic"/>
            </a:endParaRPr>
          </a:p>
          <a:p>
            <a:pPr marL="914400" indent="-914400" fontAlgn="base">
              <a:buFont typeface="+mj-lt"/>
              <a:buAutoNum type="arabicPeriod"/>
            </a:pPr>
            <a:r>
              <a:rPr lang="en-CA" sz="3200" dirty="0" smtClean="0">
                <a:latin typeface="Century Gothic"/>
                <a:cs typeface="Century Gothic"/>
              </a:rPr>
              <a:t>Fold paper like a hot dog</a:t>
            </a:r>
          </a:p>
          <a:p>
            <a:pPr marL="914400" indent="-914400" fontAlgn="base">
              <a:buFont typeface="+mj-lt"/>
              <a:buAutoNum type="arabicPeriod"/>
            </a:pPr>
            <a:endParaRPr lang="en-CA" sz="3200" dirty="0" smtClean="0">
              <a:latin typeface="Century Gothic"/>
              <a:cs typeface="Century Gothic"/>
            </a:endParaRPr>
          </a:p>
          <a:p>
            <a:pPr marL="914400" indent="-914400" fontAlgn="base">
              <a:buFont typeface="+mj-lt"/>
              <a:buAutoNum type="arabicPeriod"/>
            </a:pPr>
            <a:r>
              <a:rPr lang="en-CA" sz="3200" dirty="0" smtClean="0">
                <a:latin typeface="Century Gothic"/>
                <a:cs typeface="Century Gothic"/>
              </a:rPr>
              <a:t>Now fold hot dog into a hamburger</a:t>
            </a:r>
          </a:p>
          <a:p>
            <a:pPr marL="914400" indent="-914400" fontAlgn="base">
              <a:buFont typeface="+mj-lt"/>
              <a:buAutoNum type="arabicPeriod"/>
            </a:pPr>
            <a:endParaRPr lang="en-CA" sz="3200" dirty="0" smtClean="0">
              <a:latin typeface="Century Gothic"/>
              <a:cs typeface="Century Gothic"/>
            </a:endParaRPr>
          </a:p>
          <a:p>
            <a:pPr marL="914400" indent="-914400" fontAlgn="base">
              <a:buFont typeface="+mj-lt"/>
              <a:buAutoNum type="arabicPeriod"/>
            </a:pPr>
            <a:r>
              <a:rPr lang="en-CA" sz="3200" dirty="0" smtClean="0">
                <a:latin typeface="Century Gothic"/>
                <a:cs typeface="Century Gothic"/>
              </a:rPr>
              <a:t>Number each box on the front </a:t>
            </a:r>
          </a:p>
          <a:p>
            <a:pPr marL="0" indent="0" fontAlgn="base">
              <a:buNone/>
            </a:pPr>
            <a:r>
              <a:rPr lang="en-CA" sz="3200" dirty="0">
                <a:latin typeface="Century Gothic"/>
                <a:cs typeface="Century Gothic"/>
              </a:rPr>
              <a:t>	 </a:t>
            </a:r>
            <a:r>
              <a:rPr lang="en-CA" sz="3200" dirty="0" smtClean="0">
                <a:latin typeface="Century Gothic"/>
                <a:cs typeface="Century Gothic"/>
              </a:rPr>
              <a:t> 1, 2, 3, 4</a:t>
            </a:r>
          </a:p>
          <a:p>
            <a:pPr marL="0" indent="0" fontAlgn="base">
              <a:buNone/>
            </a:pPr>
            <a:endParaRPr lang="en-CA" sz="3200" dirty="0" smtClean="0">
              <a:latin typeface="Century Gothic"/>
              <a:cs typeface="Century Gothic"/>
            </a:endParaRPr>
          </a:p>
          <a:p>
            <a:pPr marL="514350" indent="-514350" fontAlgn="base">
              <a:buAutoNum type="arabicPeriod" startAt="4"/>
            </a:pPr>
            <a:r>
              <a:rPr lang="en-CA" sz="3200" dirty="0" smtClean="0">
                <a:latin typeface="Century Gothic"/>
                <a:cs typeface="Century Gothic"/>
              </a:rPr>
              <a:t>   Number each box on the back </a:t>
            </a:r>
          </a:p>
          <a:p>
            <a:pPr marL="0" indent="0" fontAlgn="base">
              <a:buNone/>
            </a:pPr>
            <a:r>
              <a:rPr lang="en-CA" sz="3200" dirty="0">
                <a:latin typeface="Century Gothic"/>
                <a:cs typeface="Century Gothic"/>
              </a:rPr>
              <a:t> </a:t>
            </a:r>
            <a:r>
              <a:rPr lang="en-CA" sz="3200" dirty="0" smtClean="0">
                <a:latin typeface="Century Gothic"/>
                <a:cs typeface="Century Gothic"/>
              </a:rPr>
              <a:t>       5, 6, 7, 8</a:t>
            </a:r>
          </a:p>
          <a:p>
            <a:pPr marL="0" indent="0" algn="ctr" fontAlgn="base">
              <a:buNone/>
            </a:pPr>
            <a:endParaRPr lang="en-CA" sz="3600" b="1" dirty="0" smtClean="0">
              <a:latin typeface="Century Gothic"/>
              <a:cs typeface="Century Gothic"/>
            </a:endParaRPr>
          </a:p>
          <a:p>
            <a:pPr marL="0" indent="0" algn="ctr" fontAlgn="base">
              <a:buNone/>
            </a:pPr>
            <a:endParaRPr lang="en-CA" dirty="0" smtClean="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36658322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altLang="en-US" sz="4800" dirty="0" smtClean="0">
                <a:latin typeface="Century Gothic"/>
                <a:cs typeface="Century Gothic"/>
              </a:rPr>
              <a:t>Box #1: Connect  </a:t>
            </a:r>
            <a:endParaRPr lang="en-US" altLang="en-US" sz="4800" dirty="0" smtClean="0">
              <a:latin typeface="Century Gothic"/>
              <a:cs typeface="Century Gothic"/>
            </a:endParaRPr>
          </a:p>
        </p:txBody>
      </p:sp>
      <p:sp>
        <p:nvSpPr>
          <p:cNvPr id="3" name="Content Placeholder 2"/>
          <p:cNvSpPr>
            <a:spLocks noGrp="1"/>
          </p:cNvSpPr>
          <p:nvPr>
            <p:ph idx="1"/>
          </p:nvPr>
        </p:nvSpPr>
        <p:spPr>
          <a:xfrm>
            <a:off x="251520" y="1412776"/>
            <a:ext cx="8263830" cy="5112568"/>
          </a:xfrm>
        </p:spPr>
        <p:txBody>
          <a:bodyPr>
            <a:normAutofit lnSpcReduction="10000"/>
          </a:bodyPr>
          <a:lstStyle/>
          <a:p>
            <a:pPr marL="0" indent="0" algn="ctr" fontAlgn="base">
              <a:buNone/>
            </a:pPr>
            <a:endParaRPr lang="en-CA" sz="3600" b="1" dirty="0" smtClean="0">
              <a:latin typeface="Century Gothic"/>
              <a:cs typeface="Century Gothic"/>
            </a:endParaRPr>
          </a:p>
          <a:p>
            <a:pPr marL="0" indent="0" algn="ctr" fontAlgn="base">
              <a:buNone/>
            </a:pPr>
            <a:r>
              <a:rPr lang="en-CA" sz="3600" dirty="0" smtClean="0">
                <a:latin typeface="Century Gothic"/>
                <a:cs typeface="Century Gothic"/>
              </a:rPr>
              <a:t>How are the ideas and information presented thus far connected to what you already know and already do? </a:t>
            </a:r>
          </a:p>
          <a:p>
            <a:pPr marL="0" indent="0" algn="ctr" fontAlgn="base">
              <a:buNone/>
            </a:pPr>
            <a:endParaRPr lang="en-CA" sz="3600" b="1" dirty="0" smtClean="0">
              <a:latin typeface="Century Gothic"/>
              <a:cs typeface="Century Gothic"/>
            </a:endParaRPr>
          </a:p>
          <a:p>
            <a:pPr marL="0" indent="0" algn="ctr" fontAlgn="base">
              <a:buNone/>
            </a:pPr>
            <a:endParaRPr lang="en-CA" sz="3600" b="1" dirty="0">
              <a:latin typeface="Century Gothic"/>
              <a:cs typeface="Century Gothic"/>
            </a:endParaRPr>
          </a:p>
          <a:p>
            <a:pPr marL="0" indent="0" algn="ctr" fontAlgn="base">
              <a:buNone/>
            </a:pPr>
            <a:endParaRPr lang="en-CA" sz="3600" b="1" dirty="0" smtClean="0">
              <a:latin typeface="Century Gothic"/>
              <a:cs typeface="Century Gothic"/>
            </a:endParaRPr>
          </a:p>
          <a:p>
            <a:pPr marL="0" indent="0" algn="ctr" fontAlgn="base">
              <a:buNone/>
            </a:pPr>
            <a:endParaRPr lang="en-CA" sz="3600" b="1" dirty="0">
              <a:latin typeface="Century Gothic"/>
              <a:cs typeface="Century Gothic"/>
            </a:endParaRPr>
          </a:p>
          <a:p>
            <a:pPr marL="0" indent="0" algn="r" fontAlgn="base">
              <a:buNone/>
            </a:pPr>
            <a:r>
              <a:rPr lang="en-CA" sz="1800" dirty="0" smtClean="0">
                <a:latin typeface="Century Gothic"/>
                <a:cs typeface="Century Gothic"/>
              </a:rPr>
              <a:t>          (Connect, Extend Challenge: </a:t>
            </a:r>
            <a:r>
              <a:rPr lang="en-CA" sz="1800" dirty="0" err="1" smtClean="0">
                <a:latin typeface="Century Gothic"/>
                <a:cs typeface="Century Gothic"/>
              </a:rPr>
              <a:t>Ritchhart</a:t>
            </a:r>
            <a:r>
              <a:rPr lang="en-CA" sz="1800" dirty="0" smtClean="0">
                <a:latin typeface="Century Gothic"/>
                <a:cs typeface="Century Gothic"/>
              </a:rPr>
              <a:t>, 2011)</a:t>
            </a:r>
            <a:endParaRPr lang="en-CA" sz="1800" dirty="0">
              <a:latin typeface="Century Gothic"/>
              <a:cs typeface="Century Gothic"/>
            </a:endParaRPr>
          </a:p>
          <a:p>
            <a:pPr marL="0" indent="0" fontAlgn="base">
              <a:buNone/>
            </a:pPr>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20680193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234440"/>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eaLnBrk="1" hangingPunct="1">
              <a:lnSpc>
                <a:spcPct val="95000"/>
              </a:lnSpc>
            </a:pPr>
            <a:r>
              <a:rPr lang="en-US" altLang="en-US" sz="4800" dirty="0" smtClean="0">
                <a:latin typeface="Century Gothic"/>
                <a:cs typeface="Century Gothic"/>
              </a:rPr>
              <a:t>Balanced Literacy </a:t>
            </a:r>
          </a:p>
        </p:txBody>
      </p:sp>
      <p:sp>
        <p:nvSpPr>
          <p:cNvPr id="3" name="Content Placeholder 2"/>
          <p:cNvSpPr>
            <a:spLocks noGrp="1"/>
          </p:cNvSpPr>
          <p:nvPr>
            <p:ph idx="1"/>
          </p:nvPr>
        </p:nvSpPr>
        <p:spPr>
          <a:xfrm>
            <a:off x="467544" y="1512168"/>
            <a:ext cx="8208912" cy="5229200"/>
          </a:xfrm>
        </p:spPr>
        <p:txBody>
          <a:bodyPr>
            <a:normAutofit/>
          </a:bodyPr>
          <a:lstStyle/>
          <a:p>
            <a:pPr marL="0" indent="0" algn="ctr">
              <a:buNone/>
            </a:pPr>
            <a:r>
              <a:rPr lang="en-US" sz="2400" b="1" dirty="0" smtClean="0">
                <a:latin typeface="Century Gothic"/>
                <a:cs typeface="Century Gothic"/>
              </a:rPr>
              <a:t>As Literacy Leaders, think about…</a:t>
            </a:r>
          </a:p>
          <a:p>
            <a:pPr marL="0" indent="0" algn="ctr">
              <a:lnSpc>
                <a:spcPct val="150000"/>
              </a:lnSpc>
              <a:buNone/>
            </a:pPr>
            <a:endParaRPr lang="en-US" sz="100" dirty="0" smtClean="0">
              <a:latin typeface="Century Gothic"/>
              <a:cs typeface="Century Gothic"/>
            </a:endParaRPr>
          </a:p>
          <a:p>
            <a:pPr marL="0" indent="0" algn="ctr">
              <a:lnSpc>
                <a:spcPct val="150000"/>
              </a:lnSpc>
              <a:buNone/>
            </a:pPr>
            <a:r>
              <a:rPr lang="en-US" sz="2200" dirty="0" smtClean="0">
                <a:latin typeface="Century Gothic"/>
                <a:cs typeface="Century Gothic"/>
              </a:rPr>
              <a:t>“In what ways am I already helping my students to learn language, to learn about language, to learn through language, and to use language to critique?”</a:t>
            </a:r>
          </a:p>
          <a:p>
            <a:pPr marL="0" indent="0" algn="r">
              <a:buNone/>
            </a:pPr>
            <a:endParaRPr lang="en-US" sz="1800" dirty="0" smtClean="0">
              <a:latin typeface="Century Gothic"/>
              <a:cs typeface="Century Gothic"/>
            </a:endParaRPr>
          </a:p>
          <a:p>
            <a:pPr marL="0" indent="0" algn="r">
              <a:buNone/>
            </a:pPr>
            <a:r>
              <a:rPr lang="en-US" sz="1800" dirty="0" smtClean="0">
                <a:latin typeface="Century Gothic"/>
                <a:cs typeface="Century Gothic"/>
              </a:rPr>
              <a:t>(Vasquez, 2003)</a:t>
            </a:r>
          </a:p>
          <a:p>
            <a:pPr marL="0" indent="0" algn="ctr">
              <a:buNone/>
            </a:pPr>
            <a:endParaRPr lang="en-US" sz="4000" b="1" i="1" dirty="0" smtClean="0"/>
          </a:p>
        </p:txBody>
      </p:sp>
      <p:pic>
        <p:nvPicPr>
          <p:cNvPr id="7" name="Content Placeholder 10" descr="Motivation_for_Literacy_Pyramid_Small_360_wide-1.png"/>
          <p:cNvPicPr>
            <a:picLocks noChangeAspect="1"/>
          </p:cNvPicPr>
          <p:nvPr/>
        </p:nvPicPr>
        <p:blipFill rotWithShape="1">
          <a:blip r:embed="rId3">
            <a:extLst>
              <a:ext uri="{28A0092B-C50C-407E-A947-70E740481C1C}">
                <a14:useLocalDpi xmlns:a14="http://schemas.microsoft.com/office/drawing/2010/main" val="0"/>
              </a:ext>
            </a:extLst>
          </a:blip>
          <a:srcRect t="-1802" b="-2116"/>
          <a:stretch/>
        </p:blipFill>
        <p:spPr>
          <a:xfrm>
            <a:off x="6588223" y="4581128"/>
            <a:ext cx="2169115" cy="1728192"/>
          </a:xfrm>
          <a:prstGeom prst="rect">
            <a:avLst/>
          </a:prstGeom>
        </p:spPr>
      </p:pic>
      <p:pic>
        <p:nvPicPr>
          <p:cNvPr id="8" name="Picture 7" descr="balanced-literacy11.jpg"/>
          <p:cNvPicPr>
            <a:picLocks noChangeAspect="1"/>
          </p:cNvPicPr>
          <p:nvPr/>
        </p:nvPicPr>
        <p:blipFill rotWithShape="1">
          <a:blip r:embed="rId4">
            <a:extLst>
              <a:ext uri="{28A0092B-C50C-407E-A947-70E740481C1C}">
                <a14:useLocalDpi xmlns:a14="http://schemas.microsoft.com/office/drawing/2010/main" val="0"/>
              </a:ext>
            </a:extLst>
          </a:blip>
          <a:srcRect t="12914"/>
          <a:stretch/>
        </p:blipFill>
        <p:spPr>
          <a:xfrm>
            <a:off x="3419872" y="4725144"/>
            <a:ext cx="2477897" cy="1656184"/>
          </a:xfrm>
          <a:prstGeom prst="rect">
            <a:avLst/>
          </a:prstGeom>
        </p:spPr>
      </p:pic>
      <p:pic>
        <p:nvPicPr>
          <p:cNvPr id="9" name="Picture 8" descr="balanced.literacy.hotspot.graphic.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149080"/>
            <a:ext cx="2173116" cy="2232248"/>
          </a:xfrm>
          <a:prstGeom prst="rect">
            <a:avLst/>
          </a:prstGeom>
        </p:spPr>
      </p:pic>
    </p:spTree>
    <p:extLst>
      <p:ext uri="{BB962C8B-B14F-4D97-AF65-F5344CB8AC3E}">
        <p14:creationId xmlns:p14="http://schemas.microsoft.com/office/powerpoint/2010/main" val="20671874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altLang="en-US" sz="4800" dirty="0" smtClean="0">
                <a:latin typeface="Century Gothic"/>
                <a:cs typeface="Century Gothic"/>
              </a:rPr>
              <a:t>Box #2: Extend</a:t>
            </a:r>
            <a:endParaRPr lang="en-US" altLang="en-US" sz="4800" dirty="0" smtClean="0">
              <a:latin typeface="Century Gothic"/>
              <a:cs typeface="Century Gothic"/>
            </a:endParaRPr>
          </a:p>
        </p:txBody>
      </p:sp>
      <p:sp>
        <p:nvSpPr>
          <p:cNvPr id="3" name="Content Placeholder 2"/>
          <p:cNvSpPr>
            <a:spLocks noGrp="1"/>
          </p:cNvSpPr>
          <p:nvPr>
            <p:ph idx="1"/>
          </p:nvPr>
        </p:nvSpPr>
        <p:spPr>
          <a:xfrm>
            <a:off x="251520" y="1412776"/>
            <a:ext cx="8263830" cy="5112568"/>
          </a:xfrm>
        </p:spPr>
        <p:txBody>
          <a:bodyPr>
            <a:normAutofit fontScale="70000" lnSpcReduction="20000"/>
          </a:bodyPr>
          <a:lstStyle/>
          <a:p>
            <a:pPr marL="0" indent="0" defTabSz="914400">
              <a:lnSpc>
                <a:spcPct val="100000"/>
              </a:lnSpc>
              <a:spcBef>
                <a:spcPts val="0"/>
              </a:spcBef>
              <a:buNone/>
              <a:defRPr/>
            </a:pPr>
            <a:endParaRPr lang="en-CA" sz="4000" dirty="0" smtClean="0">
              <a:latin typeface="Century Gothic"/>
              <a:cs typeface="Century Gothic"/>
            </a:endParaRPr>
          </a:p>
          <a:p>
            <a:pPr marL="0" indent="0" algn="ctr" fontAlgn="base">
              <a:buNone/>
            </a:pPr>
            <a:endParaRPr lang="en-CA" sz="3600" b="1" dirty="0" smtClean="0">
              <a:latin typeface="Century Gothic"/>
              <a:cs typeface="Century Gothic"/>
            </a:endParaRPr>
          </a:p>
          <a:p>
            <a:pPr marL="0" indent="0" algn="ctr" fontAlgn="base">
              <a:buNone/>
            </a:pPr>
            <a:r>
              <a:rPr lang="en-CA" sz="4600" dirty="0" smtClean="0">
                <a:latin typeface="Century Gothic"/>
                <a:cs typeface="Century Gothic"/>
              </a:rPr>
              <a:t>What new ideas did you get that extended or broadened your thinking in new directions? </a:t>
            </a:r>
          </a:p>
          <a:p>
            <a:pPr marL="0" indent="0" algn="ctr" fontAlgn="base">
              <a:buNone/>
            </a:pPr>
            <a:endParaRPr lang="en-CA" sz="3600" b="1" dirty="0" smtClean="0">
              <a:latin typeface="Century Gothic"/>
              <a:cs typeface="Century Gothic"/>
            </a:endParaRPr>
          </a:p>
          <a:p>
            <a:pPr marL="0" indent="0" algn="ctr" fontAlgn="base">
              <a:buNone/>
            </a:pPr>
            <a:endParaRPr lang="en-CA" sz="3600" b="1" dirty="0">
              <a:latin typeface="Century Gothic"/>
              <a:cs typeface="Century Gothic"/>
            </a:endParaRPr>
          </a:p>
          <a:p>
            <a:pPr marL="0" indent="0" algn="ctr" fontAlgn="base">
              <a:buNone/>
            </a:pPr>
            <a:endParaRPr lang="en-CA" sz="3600" b="1" dirty="0" smtClean="0">
              <a:latin typeface="Century Gothic"/>
              <a:cs typeface="Century Gothic"/>
            </a:endParaRPr>
          </a:p>
          <a:p>
            <a:pPr marL="0" indent="0" algn="ctr" fontAlgn="base">
              <a:buNone/>
            </a:pPr>
            <a:endParaRPr lang="en-CA" sz="3600" b="1" dirty="0">
              <a:latin typeface="Century Gothic"/>
              <a:cs typeface="Century Gothic"/>
            </a:endParaRPr>
          </a:p>
          <a:p>
            <a:pPr marL="0" indent="0" algn="r" fontAlgn="base">
              <a:buNone/>
            </a:pPr>
            <a:r>
              <a:rPr lang="en-CA" sz="4800" dirty="0">
                <a:latin typeface="Century Gothic"/>
                <a:cs typeface="Century Gothic"/>
              </a:rPr>
              <a:t> </a:t>
            </a:r>
            <a:r>
              <a:rPr lang="en-CA" sz="1900" dirty="0">
                <a:latin typeface="Century Gothic"/>
                <a:cs typeface="Century Gothic"/>
              </a:rPr>
              <a:t>(Connect, Extend Challenge: </a:t>
            </a:r>
            <a:r>
              <a:rPr lang="en-CA" sz="1900" dirty="0" err="1">
                <a:latin typeface="Century Gothic"/>
                <a:cs typeface="Century Gothic"/>
              </a:rPr>
              <a:t>Ritchhart</a:t>
            </a:r>
            <a:r>
              <a:rPr lang="en-CA" sz="1900" dirty="0">
                <a:latin typeface="Century Gothic"/>
                <a:cs typeface="Century Gothic"/>
              </a:rPr>
              <a:t>, 2011)</a:t>
            </a:r>
          </a:p>
          <a:p>
            <a:pPr marL="0" indent="0" algn="r" fontAlgn="base">
              <a:buNone/>
            </a:pPr>
            <a:endParaRPr lang="en-CA" sz="3600" b="1" dirty="0">
              <a:latin typeface="Century Gothic"/>
              <a:cs typeface="Century Gothic"/>
            </a:endParaRPr>
          </a:p>
          <a:p>
            <a:pPr marL="0" indent="0" fontAlgn="base">
              <a:buNone/>
            </a:pPr>
            <a:endParaRPr lang="en-CA" dirty="0" smtClean="0">
              <a:latin typeface="Century Gothic"/>
              <a:cs typeface="Century Gothic"/>
            </a:endParaRPr>
          </a:p>
          <a:p>
            <a:pPr marL="0" indent="0" fontAlgn="base">
              <a:buNone/>
            </a:pPr>
            <a:r>
              <a:rPr lang="en-CA" dirty="0">
                <a:latin typeface="Century Gothic"/>
                <a:cs typeface="Century Gothic"/>
              </a:rPr>
              <a:t>	</a:t>
            </a:r>
            <a:r>
              <a:rPr lang="en-CA" dirty="0" smtClean="0">
                <a:latin typeface="Century Gothic"/>
                <a:cs typeface="Century Gothic"/>
              </a:rPr>
              <a:t>				</a:t>
            </a: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30957134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altLang="en-US" sz="4800" dirty="0" smtClean="0">
                <a:latin typeface="Century Gothic"/>
                <a:cs typeface="Century Gothic"/>
              </a:rPr>
              <a:t>Box #3: Challenge</a:t>
            </a:r>
            <a:endParaRPr lang="en-US" altLang="en-US" sz="4800" dirty="0" smtClean="0">
              <a:latin typeface="Century Gothic"/>
              <a:cs typeface="Century Gothic"/>
            </a:endParaRPr>
          </a:p>
        </p:txBody>
      </p:sp>
      <p:sp>
        <p:nvSpPr>
          <p:cNvPr id="3" name="Content Placeholder 2"/>
          <p:cNvSpPr>
            <a:spLocks noGrp="1"/>
          </p:cNvSpPr>
          <p:nvPr>
            <p:ph idx="1"/>
          </p:nvPr>
        </p:nvSpPr>
        <p:spPr>
          <a:xfrm>
            <a:off x="251520" y="1412776"/>
            <a:ext cx="8263830" cy="5112568"/>
          </a:xfrm>
        </p:spPr>
        <p:txBody>
          <a:bodyPr>
            <a:normAutofit/>
          </a:bodyPr>
          <a:lstStyle/>
          <a:p>
            <a:pPr marL="0" indent="0" fontAlgn="base">
              <a:buNone/>
            </a:pPr>
            <a:endParaRPr lang="en-CA" sz="4800" b="1" dirty="0" smtClean="0">
              <a:latin typeface="Century Gothic"/>
              <a:cs typeface="Century Gothic"/>
            </a:endParaRPr>
          </a:p>
          <a:p>
            <a:pPr marL="0" indent="0" algn="ctr" fontAlgn="base">
              <a:buNone/>
            </a:pPr>
            <a:endParaRPr lang="en-CA" sz="3600" b="1" dirty="0" smtClean="0">
              <a:latin typeface="Century Gothic"/>
              <a:cs typeface="Century Gothic"/>
            </a:endParaRPr>
          </a:p>
          <a:p>
            <a:pPr marL="0" indent="0" algn="ctr" fontAlgn="base">
              <a:buNone/>
            </a:pPr>
            <a:r>
              <a:rPr lang="en-CA" sz="3600" dirty="0" smtClean="0">
                <a:latin typeface="Century Gothic"/>
                <a:cs typeface="Century Gothic"/>
              </a:rPr>
              <a:t>What challenges or puzzles have come up in your mind from the ideas and information presented? </a:t>
            </a:r>
            <a:endParaRPr lang="en-CA" sz="3600" b="1" dirty="0">
              <a:latin typeface="Century Gothic"/>
              <a:cs typeface="Century Gothic"/>
            </a:endParaRPr>
          </a:p>
          <a:p>
            <a:pPr marL="0" indent="0" fontAlgn="base">
              <a:buNone/>
            </a:pPr>
            <a:endParaRPr lang="en-CA" dirty="0" smtClean="0">
              <a:latin typeface="Century Gothic"/>
              <a:cs typeface="Century Gothic"/>
            </a:endParaRPr>
          </a:p>
          <a:p>
            <a:pPr marL="0" indent="0" fontAlgn="base">
              <a:buNone/>
            </a:pPr>
            <a:endParaRPr lang="en-CA" cap="all" dirty="0" smtClean="0">
              <a:latin typeface="Century Gothic"/>
              <a:cs typeface="Century Gothic"/>
            </a:endParaRPr>
          </a:p>
          <a:p>
            <a:pPr marL="0" indent="0" algn="r" fontAlgn="base">
              <a:buNone/>
            </a:pPr>
            <a:r>
              <a:rPr lang="en-CA" sz="3200" dirty="0">
                <a:latin typeface="Century Gothic"/>
                <a:cs typeface="Century Gothic"/>
              </a:rPr>
              <a:t> </a:t>
            </a:r>
            <a:r>
              <a:rPr lang="en-CA" sz="1800" dirty="0">
                <a:latin typeface="Century Gothic"/>
                <a:cs typeface="Century Gothic"/>
              </a:rPr>
              <a:t>(Connect, Extend Challenge: </a:t>
            </a:r>
            <a:r>
              <a:rPr lang="en-CA" sz="1800" dirty="0" err="1">
                <a:latin typeface="Century Gothic"/>
                <a:cs typeface="Century Gothic"/>
              </a:rPr>
              <a:t>Ritchhart</a:t>
            </a:r>
            <a:r>
              <a:rPr lang="en-CA" sz="1800" dirty="0">
                <a:latin typeface="Century Gothic"/>
                <a:cs typeface="Century Gothic"/>
              </a:rPr>
              <a:t>, 2011)</a:t>
            </a:r>
          </a:p>
          <a:p>
            <a:pPr marL="0" indent="0" algn="r"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35502551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altLang="en-US" sz="4800" dirty="0" smtClean="0">
                <a:latin typeface="Century Gothic"/>
                <a:cs typeface="Century Gothic"/>
              </a:rPr>
              <a:t>The Glass is Full</a:t>
            </a:r>
            <a:endParaRPr lang="en-US" altLang="en-US" sz="4800" dirty="0" smtClean="0">
              <a:latin typeface="Century Gothic"/>
              <a:cs typeface="Century Gothic"/>
            </a:endParaRPr>
          </a:p>
        </p:txBody>
      </p:sp>
      <p:sp>
        <p:nvSpPr>
          <p:cNvPr id="3" name="Content Placeholder 2"/>
          <p:cNvSpPr>
            <a:spLocks noGrp="1"/>
          </p:cNvSpPr>
          <p:nvPr>
            <p:ph idx="1"/>
          </p:nvPr>
        </p:nvSpPr>
        <p:spPr>
          <a:xfrm>
            <a:off x="251520" y="1412776"/>
            <a:ext cx="8263830" cy="5112568"/>
          </a:xfrm>
        </p:spPr>
        <p:txBody>
          <a:bodyPr>
            <a:normAutofit/>
          </a:bodyPr>
          <a:lstStyle/>
          <a:p>
            <a:pPr marL="0" indent="0" fontAlgn="base">
              <a:buNone/>
            </a:pPr>
            <a:endParaRPr lang="en-CA" sz="4800" b="1" dirty="0" smtClean="0">
              <a:latin typeface="Century Gothic"/>
              <a:cs typeface="Century Gothic"/>
            </a:endParaRPr>
          </a:p>
          <a:p>
            <a:pPr marL="0" indent="0" defTabSz="914400">
              <a:lnSpc>
                <a:spcPct val="100000"/>
              </a:lnSpc>
              <a:spcBef>
                <a:spcPts val="0"/>
              </a:spcBef>
              <a:buNone/>
              <a:defRPr/>
            </a:pPr>
            <a:endParaRPr lang="en-CA" sz="4000" dirty="0">
              <a:latin typeface="Century Gothic"/>
              <a:cs typeface="Century Gothic"/>
            </a:endParaRPr>
          </a:p>
          <a:p>
            <a:pPr marL="0" indent="0" defTabSz="914400">
              <a:lnSpc>
                <a:spcPct val="100000"/>
              </a:lnSpc>
              <a:spcBef>
                <a:spcPts val="0"/>
              </a:spcBef>
              <a:buNone/>
              <a:defRPr/>
            </a:pPr>
            <a:endParaRPr lang="en-CA" sz="4000" dirty="0" smtClean="0">
              <a:latin typeface="Century Gothic"/>
              <a:cs typeface="Century Gothic"/>
            </a:endParaRPr>
          </a:p>
          <a:p>
            <a:pPr marL="0" indent="0" algn="ctr" fontAlgn="base">
              <a:buNone/>
            </a:pPr>
            <a:endParaRPr lang="en-CA" sz="3600" b="1" dirty="0" smtClean="0">
              <a:latin typeface="Century Gothic"/>
              <a:cs typeface="Century Gothic"/>
            </a:endParaRPr>
          </a:p>
          <a:p>
            <a:pPr marL="0" indent="0" algn="ctr" fontAlgn="base">
              <a:buNone/>
            </a:pPr>
            <a:endParaRPr lang="en-CA" sz="3600" b="1" dirty="0">
              <a:latin typeface="Century Gothic"/>
              <a:cs typeface="Century Gothic"/>
            </a:endParaRPr>
          </a:p>
          <a:p>
            <a:pPr marL="0" indent="0" algn="ctr" fontAlgn="base">
              <a:buNone/>
            </a:pPr>
            <a:endParaRPr lang="en-CA" sz="3600" b="1" dirty="0">
              <a:latin typeface="Century Gothic"/>
              <a:cs typeface="Century Gothic"/>
            </a:endParaRPr>
          </a:p>
          <a:p>
            <a:pPr marL="0" indent="0" fontAlgn="base">
              <a:buNone/>
            </a:pPr>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pic>
        <p:nvPicPr>
          <p:cNvPr id="2" name="Picture 1" descr="water-gla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628800"/>
            <a:ext cx="7092280" cy="4723189"/>
          </a:xfrm>
          <a:prstGeom prst="rect">
            <a:avLst/>
          </a:prstGeom>
        </p:spPr>
      </p:pic>
    </p:spTree>
    <p:extLst>
      <p:ext uri="{BB962C8B-B14F-4D97-AF65-F5344CB8AC3E}">
        <p14:creationId xmlns:p14="http://schemas.microsoft.com/office/powerpoint/2010/main" val="24075934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US" altLang="en-US" sz="4800" dirty="0" smtClean="0">
                <a:latin typeface="Century Gothic"/>
                <a:cs typeface="Century Gothic"/>
              </a:rPr>
              <a:t>Research Sound Bite #1</a:t>
            </a:r>
          </a:p>
        </p:txBody>
      </p:sp>
      <p:sp>
        <p:nvSpPr>
          <p:cNvPr id="3" name="Content Placeholder 2"/>
          <p:cNvSpPr>
            <a:spLocks noGrp="1"/>
          </p:cNvSpPr>
          <p:nvPr>
            <p:ph idx="1"/>
          </p:nvPr>
        </p:nvSpPr>
        <p:spPr>
          <a:xfrm>
            <a:off x="251520" y="1412776"/>
            <a:ext cx="8263830" cy="5112568"/>
          </a:xfrm>
        </p:spPr>
        <p:txBody>
          <a:bodyPr>
            <a:normAutofit/>
          </a:bodyPr>
          <a:lstStyle/>
          <a:p>
            <a:pPr marL="0" indent="0" algn="ctr" fontAlgn="base">
              <a:buNone/>
            </a:pPr>
            <a:endParaRPr lang="en-CA" sz="3600" dirty="0" smtClean="0"/>
          </a:p>
          <a:p>
            <a:pPr marL="0" indent="0" algn="ctr" fontAlgn="base">
              <a:buNone/>
            </a:pPr>
            <a:r>
              <a:rPr lang="en-CA" sz="3600" dirty="0" smtClean="0">
                <a:latin typeface="Century Gothic" panose="020B0502020202020204" pitchFamily="34" charset="0"/>
              </a:rPr>
              <a:t>A </a:t>
            </a:r>
            <a:r>
              <a:rPr lang="en-CA" sz="3600" dirty="0">
                <a:latin typeface="Century Gothic" panose="020B0502020202020204" pitchFamily="34" charset="0"/>
              </a:rPr>
              <a:t>significant component of </a:t>
            </a:r>
            <a:endParaRPr lang="en-CA" sz="3600" dirty="0" smtClean="0">
              <a:latin typeface="Century Gothic" panose="020B0502020202020204" pitchFamily="34" charset="0"/>
            </a:endParaRPr>
          </a:p>
          <a:p>
            <a:pPr marL="0" indent="0" algn="ctr" fontAlgn="base">
              <a:buNone/>
            </a:pPr>
            <a:r>
              <a:rPr lang="en-CA" sz="3600" dirty="0" smtClean="0">
                <a:latin typeface="Century Gothic" panose="020B0502020202020204" pitchFamily="34" charset="0"/>
              </a:rPr>
              <a:t>reading </a:t>
            </a:r>
            <a:r>
              <a:rPr lang="en-CA" sz="3600" dirty="0">
                <a:latin typeface="Century Gothic" panose="020B0502020202020204" pitchFamily="34" charset="0"/>
              </a:rPr>
              <a:t>instruction </a:t>
            </a:r>
            <a:endParaRPr lang="en-CA" sz="3600" dirty="0" smtClean="0">
              <a:latin typeface="Century Gothic" panose="020B0502020202020204" pitchFamily="34" charset="0"/>
            </a:endParaRPr>
          </a:p>
          <a:p>
            <a:pPr marL="0" indent="0" algn="ctr" fontAlgn="base">
              <a:buNone/>
            </a:pPr>
            <a:r>
              <a:rPr lang="en-CA" sz="3600" dirty="0" smtClean="0">
                <a:latin typeface="Century Gothic" panose="020B0502020202020204" pitchFamily="34" charset="0"/>
              </a:rPr>
              <a:t>needs </a:t>
            </a:r>
            <a:r>
              <a:rPr lang="en-CA" sz="3600" dirty="0">
                <a:latin typeface="Century Gothic" panose="020B0502020202020204" pitchFamily="34" charset="0"/>
              </a:rPr>
              <a:t>to focus </a:t>
            </a:r>
            <a:endParaRPr lang="en-CA" sz="3600" dirty="0" smtClean="0">
              <a:latin typeface="Century Gothic" panose="020B0502020202020204" pitchFamily="34" charset="0"/>
            </a:endParaRPr>
          </a:p>
          <a:p>
            <a:pPr marL="0" indent="0" algn="ctr" fontAlgn="base">
              <a:buNone/>
            </a:pPr>
            <a:r>
              <a:rPr lang="en-CA" sz="3600" dirty="0" smtClean="0">
                <a:latin typeface="Century Gothic" panose="020B0502020202020204" pitchFamily="34" charset="0"/>
              </a:rPr>
              <a:t>on </a:t>
            </a:r>
            <a:r>
              <a:rPr lang="en-CA" sz="3600" dirty="0">
                <a:latin typeface="Century Gothic" panose="020B0502020202020204" pitchFamily="34" charset="0"/>
              </a:rPr>
              <a:t>reading fluency </a:t>
            </a:r>
            <a:endParaRPr lang="en-CA" sz="3600" dirty="0" smtClean="0">
              <a:latin typeface="Century Gothic" panose="020B0502020202020204" pitchFamily="34" charset="0"/>
            </a:endParaRPr>
          </a:p>
          <a:p>
            <a:pPr marL="0" indent="0" algn="ctr" fontAlgn="base">
              <a:buNone/>
            </a:pPr>
            <a:r>
              <a:rPr lang="en-CA" sz="3600" dirty="0" smtClean="0">
                <a:latin typeface="Century Gothic" panose="020B0502020202020204" pitchFamily="34" charset="0"/>
              </a:rPr>
              <a:t>– a </a:t>
            </a:r>
            <a:r>
              <a:rPr lang="en-CA" sz="3600" dirty="0">
                <a:latin typeface="Century Gothic" panose="020B0502020202020204" pitchFamily="34" charset="0"/>
              </a:rPr>
              <a:t>minimum of </a:t>
            </a:r>
            <a:endParaRPr lang="en-CA" sz="3600" dirty="0" smtClean="0">
              <a:latin typeface="Century Gothic" panose="020B0502020202020204" pitchFamily="34" charset="0"/>
            </a:endParaRPr>
          </a:p>
          <a:p>
            <a:pPr marL="0" indent="0" algn="ctr" fontAlgn="base">
              <a:buNone/>
            </a:pPr>
            <a:r>
              <a:rPr lang="en-CA" sz="3600" dirty="0" smtClean="0">
                <a:latin typeface="Century Gothic" panose="020B0502020202020204" pitchFamily="34" charset="0"/>
              </a:rPr>
              <a:t>120 </a:t>
            </a:r>
            <a:r>
              <a:rPr lang="en-CA" sz="3600" dirty="0">
                <a:latin typeface="Century Gothic" panose="020B0502020202020204" pitchFamily="34" charset="0"/>
              </a:rPr>
              <a:t>minutes per </a:t>
            </a:r>
            <a:r>
              <a:rPr lang="en-CA" sz="3600" dirty="0" smtClean="0">
                <a:latin typeface="Century Gothic" panose="020B0502020202020204" pitchFamily="34" charset="0"/>
              </a:rPr>
              <a:t>week.</a:t>
            </a:r>
            <a:endParaRPr lang="en-CA" sz="3600" b="1" dirty="0">
              <a:latin typeface="Century Gothic" panose="020B0502020202020204" pitchFamily="34" charset="0"/>
              <a:cs typeface="Century Gothic"/>
            </a:endParaRPr>
          </a:p>
          <a:p>
            <a:pPr marL="0" indent="0" algn="ctr" fontAlgn="base">
              <a:buNone/>
            </a:pPr>
            <a:endParaRPr lang="en-CA" sz="3600" b="1" dirty="0">
              <a:latin typeface="Century Gothic"/>
              <a:cs typeface="Century Gothic"/>
            </a:endParaRPr>
          </a:p>
          <a:p>
            <a:pPr marL="0" indent="0" fontAlgn="base">
              <a:buNone/>
            </a:pPr>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42185370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US" altLang="en-US" sz="4800" dirty="0" smtClean="0">
                <a:latin typeface="Century Gothic"/>
                <a:cs typeface="Century Gothic"/>
              </a:rPr>
              <a:t>Research Sound Bite #2</a:t>
            </a:r>
          </a:p>
        </p:txBody>
      </p:sp>
      <p:sp>
        <p:nvSpPr>
          <p:cNvPr id="3" name="Content Placeholder 2"/>
          <p:cNvSpPr>
            <a:spLocks noGrp="1"/>
          </p:cNvSpPr>
          <p:nvPr>
            <p:ph idx="1"/>
          </p:nvPr>
        </p:nvSpPr>
        <p:spPr>
          <a:xfrm>
            <a:off x="251520" y="1412776"/>
            <a:ext cx="8263830" cy="5112568"/>
          </a:xfrm>
        </p:spPr>
        <p:txBody>
          <a:bodyPr>
            <a:normAutofit/>
          </a:bodyPr>
          <a:lstStyle/>
          <a:p>
            <a:pPr marL="0" indent="0" algn="ctr" fontAlgn="base">
              <a:buNone/>
            </a:pPr>
            <a:endParaRPr lang="en-CA" sz="3600" b="1" dirty="0" smtClean="0">
              <a:latin typeface="Century Gothic"/>
              <a:cs typeface="Century Gothic"/>
            </a:endParaRPr>
          </a:p>
          <a:p>
            <a:pPr marL="0" indent="0" algn="ctr" fontAlgn="base">
              <a:buNone/>
            </a:pPr>
            <a:endParaRPr lang="en-CA" sz="3600" dirty="0" smtClean="0"/>
          </a:p>
          <a:p>
            <a:pPr marL="0" indent="0" algn="ctr" fontAlgn="base">
              <a:buNone/>
            </a:pPr>
            <a:r>
              <a:rPr lang="en-CA" sz="3600" dirty="0" smtClean="0">
                <a:latin typeface="Century Gothic" panose="020B0502020202020204" pitchFamily="34" charset="0"/>
              </a:rPr>
              <a:t>Outside </a:t>
            </a:r>
            <a:r>
              <a:rPr lang="en-CA" sz="3600" dirty="0">
                <a:latin typeface="Century Gothic" panose="020B0502020202020204" pitchFamily="34" charset="0"/>
              </a:rPr>
              <a:t>of school</a:t>
            </a:r>
            <a:r>
              <a:rPr lang="en-CA" sz="3600" dirty="0" smtClean="0">
                <a:latin typeface="Century Gothic" panose="020B0502020202020204" pitchFamily="34" charset="0"/>
              </a:rPr>
              <a:t>, </a:t>
            </a:r>
          </a:p>
          <a:p>
            <a:pPr marL="0" indent="0" algn="ctr" fontAlgn="base">
              <a:buNone/>
            </a:pPr>
            <a:r>
              <a:rPr lang="en-CA" sz="3600" dirty="0" smtClean="0">
                <a:latin typeface="Century Gothic" panose="020B0502020202020204" pitchFamily="34" charset="0"/>
              </a:rPr>
              <a:t>50</a:t>
            </a:r>
            <a:r>
              <a:rPr lang="en-CA" sz="3600" dirty="0">
                <a:latin typeface="Century Gothic" panose="020B0502020202020204" pitchFamily="34" charset="0"/>
              </a:rPr>
              <a:t>% </a:t>
            </a:r>
            <a:r>
              <a:rPr lang="en-CA" sz="3600" dirty="0" smtClean="0">
                <a:latin typeface="Century Gothic" panose="020B0502020202020204" pitchFamily="34" charset="0"/>
              </a:rPr>
              <a:t>of grade 5 students</a:t>
            </a:r>
          </a:p>
          <a:p>
            <a:pPr marL="0" indent="0" algn="ctr" fontAlgn="base">
              <a:buNone/>
            </a:pPr>
            <a:r>
              <a:rPr lang="en-CA" sz="3600" dirty="0" smtClean="0">
                <a:latin typeface="Century Gothic" panose="020B0502020202020204" pitchFamily="34" charset="0"/>
              </a:rPr>
              <a:t>read </a:t>
            </a:r>
            <a:r>
              <a:rPr lang="en-CA" sz="3600" dirty="0">
                <a:latin typeface="Century Gothic" panose="020B0502020202020204" pitchFamily="34" charset="0"/>
              </a:rPr>
              <a:t>four or less minutes </a:t>
            </a:r>
            <a:endParaRPr lang="en-CA" sz="3600" dirty="0" smtClean="0">
              <a:latin typeface="Century Gothic" panose="020B0502020202020204" pitchFamily="34" charset="0"/>
            </a:endParaRPr>
          </a:p>
          <a:p>
            <a:pPr marL="0" indent="0" algn="ctr" fontAlgn="base">
              <a:buNone/>
            </a:pPr>
            <a:r>
              <a:rPr lang="en-CA" sz="3600" dirty="0" smtClean="0">
                <a:latin typeface="Century Gothic" panose="020B0502020202020204" pitchFamily="34" charset="0"/>
              </a:rPr>
              <a:t>a day</a:t>
            </a:r>
            <a:endParaRPr lang="en-CA" sz="3600" b="1" dirty="0">
              <a:latin typeface="Century Gothic" panose="020B0502020202020204" pitchFamily="34" charset="0"/>
              <a:cs typeface="Century Gothic"/>
            </a:endParaRPr>
          </a:p>
          <a:p>
            <a:pPr marL="0" indent="0" fontAlgn="base">
              <a:buNone/>
            </a:pPr>
            <a:endParaRPr lang="en-CA" sz="3600" dirty="0" smtClean="0">
              <a:latin typeface="Century Gothic" panose="020B0502020202020204" pitchFamily="34" charset="0"/>
              <a:cs typeface="Century Gothic"/>
            </a:endParaRPr>
          </a:p>
          <a:p>
            <a:pPr marL="0" indent="0" fontAlgn="base">
              <a:buNone/>
            </a:pPr>
            <a:endParaRPr lang="en-CA" sz="3600" cap="all" dirty="0">
              <a:latin typeface="Century Gothic" panose="020B0502020202020204" pitchFamily="34" charset="0"/>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3084806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marL="0" indent="0" fontAlgn="base"/>
            <a:endParaRPr lang="en-CA" sz="4800" dirty="0">
              <a:latin typeface="Century Gothic"/>
              <a:cs typeface="Century Gothic"/>
            </a:endParaRPr>
          </a:p>
        </p:txBody>
      </p:sp>
      <p:sp>
        <p:nvSpPr>
          <p:cNvPr id="3" name="Content Placeholder 2"/>
          <p:cNvSpPr>
            <a:spLocks noGrp="1"/>
          </p:cNvSpPr>
          <p:nvPr>
            <p:ph idx="1"/>
          </p:nvPr>
        </p:nvSpPr>
        <p:spPr>
          <a:xfrm>
            <a:off x="251520" y="1628800"/>
            <a:ext cx="8263830" cy="4896544"/>
          </a:xfrm>
        </p:spPr>
        <p:txBody>
          <a:bodyPr>
            <a:normAutofit/>
          </a:bodyPr>
          <a:lstStyle/>
          <a:p>
            <a:pPr marL="0" indent="0" algn="ctr" fontAlgn="base">
              <a:buNone/>
            </a:pPr>
            <a:endParaRPr lang="en-CA" sz="3600" dirty="0" smtClean="0">
              <a:latin typeface="Century Gothic"/>
              <a:cs typeface="Century Gothic"/>
            </a:endParaRPr>
          </a:p>
          <a:p>
            <a:pPr marL="0" indent="0" algn="ctr" fontAlgn="base">
              <a:buNone/>
            </a:pPr>
            <a:endParaRPr lang="en-CA" sz="3600" dirty="0" smtClean="0">
              <a:latin typeface="Century Gothic"/>
              <a:cs typeface="Century Gothic"/>
            </a:endParaRPr>
          </a:p>
          <a:p>
            <a:pPr marL="0" indent="0" fontAlgn="base">
              <a:buNone/>
            </a:pPr>
            <a:endParaRPr lang="en-CA" sz="2000" dirty="0" smtClean="0">
              <a:latin typeface="Century Gothic"/>
              <a:cs typeface="Century Gothic"/>
            </a:endParaRPr>
          </a:p>
          <a:p>
            <a:pPr marL="0" indent="0" fontAlgn="base">
              <a:buNone/>
            </a:pPr>
            <a:endParaRPr lang="en-CA" sz="2000" dirty="0" smtClean="0">
              <a:latin typeface="Century Gothic"/>
              <a:cs typeface="Century Gothic"/>
            </a:endParaRPr>
          </a:p>
          <a:p>
            <a:pPr marL="0" indent="0" fontAlgn="base">
              <a:buNone/>
            </a:pPr>
            <a:endParaRPr lang="en-CA" sz="3000" dirty="0" smtClean="0">
              <a:latin typeface="Century Gothic"/>
              <a:cs typeface="Century Gothic"/>
            </a:endParaRPr>
          </a:p>
          <a:p>
            <a:pPr fontAlgn="base"/>
            <a:endParaRPr lang="en-CA" sz="3000" dirty="0" smtClean="0">
              <a:latin typeface="Century Gothic"/>
              <a:cs typeface="Century Gothic"/>
            </a:endParaRPr>
          </a:p>
          <a:p>
            <a:pPr fontAlgn="base"/>
            <a:endParaRPr lang="en-CA" sz="3000" dirty="0">
              <a:latin typeface="Century Gothic"/>
              <a:cs typeface="Century Gothic"/>
            </a:endParaRPr>
          </a:p>
          <a:p>
            <a:pPr fontAlgn="base"/>
            <a:endParaRPr lang="en-CA" sz="3000" dirty="0" smtClean="0">
              <a:latin typeface="Century Gothic"/>
              <a:cs typeface="Century Gothic"/>
            </a:endParaRPr>
          </a:p>
          <a:p>
            <a:pPr fontAlgn="base"/>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2700" dirty="0" smtClean="0">
              <a:latin typeface="Century Gothic"/>
              <a:cs typeface="Century Gothic"/>
            </a:endParaRPr>
          </a:p>
          <a:p>
            <a:pPr fontAlgn="base"/>
            <a:endParaRPr lang="en-CA" sz="2700" dirty="0" smtClean="0">
              <a:latin typeface="Century Gothic"/>
              <a:cs typeface="Century Gothic"/>
            </a:endParaRPr>
          </a:p>
          <a:p>
            <a:pPr fontAlgn="base"/>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pic>
        <p:nvPicPr>
          <p:cNvPr id="8" name="Picture 7" descr="528eb48442285a5fe7dfc82b8d3b26c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6"/>
            <a:ext cx="9144000" cy="7210778"/>
          </a:xfrm>
          <a:prstGeom prst="rect">
            <a:avLst/>
          </a:prstGeom>
        </p:spPr>
      </p:pic>
    </p:spTree>
    <p:extLst>
      <p:ext uri="{BB962C8B-B14F-4D97-AF65-F5344CB8AC3E}">
        <p14:creationId xmlns:p14="http://schemas.microsoft.com/office/powerpoint/2010/main" val="11723501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marL="0" indent="0" fontAlgn="base"/>
            <a:r>
              <a:rPr lang="en-CA" sz="4800" dirty="0" smtClean="0">
                <a:latin typeface="Century Gothic"/>
                <a:cs typeface="Century Gothic"/>
              </a:rPr>
              <a:t>Vocabulary Acquisition through Independent Reading</a:t>
            </a:r>
            <a:endParaRPr lang="en-CA" sz="4800" dirty="0">
              <a:latin typeface="Century Gothic"/>
              <a:cs typeface="Century Gothic"/>
            </a:endParaRPr>
          </a:p>
        </p:txBody>
      </p:sp>
      <p:sp>
        <p:nvSpPr>
          <p:cNvPr id="3" name="Content Placeholder 2"/>
          <p:cNvSpPr>
            <a:spLocks noGrp="1"/>
          </p:cNvSpPr>
          <p:nvPr>
            <p:ph idx="1"/>
          </p:nvPr>
        </p:nvSpPr>
        <p:spPr>
          <a:xfrm>
            <a:off x="3400" y="1325563"/>
            <a:ext cx="9140600" cy="5532437"/>
          </a:xfrm>
        </p:spPr>
        <p:txBody>
          <a:bodyPr>
            <a:normAutofit/>
          </a:bodyPr>
          <a:lstStyle/>
          <a:p>
            <a:pPr marL="0" indent="0" fontAlgn="base">
              <a:buNone/>
            </a:pPr>
            <a:r>
              <a:rPr lang="en-CA" sz="2400" b="1" dirty="0" smtClean="0">
                <a:latin typeface="Century Gothic"/>
                <a:cs typeface="Century Gothic"/>
              </a:rPr>
              <a:t>Child A:	</a:t>
            </a:r>
          </a:p>
          <a:p>
            <a:pPr marL="0" indent="0" fontAlgn="base">
              <a:buNone/>
            </a:pPr>
            <a:r>
              <a:rPr lang="en-CA" sz="2400" dirty="0" smtClean="0">
                <a:latin typeface="Century Gothic"/>
                <a:cs typeface="Century Gothic"/>
              </a:rPr>
              <a:t>Does not read at home and does not use</a:t>
            </a:r>
            <a:r>
              <a:rPr lang="en-CA" sz="2400" dirty="0">
                <a:latin typeface="Century Gothic"/>
                <a:cs typeface="Century Gothic"/>
              </a:rPr>
              <a:t> </a:t>
            </a:r>
            <a:r>
              <a:rPr lang="en-CA" sz="2400" dirty="0" smtClean="0">
                <a:latin typeface="Century Gothic"/>
                <a:cs typeface="Century Gothic"/>
              </a:rPr>
              <a:t>reading time at school to become a better reader. This child learns 1000 new words in a year. </a:t>
            </a:r>
          </a:p>
          <a:p>
            <a:pPr marL="0" indent="0" fontAlgn="base">
              <a:buNone/>
            </a:pPr>
            <a:endParaRPr lang="en-CA" sz="2400" dirty="0">
              <a:latin typeface="Century Gothic"/>
              <a:cs typeface="Century Gothic"/>
            </a:endParaRPr>
          </a:p>
          <a:p>
            <a:pPr marL="0" indent="0" fontAlgn="base">
              <a:buNone/>
            </a:pPr>
            <a:r>
              <a:rPr lang="en-CA" sz="2400" b="1" dirty="0" smtClean="0">
                <a:latin typeface="Century Gothic"/>
                <a:cs typeface="Century Gothic"/>
              </a:rPr>
              <a:t>Child B:</a:t>
            </a:r>
            <a:r>
              <a:rPr lang="en-CA" sz="2400" dirty="0" smtClean="0">
                <a:latin typeface="Century Gothic"/>
                <a:cs typeface="Century Gothic"/>
              </a:rPr>
              <a:t>	</a:t>
            </a:r>
          </a:p>
          <a:p>
            <a:pPr marL="0" indent="0" fontAlgn="base">
              <a:buNone/>
            </a:pPr>
            <a:r>
              <a:rPr lang="en-CA" sz="2400" dirty="0" smtClean="0">
                <a:latin typeface="Century Gothic"/>
                <a:cs typeface="Century Gothic"/>
              </a:rPr>
              <a:t>Does read during school but does not choose to read outside of school.  Child B learns 3000 new words in a year.</a:t>
            </a:r>
          </a:p>
          <a:p>
            <a:pPr marL="0" indent="0" fontAlgn="base">
              <a:buNone/>
            </a:pPr>
            <a:endParaRPr lang="en-CA" sz="2400" dirty="0">
              <a:latin typeface="Century Gothic"/>
              <a:cs typeface="Century Gothic"/>
            </a:endParaRPr>
          </a:p>
          <a:p>
            <a:pPr marL="0" indent="0" fontAlgn="base">
              <a:buNone/>
            </a:pPr>
            <a:r>
              <a:rPr lang="en-CA" sz="2400" b="1" dirty="0" smtClean="0">
                <a:latin typeface="Century Gothic"/>
                <a:cs typeface="Century Gothic"/>
              </a:rPr>
              <a:t>Child C:	</a:t>
            </a:r>
          </a:p>
          <a:p>
            <a:pPr marL="0" indent="0" fontAlgn="base">
              <a:buNone/>
            </a:pPr>
            <a:r>
              <a:rPr lang="en-CA" sz="2400" dirty="0" smtClean="0">
                <a:latin typeface="Century Gothic"/>
                <a:cs typeface="Century Gothic"/>
              </a:rPr>
              <a:t>Loves reading!  Spends time outside of school reading.  Child C learns 6000 new words in a year.</a:t>
            </a:r>
          </a:p>
          <a:p>
            <a:pPr marL="0" indent="0" algn="ctr" fontAlgn="base">
              <a:buNone/>
            </a:pPr>
            <a:endParaRPr lang="en-CA" sz="2400" dirty="0" smtClean="0">
              <a:latin typeface="Century Gothic"/>
              <a:cs typeface="Century Gothic"/>
            </a:endParaRPr>
          </a:p>
          <a:p>
            <a:pPr marL="0" indent="0" fontAlgn="base">
              <a:buNone/>
            </a:pPr>
            <a:endParaRPr lang="en-CA" sz="2400" b="1" dirty="0">
              <a:latin typeface="Century Gothic"/>
              <a:cs typeface="Century Gothic"/>
            </a:endParaRPr>
          </a:p>
          <a:p>
            <a:pPr marL="0" indent="0" fontAlgn="base">
              <a:buNone/>
            </a:pPr>
            <a:endParaRPr lang="en-CA" sz="2400" dirty="0" smtClean="0">
              <a:latin typeface="Century Gothic"/>
              <a:cs typeface="Century Gothic"/>
            </a:endParaRPr>
          </a:p>
          <a:p>
            <a:pPr marL="0" indent="0" fontAlgn="base">
              <a:buNone/>
            </a:pPr>
            <a:endParaRPr lang="en-CA" sz="2400" dirty="0" smtClean="0">
              <a:latin typeface="Century Gothic"/>
              <a:cs typeface="Century Gothic"/>
            </a:endParaRPr>
          </a:p>
          <a:p>
            <a:pPr fontAlgn="base"/>
            <a:endParaRPr lang="en-CA" sz="2400" dirty="0" smtClean="0">
              <a:latin typeface="Century Gothic"/>
              <a:cs typeface="Century Gothic"/>
            </a:endParaRPr>
          </a:p>
          <a:p>
            <a:pPr fontAlgn="base"/>
            <a:endParaRPr lang="en-CA" sz="2400" dirty="0" smtClean="0">
              <a:latin typeface="Century Gothic"/>
              <a:cs typeface="Century Gothic"/>
            </a:endParaRPr>
          </a:p>
          <a:p>
            <a:pPr fontAlgn="base"/>
            <a:endParaRPr lang="en-CA" sz="2400" dirty="0">
              <a:latin typeface="Century Gothic"/>
              <a:cs typeface="Century Gothic"/>
            </a:endParaRPr>
          </a:p>
          <a:p>
            <a:pPr fontAlgn="base"/>
            <a:endParaRPr lang="en-CA" sz="2400" dirty="0" smtClean="0">
              <a:latin typeface="Century Gothic"/>
              <a:cs typeface="Century Gothic"/>
            </a:endParaRPr>
          </a:p>
          <a:p>
            <a:pPr fontAlgn="base"/>
            <a:endParaRPr lang="en-CA" sz="2400" dirty="0" smtClean="0">
              <a:latin typeface="Century Gothic"/>
              <a:cs typeface="Century Gothic"/>
            </a:endParaRPr>
          </a:p>
          <a:p>
            <a:pPr marL="0" indent="0" fontAlgn="base">
              <a:buNone/>
            </a:pPr>
            <a:endParaRPr lang="en-CA" sz="2400" dirty="0">
              <a:latin typeface="Century Gothic"/>
              <a:cs typeface="Century Gothic"/>
            </a:endParaRPr>
          </a:p>
          <a:p>
            <a:pPr marL="0" indent="0" fontAlgn="base">
              <a:buNone/>
            </a:pPr>
            <a:endParaRPr lang="en-CA" sz="2400" dirty="0" smtClean="0">
              <a:latin typeface="Century Gothic"/>
              <a:cs typeface="Century Gothic"/>
            </a:endParaRPr>
          </a:p>
          <a:p>
            <a:pPr marL="0" indent="0" fontAlgn="base">
              <a:buNone/>
            </a:pPr>
            <a:endParaRPr lang="en-CA" sz="2400" dirty="0">
              <a:latin typeface="Century Gothic"/>
              <a:cs typeface="Century Gothic"/>
            </a:endParaRPr>
          </a:p>
          <a:p>
            <a:pPr marL="0" indent="0" fontAlgn="base">
              <a:buNone/>
            </a:pPr>
            <a:endParaRPr lang="en-CA" sz="2400" dirty="0" smtClean="0">
              <a:latin typeface="Century Gothic"/>
              <a:cs typeface="Century Gothic"/>
            </a:endParaRPr>
          </a:p>
          <a:p>
            <a:pPr fontAlgn="base"/>
            <a:endParaRPr lang="en-CA" sz="2400" dirty="0" smtClean="0">
              <a:latin typeface="Century Gothic"/>
              <a:cs typeface="Century Gothic"/>
            </a:endParaRPr>
          </a:p>
          <a:p>
            <a:pPr fontAlgn="base"/>
            <a:endParaRPr lang="en-CA" sz="2400" dirty="0" smtClean="0">
              <a:latin typeface="Century Gothic"/>
              <a:cs typeface="Century Gothic"/>
            </a:endParaRPr>
          </a:p>
          <a:p>
            <a:pPr marL="0" indent="0" fontAlgn="base">
              <a:buNone/>
            </a:pPr>
            <a:endParaRPr lang="en-CA" sz="2400"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17689991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altLang="en-US" sz="3600" dirty="0" smtClean="0">
                <a:latin typeface="Century Gothic"/>
                <a:cs typeface="Century Gothic"/>
              </a:rPr>
              <a:t>Box #4: Creating Time for Independent </a:t>
            </a:r>
            <a:r>
              <a:rPr lang="en-CA" altLang="en-US" sz="3600" dirty="0">
                <a:latin typeface="Century Gothic"/>
                <a:cs typeface="Century Gothic"/>
              </a:rPr>
              <a:t>R</a:t>
            </a:r>
            <a:r>
              <a:rPr lang="en-CA" altLang="en-US" sz="3600" dirty="0" smtClean="0">
                <a:latin typeface="Century Gothic"/>
                <a:cs typeface="Century Gothic"/>
              </a:rPr>
              <a:t>eading</a:t>
            </a:r>
            <a:endParaRPr lang="en-US" altLang="en-US" sz="3600" dirty="0" smtClean="0">
              <a:latin typeface="Century Gothic"/>
              <a:cs typeface="Century Gothic"/>
            </a:endParaRPr>
          </a:p>
        </p:txBody>
      </p:sp>
      <p:sp>
        <p:nvSpPr>
          <p:cNvPr id="3" name="Content Placeholder 2"/>
          <p:cNvSpPr>
            <a:spLocks noGrp="1"/>
          </p:cNvSpPr>
          <p:nvPr>
            <p:ph idx="1"/>
          </p:nvPr>
        </p:nvSpPr>
        <p:spPr>
          <a:xfrm>
            <a:off x="251520" y="1628800"/>
            <a:ext cx="8263830" cy="4896544"/>
          </a:xfrm>
        </p:spPr>
        <p:txBody>
          <a:bodyPr>
            <a:normAutofit/>
          </a:bodyPr>
          <a:lstStyle/>
          <a:p>
            <a:pPr fontAlgn="base"/>
            <a:endParaRPr lang="en-CA" sz="3000" dirty="0" smtClean="0">
              <a:latin typeface="Century Gothic"/>
              <a:cs typeface="Century Gothic"/>
            </a:endParaRPr>
          </a:p>
          <a:p>
            <a:pPr fontAlgn="base"/>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2700" dirty="0" smtClean="0">
              <a:latin typeface="Century Gothic"/>
              <a:cs typeface="Century Gothic"/>
            </a:endParaRPr>
          </a:p>
          <a:p>
            <a:pPr fontAlgn="base"/>
            <a:endParaRPr lang="en-CA" sz="2700" dirty="0" smtClean="0">
              <a:latin typeface="Century Gothic"/>
              <a:cs typeface="Century Gothic"/>
            </a:endParaRPr>
          </a:p>
          <a:p>
            <a:pPr fontAlgn="base"/>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
        <p:nvSpPr>
          <p:cNvPr id="5" name="TextBox 4"/>
          <p:cNvSpPr txBox="1"/>
          <p:nvPr/>
        </p:nvSpPr>
        <p:spPr>
          <a:xfrm>
            <a:off x="323528" y="1628800"/>
            <a:ext cx="8568952" cy="2554545"/>
          </a:xfrm>
          <a:prstGeom prst="rect">
            <a:avLst/>
          </a:prstGeom>
          <a:noFill/>
        </p:spPr>
        <p:txBody>
          <a:bodyPr wrap="square" rtlCol="0">
            <a:spAutoFit/>
          </a:bodyPr>
          <a:lstStyle/>
          <a:p>
            <a:pPr algn="ctr" fontAlgn="base"/>
            <a:endParaRPr lang="en-CA" sz="4000" dirty="0" smtClean="0">
              <a:latin typeface="Century Gothic"/>
              <a:cs typeface="Century Gothic"/>
            </a:endParaRPr>
          </a:p>
          <a:p>
            <a:pPr algn="ctr" fontAlgn="base"/>
            <a:endParaRPr lang="en-CA" sz="4000" dirty="0">
              <a:latin typeface="Century Gothic"/>
              <a:cs typeface="Century Gothic"/>
            </a:endParaRPr>
          </a:p>
          <a:p>
            <a:pPr algn="ctr" fontAlgn="base"/>
            <a:endParaRPr lang="en-CA" sz="4000" dirty="0">
              <a:latin typeface="Century Gothic"/>
              <a:cs typeface="Century Gothic"/>
            </a:endParaRPr>
          </a:p>
          <a:p>
            <a:pPr algn="ctr" fontAlgn="base"/>
            <a:endParaRPr lang="en-CA" sz="4000" dirty="0">
              <a:latin typeface="Century Gothic"/>
              <a:cs typeface="Century Gothic"/>
            </a:endParaRPr>
          </a:p>
        </p:txBody>
      </p:sp>
      <p:pic>
        <p:nvPicPr>
          <p:cNvPr id="2" name="Picture 1" descr="clock-300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527501"/>
            <a:ext cx="5328592" cy="5328592"/>
          </a:xfrm>
          <a:prstGeom prst="rect">
            <a:avLst/>
          </a:prstGeom>
        </p:spPr>
      </p:pic>
    </p:spTree>
    <p:extLst>
      <p:ext uri="{BB962C8B-B14F-4D97-AF65-F5344CB8AC3E}">
        <p14:creationId xmlns:p14="http://schemas.microsoft.com/office/powerpoint/2010/main" val="27569224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marL="0" indent="0" fontAlgn="base"/>
            <a:r>
              <a:rPr lang="en-CA" sz="4800" dirty="0" smtClean="0">
                <a:latin typeface="Century Gothic"/>
                <a:cs typeface="Century Gothic"/>
              </a:rPr>
              <a:t>Sustained Silent Reading</a:t>
            </a:r>
            <a:endParaRPr lang="en-CA" sz="4800" dirty="0">
              <a:latin typeface="Century Gothic"/>
              <a:cs typeface="Century Gothic"/>
            </a:endParaRPr>
          </a:p>
        </p:txBody>
      </p:sp>
      <p:sp>
        <p:nvSpPr>
          <p:cNvPr id="3" name="Content Placeholder 2"/>
          <p:cNvSpPr>
            <a:spLocks noGrp="1"/>
          </p:cNvSpPr>
          <p:nvPr>
            <p:ph idx="1"/>
          </p:nvPr>
        </p:nvSpPr>
        <p:spPr>
          <a:xfrm>
            <a:off x="251520" y="1628800"/>
            <a:ext cx="8263830" cy="4896544"/>
          </a:xfrm>
        </p:spPr>
        <p:txBody>
          <a:bodyPr>
            <a:normAutofit/>
          </a:bodyPr>
          <a:lstStyle/>
          <a:p>
            <a:pPr marL="0" indent="0" algn="ctr" fontAlgn="base">
              <a:buNone/>
            </a:pPr>
            <a:endParaRPr lang="en-CA" sz="3600" dirty="0" smtClean="0">
              <a:latin typeface="Century Gothic"/>
              <a:cs typeface="Century Gothic"/>
            </a:endParaRPr>
          </a:p>
          <a:p>
            <a:pPr marL="0" indent="0" algn="ctr" fontAlgn="base">
              <a:buNone/>
            </a:pPr>
            <a:r>
              <a:rPr lang="en-CA" sz="3600" dirty="0" smtClean="0">
                <a:latin typeface="Century Gothic"/>
                <a:cs typeface="Century Gothic"/>
              </a:rPr>
              <a:t>What is </a:t>
            </a:r>
            <a:endParaRPr lang="en-CA" sz="3600" dirty="0">
              <a:latin typeface="Century Gothic"/>
              <a:cs typeface="Century Gothic"/>
            </a:endParaRPr>
          </a:p>
          <a:p>
            <a:pPr marL="0" indent="0" algn="ctr" fontAlgn="base">
              <a:buNone/>
            </a:pPr>
            <a:r>
              <a:rPr lang="en-CA" sz="3600" i="1" dirty="0">
                <a:latin typeface="Century Gothic"/>
                <a:cs typeface="Century Gothic"/>
              </a:rPr>
              <a:t>really</a:t>
            </a:r>
            <a:r>
              <a:rPr lang="en-CA" sz="3600" dirty="0">
                <a:latin typeface="Century Gothic"/>
                <a:cs typeface="Century Gothic"/>
              </a:rPr>
              <a:t> </a:t>
            </a:r>
            <a:r>
              <a:rPr lang="en-CA" sz="3600" dirty="0" smtClean="0">
                <a:latin typeface="Century Gothic"/>
                <a:cs typeface="Century Gothic"/>
              </a:rPr>
              <a:t>happening </a:t>
            </a:r>
          </a:p>
          <a:p>
            <a:pPr marL="0" indent="0" algn="ctr" fontAlgn="base">
              <a:buNone/>
            </a:pPr>
            <a:r>
              <a:rPr lang="en-CA" sz="3600" dirty="0" smtClean="0">
                <a:latin typeface="Century Gothic"/>
                <a:cs typeface="Century Gothic"/>
              </a:rPr>
              <a:t>during </a:t>
            </a:r>
          </a:p>
          <a:p>
            <a:pPr marL="0" indent="0" algn="ctr" fontAlgn="base">
              <a:buNone/>
            </a:pPr>
            <a:r>
              <a:rPr lang="en-CA" sz="3600" dirty="0" smtClean="0">
                <a:latin typeface="Century Gothic"/>
                <a:cs typeface="Century Gothic"/>
              </a:rPr>
              <a:t>silent </a:t>
            </a:r>
            <a:r>
              <a:rPr lang="en-CA" sz="3600" dirty="0">
                <a:latin typeface="Century Gothic"/>
                <a:cs typeface="Century Gothic"/>
              </a:rPr>
              <a:t>reading…</a:t>
            </a:r>
          </a:p>
          <a:p>
            <a:pPr marL="0" indent="0" fontAlgn="base">
              <a:buNone/>
            </a:pPr>
            <a:endParaRPr lang="en-CA" sz="2000" b="1" dirty="0">
              <a:latin typeface="Century Gothic"/>
              <a:cs typeface="Century Gothic"/>
            </a:endParaRPr>
          </a:p>
          <a:p>
            <a:pPr marL="0" indent="0" fontAlgn="base">
              <a:buNone/>
            </a:pPr>
            <a:endParaRPr lang="en-CA" sz="2000" dirty="0" smtClean="0">
              <a:latin typeface="Century Gothic"/>
              <a:cs typeface="Century Gothic"/>
            </a:endParaRPr>
          </a:p>
          <a:p>
            <a:pPr marL="0" indent="0" fontAlgn="base">
              <a:buNone/>
            </a:pPr>
            <a:endParaRPr lang="en-CA" sz="2000" dirty="0" smtClean="0">
              <a:latin typeface="Century Gothic"/>
              <a:cs typeface="Century Gothic"/>
            </a:endParaRPr>
          </a:p>
          <a:p>
            <a:pPr fontAlgn="base"/>
            <a:endParaRPr lang="en-CA" sz="3000" dirty="0" smtClean="0">
              <a:latin typeface="Century Gothic"/>
              <a:cs typeface="Century Gothic"/>
            </a:endParaRPr>
          </a:p>
          <a:p>
            <a:pPr fontAlgn="base"/>
            <a:endParaRPr lang="en-CA" sz="3000" dirty="0" smtClean="0">
              <a:latin typeface="Century Gothic"/>
              <a:cs typeface="Century Gothic"/>
            </a:endParaRPr>
          </a:p>
          <a:p>
            <a:pPr fontAlgn="base"/>
            <a:endParaRPr lang="en-CA" sz="3000" dirty="0">
              <a:latin typeface="Century Gothic"/>
              <a:cs typeface="Century Gothic"/>
            </a:endParaRPr>
          </a:p>
          <a:p>
            <a:pPr fontAlgn="base"/>
            <a:endParaRPr lang="en-CA" sz="3000" dirty="0" smtClean="0">
              <a:latin typeface="Century Gothic"/>
              <a:cs typeface="Century Gothic"/>
            </a:endParaRPr>
          </a:p>
          <a:p>
            <a:pPr fontAlgn="base"/>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2700" dirty="0" smtClean="0">
              <a:latin typeface="Century Gothic"/>
              <a:cs typeface="Century Gothic"/>
            </a:endParaRPr>
          </a:p>
          <a:p>
            <a:pPr fontAlgn="base"/>
            <a:endParaRPr lang="en-CA" sz="2700" dirty="0" smtClean="0">
              <a:latin typeface="Century Gothic"/>
              <a:cs typeface="Century Gothic"/>
            </a:endParaRPr>
          </a:p>
          <a:p>
            <a:pPr fontAlgn="base"/>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15446412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7f412f9fb6f33beed5a49a1c89e4cc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617093"/>
            <a:ext cx="5969000" cy="3810000"/>
          </a:xfrm>
          <a:prstGeom prst="rect">
            <a:avLst/>
          </a:prstGeom>
        </p:spPr>
      </p:pic>
      <p:sp>
        <p:nvSpPr>
          <p:cNvPr id="3" name="Content Placeholder 2"/>
          <p:cNvSpPr>
            <a:spLocks noGrp="1"/>
          </p:cNvSpPr>
          <p:nvPr>
            <p:ph idx="1"/>
          </p:nvPr>
        </p:nvSpPr>
        <p:spPr>
          <a:xfrm>
            <a:off x="107504" y="1428056"/>
            <a:ext cx="8884096" cy="5429944"/>
          </a:xfrm>
        </p:spPr>
        <p:txBody>
          <a:bodyPr>
            <a:normAutofit/>
          </a:bodyPr>
          <a:lstStyle/>
          <a:p>
            <a:pPr marL="0" indent="0" algn="ctr" fontAlgn="base">
              <a:buNone/>
            </a:pPr>
            <a:r>
              <a:rPr lang="en-CA" sz="3200" dirty="0" smtClean="0">
                <a:latin typeface="Century Gothic" panose="020B0502020202020204" pitchFamily="34" charset="0"/>
              </a:rPr>
              <a:t>Eyes </a:t>
            </a:r>
            <a:r>
              <a:rPr lang="en-CA" sz="3200" dirty="0">
                <a:latin typeface="Century Gothic" panose="020B0502020202020204" pitchFamily="34" charset="0"/>
              </a:rPr>
              <a:t>scan from left to right, </a:t>
            </a:r>
            <a:r>
              <a:rPr lang="en-CA" sz="3200" dirty="0" smtClean="0">
                <a:latin typeface="Century Gothic" panose="020B0502020202020204" pitchFamily="34" charset="0"/>
              </a:rPr>
              <a:t>top </a:t>
            </a:r>
            <a:r>
              <a:rPr lang="en-CA" sz="3200" dirty="0">
                <a:latin typeface="Century Gothic" panose="020B0502020202020204" pitchFamily="34" charset="0"/>
              </a:rPr>
              <a:t>to </a:t>
            </a:r>
            <a:r>
              <a:rPr lang="en-CA" sz="3200" dirty="0" smtClean="0">
                <a:latin typeface="Century Gothic" panose="020B0502020202020204" pitchFamily="34" charset="0"/>
              </a:rPr>
              <a:t>bottom.</a:t>
            </a:r>
          </a:p>
          <a:p>
            <a:pPr marL="0" indent="0" algn="ctr" fontAlgn="base">
              <a:buNone/>
            </a:pPr>
            <a:r>
              <a:rPr lang="en-CA" sz="3200" dirty="0" smtClean="0">
                <a:latin typeface="Century Gothic" panose="020B0502020202020204" pitchFamily="34" charset="0"/>
              </a:rPr>
              <a:t> </a:t>
            </a:r>
          </a:p>
          <a:p>
            <a:pPr marL="0" indent="0" algn="r" fontAlgn="base">
              <a:buNone/>
            </a:pPr>
            <a:endParaRPr lang="en-CA" sz="3200" dirty="0" smtClean="0">
              <a:latin typeface="Century Gothic" panose="020B0502020202020204" pitchFamily="34" charset="0"/>
            </a:endParaRPr>
          </a:p>
          <a:p>
            <a:pPr marL="0" indent="0" algn="r" fontAlgn="base">
              <a:buNone/>
            </a:pPr>
            <a:endParaRPr lang="en-CA" sz="3200" dirty="0" smtClean="0">
              <a:latin typeface="Century Gothic" panose="020B0502020202020204" pitchFamily="34" charset="0"/>
            </a:endParaRPr>
          </a:p>
          <a:p>
            <a:pPr marL="0" indent="0" algn="r" fontAlgn="base">
              <a:buNone/>
            </a:pPr>
            <a:r>
              <a:rPr lang="en-CA" sz="3200" dirty="0" smtClean="0">
                <a:latin typeface="Century Gothic" panose="020B0502020202020204" pitchFamily="34" charset="0"/>
              </a:rPr>
              <a:t>Pages </a:t>
            </a:r>
            <a:r>
              <a:rPr lang="en-CA" sz="3200" dirty="0">
                <a:latin typeface="Century Gothic" panose="020B0502020202020204" pitchFamily="34" charset="0"/>
              </a:rPr>
              <a:t>turn </a:t>
            </a:r>
            <a:r>
              <a:rPr lang="en-CA" sz="3200" dirty="0" smtClean="0">
                <a:latin typeface="Century Gothic" panose="020B0502020202020204" pitchFamily="34" charset="0"/>
              </a:rPr>
              <a:t>when</a:t>
            </a:r>
          </a:p>
          <a:p>
            <a:pPr marL="0" indent="0" algn="r" fontAlgn="base">
              <a:buNone/>
            </a:pPr>
            <a:r>
              <a:rPr lang="en-CA" sz="3200" dirty="0" smtClean="0">
                <a:latin typeface="Century Gothic" panose="020B0502020202020204" pitchFamily="34" charset="0"/>
              </a:rPr>
              <a:t> </a:t>
            </a:r>
            <a:r>
              <a:rPr lang="en-CA" sz="3200" dirty="0">
                <a:latin typeface="Century Gothic" panose="020B0502020202020204" pitchFamily="34" charset="0"/>
              </a:rPr>
              <a:t>the </a:t>
            </a:r>
            <a:r>
              <a:rPr lang="en-CA" sz="3200" dirty="0" smtClean="0">
                <a:latin typeface="Century Gothic" panose="020B0502020202020204" pitchFamily="34" charset="0"/>
              </a:rPr>
              <a:t>person beside </a:t>
            </a:r>
          </a:p>
          <a:p>
            <a:pPr marL="0" indent="0" algn="r" fontAlgn="base">
              <a:buNone/>
            </a:pPr>
            <a:r>
              <a:rPr lang="en-CA" sz="3200" dirty="0" smtClean="0">
                <a:latin typeface="Century Gothic" panose="020B0502020202020204" pitchFamily="34" charset="0"/>
              </a:rPr>
              <a:t>them </a:t>
            </a:r>
            <a:r>
              <a:rPr lang="en-CA" sz="3200" dirty="0">
                <a:latin typeface="Century Gothic" panose="020B0502020202020204" pitchFamily="34" charset="0"/>
              </a:rPr>
              <a:t>turns his/her </a:t>
            </a:r>
            <a:r>
              <a:rPr lang="en-CA" sz="3200" dirty="0" smtClean="0">
                <a:latin typeface="Century Gothic" panose="020B0502020202020204" pitchFamily="34" charset="0"/>
              </a:rPr>
              <a:t>page</a:t>
            </a:r>
            <a:r>
              <a:rPr lang="en-CA" sz="3200" dirty="0">
                <a:latin typeface="Century Gothic" panose="020B0502020202020204" pitchFamily="34" charset="0"/>
              </a:rPr>
              <a:t>.</a:t>
            </a:r>
            <a:endParaRPr lang="en-CA" sz="3200" dirty="0" smtClean="0">
              <a:latin typeface="Century Gothic" panose="020B0502020202020204" pitchFamily="34" charset="0"/>
              <a:cs typeface="Century Gothic"/>
            </a:endParaRPr>
          </a:p>
          <a:p>
            <a:pPr marL="0" indent="0" fontAlgn="base">
              <a:buNone/>
            </a:pPr>
            <a:endParaRPr lang="en-CA" sz="3200" b="1" dirty="0" smtClean="0">
              <a:latin typeface="Century Gothic" panose="020B0502020202020204" pitchFamily="34" charset="0"/>
              <a:cs typeface="Century Gothic"/>
            </a:endParaRPr>
          </a:p>
          <a:p>
            <a:pPr marL="0" indent="0" fontAlgn="base">
              <a:buNone/>
            </a:pPr>
            <a:endParaRPr lang="en-CA" sz="3200" b="1" dirty="0">
              <a:latin typeface="Century Gothic" panose="020B0502020202020204" pitchFamily="34" charset="0"/>
              <a:cs typeface="Century Gothic"/>
            </a:endParaRPr>
          </a:p>
          <a:p>
            <a:pPr marL="0" indent="0" fontAlgn="base">
              <a:buNone/>
            </a:pPr>
            <a:endParaRPr lang="en-CA" sz="3200" dirty="0" smtClean="0">
              <a:latin typeface="Century Gothic" panose="020B0502020202020204" pitchFamily="34" charset="0"/>
              <a:cs typeface="Century Gothic"/>
            </a:endParaRPr>
          </a:p>
          <a:p>
            <a:pPr marL="0" indent="0" fontAlgn="base">
              <a:buNone/>
            </a:pPr>
            <a:endParaRPr lang="en-CA" sz="3200" dirty="0" smtClean="0">
              <a:latin typeface="Century Gothic" panose="020B0502020202020204" pitchFamily="34" charset="0"/>
              <a:cs typeface="Century Gothic"/>
            </a:endParaRPr>
          </a:p>
          <a:p>
            <a:pPr fontAlgn="base"/>
            <a:endParaRPr lang="en-CA" sz="3200" dirty="0" smtClean="0">
              <a:latin typeface="Century Gothic" panose="020B0502020202020204" pitchFamily="34" charset="0"/>
              <a:cs typeface="Century Gothic"/>
            </a:endParaRPr>
          </a:p>
          <a:p>
            <a:pPr fontAlgn="base"/>
            <a:endParaRPr lang="en-CA" sz="3200" dirty="0" smtClean="0">
              <a:latin typeface="Century Gothic" panose="020B0502020202020204" pitchFamily="34" charset="0"/>
              <a:cs typeface="Century Gothic"/>
            </a:endParaRPr>
          </a:p>
          <a:p>
            <a:pPr fontAlgn="base"/>
            <a:endParaRPr lang="en-CA" sz="3200" dirty="0">
              <a:latin typeface="Century Gothic" panose="020B0502020202020204" pitchFamily="34" charset="0"/>
              <a:cs typeface="Century Gothic"/>
            </a:endParaRPr>
          </a:p>
          <a:p>
            <a:pPr fontAlgn="base"/>
            <a:endParaRPr lang="en-CA" sz="3200" dirty="0" smtClean="0">
              <a:latin typeface="Century Gothic" panose="020B0502020202020204" pitchFamily="34" charset="0"/>
              <a:cs typeface="Century Gothic"/>
            </a:endParaRPr>
          </a:p>
          <a:p>
            <a:pPr fontAlgn="base"/>
            <a:endParaRPr lang="en-CA" sz="3200" dirty="0" smtClean="0">
              <a:latin typeface="Century Gothic" panose="020B0502020202020204" pitchFamily="34" charset="0"/>
              <a:cs typeface="Century Gothic"/>
            </a:endParaRPr>
          </a:p>
          <a:p>
            <a:pPr marL="0" indent="0" fontAlgn="base">
              <a:buNone/>
            </a:pPr>
            <a:endParaRPr lang="en-CA" sz="3200" dirty="0">
              <a:latin typeface="Century Gothic" panose="020B0502020202020204" pitchFamily="34" charset="0"/>
              <a:cs typeface="Century Gothic"/>
            </a:endParaRPr>
          </a:p>
          <a:p>
            <a:pPr marL="0" indent="0" fontAlgn="base">
              <a:buNone/>
            </a:pPr>
            <a:endParaRPr lang="en-CA" sz="3200" dirty="0" smtClean="0">
              <a:latin typeface="Century Gothic" panose="020B0502020202020204" pitchFamily="34" charset="0"/>
              <a:cs typeface="Century Gothic"/>
            </a:endParaRPr>
          </a:p>
          <a:p>
            <a:pPr marL="0" indent="0" fontAlgn="base">
              <a:buNone/>
            </a:pPr>
            <a:endParaRPr lang="en-CA" sz="3200" dirty="0">
              <a:latin typeface="Century Gothic" panose="020B0502020202020204" pitchFamily="34" charset="0"/>
              <a:cs typeface="Century Gothic"/>
            </a:endParaRPr>
          </a:p>
          <a:p>
            <a:pPr marL="0" indent="0" fontAlgn="base">
              <a:buNone/>
            </a:pPr>
            <a:endParaRPr lang="en-CA" sz="3200" dirty="0" smtClean="0">
              <a:latin typeface="Century Gothic" panose="020B0502020202020204" pitchFamily="34" charset="0"/>
              <a:cs typeface="Century Gothic"/>
            </a:endParaRPr>
          </a:p>
          <a:p>
            <a:pPr fontAlgn="base"/>
            <a:endParaRPr lang="en-CA" sz="3200" dirty="0" smtClean="0">
              <a:latin typeface="Century Gothic" panose="020B0502020202020204" pitchFamily="34" charset="0"/>
              <a:cs typeface="Century Gothic"/>
            </a:endParaRPr>
          </a:p>
          <a:p>
            <a:pPr fontAlgn="base"/>
            <a:endParaRPr lang="en-CA" sz="3200" dirty="0" smtClean="0">
              <a:latin typeface="Century Gothic" panose="020B0502020202020204" pitchFamily="34" charset="0"/>
              <a:cs typeface="Century Gothic"/>
            </a:endParaRPr>
          </a:p>
          <a:p>
            <a:pPr marL="0" indent="0" fontAlgn="base">
              <a:buNone/>
            </a:pPr>
            <a:endParaRPr lang="en-CA" sz="3200" cap="all" dirty="0">
              <a:latin typeface="Century Gothic" panose="020B0502020202020204" pitchFamily="34" charset="0"/>
              <a:cs typeface="Century Gothic"/>
            </a:endParaRPr>
          </a:p>
        </p:txBody>
      </p:sp>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marL="0" indent="0" fontAlgn="base"/>
            <a:r>
              <a:rPr lang="en-CA" sz="4800" dirty="0"/>
              <a:t>Non </a:t>
            </a:r>
            <a:r>
              <a:rPr lang="en-CA" sz="4800" dirty="0" smtClean="0"/>
              <a:t>Readers Have Mastered </a:t>
            </a:r>
            <a:r>
              <a:rPr lang="en-CA" sz="4800" dirty="0"/>
              <a:t>the </a:t>
            </a:r>
            <a:br>
              <a:rPr lang="en-CA" sz="4800" dirty="0"/>
            </a:br>
            <a:r>
              <a:rPr lang="en-CA" sz="4800" i="1" dirty="0" smtClean="0"/>
              <a:t>Illusion</a:t>
            </a:r>
            <a:r>
              <a:rPr lang="en-CA" sz="4800" dirty="0" smtClean="0"/>
              <a:t> </a:t>
            </a:r>
            <a:r>
              <a:rPr lang="en-CA" sz="4800" dirty="0"/>
              <a:t>of </a:t>
            </a:r>
            <a:r>
              <a:rPr lang="en-CA" sz="4800" dirty="0" smtClean="0"/>
              <a:t>Reading</a:t>
            </a:r>
            <a:endParaRPr lang="en-CA" sz="4800"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4150857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0" y="0"/>
            <a:ext cx="9144000" cy="1066800"/>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US" altLang="en-US" sz="4000" dirty="0" smtClean="0">
                <a:solidFill>
                  <a:schemeClr val="bg1"/>
                </a:solidFill>
                <a:latin typeface="Century Gothic"/>
                <a:cs typeface="Century Gothic"/>
              </a:rPr>
              <a:t>Gallery Walk </a:t>
            </a:r>
          </a:p>
        </p:txBody>
      </p:sp>
      <p:sp>
        <p:nvSpPr>
          <p:cNvPr id="3" name="TextBox 2"/>
          <p:cNvSpPr txBox="1"/>
          <p:nvPr/>
        </p:nvSpPr>
        <p:spPr>
          <a:xfrm>
            <a:off x="323528" y="1700808"/>
            <a:ext cx="8208912" cy="4524315"/>
          </a:xfrm>
          <a:prstGeom prst="rect">
            <a:avLst/>
          </a:prstGeom>
          <a:noFill/>
        </p:spPr>
        <p:txBody>
          <a:bodyPr wrap="square" rtlCol="0">
            <a:spAutoFit/>
          </a:bodyPr>
          <a:lstStyle/>
          <a:p>
            <a:r>
              <a:rPr lang="en-CA" sz="4800" dirty="0" smtClean="0">
                <a:latin typeface="Century Gothic" panose="020B0502020202020204" pitchFamily="34" charset="0"/>
              </a:rPr>
              <a:t>Reflections </a:t>
            </a:r>
          </a:p>
          <a:p>
            <a:endParaRPr lang="en-CA" sz="4800" dirty="0" smtClean="0">
              <a:latin typeface="Century Gothic" panose="020B0502020202020204" pitchFamily="34" charset="0"/>
            </a:endParaRPr>
          </a:p>
          <a:p>
            <a:r>
              <a:rPr lang="en-CA" sz="4800" dirty="0" smtClean="0">
                <a:latin typeface="Century Gothic" panose="020B0502020202020204" pitchFamily="34" charset="0"/>
              </a:rPr>
              <a:t>on last week’s thoughts…</a:t>
            </a:r>
          </a:p>
          <a:p>
            <a:endParaRPr lang="en-CA" sz="4800" dirty="0">
              <a:latin typeface="Century Gothic" panose="020B0502020202020204" pitchFamily="34" charset="0"/>
            </a:endParaRPr>
          </a:p>
          <a:p>
            <a:endParaRPr lang="en-CA" sz="4800" dirty="0" smtClean="0">
              <a:latin typeface="Century Gothic" panose="020B0502020202020204" pitchFamily="34" charset="0"/>
            </a:endParaRPr>
          </a:p>
          <a:p>
            <a:endParaRPr lang="en-CA" sz="4800" dirty="0">
              <a:latin typeface="Century Gothic" panose="020B0502020202020204"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4149080"/>
            <a:ext cx="3304919"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694" y="4149080"/>
            <a:ext cx="2570902" cy="2310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33398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altLang="en-US" sz="3600" dirty="0" smtClean="0">
                <a:latin typeface="Century Gothic"/>
                <a:cs typeface="Century Gothic"/>
              </a:rPr>
              <a:t>Box #5: Helping Students </a:t>
            </a:r>
            <a:r>
              <a:rPr lang="en-CA" altLang="en-US" sz="3600" dirty="0">
                <a:latin typeface="Century Gothic"/>
                <a:cs typeface="Century Gothic"/>
              </a:rPr>
              <a:t>D</a:t>
            </a:r>
            <a:r>
              <a:rPr lang="en-CA" altLang="en-US" sz="3600" dirty="0" smtClean="0">
                <a:latin typeface="Century Gothic"/>
                <a:cs typeface="Century Gothic"/>
              </a:rPr>
              <a:t>evelop a Healthy </a:t>
            </a:r>
            <a:r>
              <a:rPr lang="en-CA" altLang="en-US" sz="3600" dirty="0">
                <a:latin typeface="Century Gothic"/>
                <a:cs typeface="Century Gothic"/>
              </a:rPr>
              <a:t>H</a:t>
            </a:r>
            <a:r>
              <a:rPr lang="en-CA" altLang="en-US" sz="3600" dirty="0" smtClean="0">
                <a:latin typeface="Century Gothic"/>
                <a:cs typeface="Century Gothic"/>
              </a:rPr>
              <a:t>abit of Reading</a:t>
            </a:r>
            <a:endParaRPr lang="en-US" altLang="en-US" sz="3600" dirty="0" smtClean="0">
              <a:latin typeface="Century Gothic"/>
              <a:cs typeface="Century Gothic"/>
            </a:endParaRPr>
          </a:p>
        </p:txBody>
      </p:sp>
      <p:sp>
        <p:nvSpPr>
          <p:cNvPr id="3" name="Content Placeholder 2"/>
          <p:cNvSpPr>
            <a:spLocks noGrp="1"/>
          </p:cNvSpPr>
          <p:nvPr>
            <p:ph idx="1"/>
          </p:nvPr>
        </p:nvSpPr>
        <p:spPr>
          <a:xfrm>
            <a:off x="251520" y="1628800"/>
            <a:ext cx="8263830" cy="4896544"/>
          </a:xfrm>
        </p:spPr>
        <p:txBody>
          <a:bodyPr>
            <a:normAutofit/>
          </a:bodyPr>
          <a:lstStyle/>
          <a:p>
            <a:pPr fontAlgn="base"/>
            <a:endParaRPr lang="en-CA" sz="3000" dirty="0" smtClean="0">
              <a:latin typeface="Century Gothic"/>
              <a:cs typeface="Century Gothic"/>
            </a:endParaRPr>
          </a:p>
          <a:p>
            <a:pPr fontAlgn="base"/>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2700" dirty="0" smtClean="0">
              <a:latin typeface="Century Gothic"/>
              <a:cs typeface="Century Gothic"/>
            </a:endParaRPr>
          </a:p>
          <a:p>
            <a:pPr fontAlgn="base"/>
            <a:endParaRPr lang="en-CA" sz="2700" dirty="0" smtClean="0">
              <a:latin typeface="Century Gothic"/>
              <a:cs typeface="Century Gothic"/>
            </a:endParaRPr>
          </a:p>
          <a:p>
            <a:pPr fontAlgn="base"/>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
        <p:nvSpPr>
          <p:cNvPr id="5" name="TextBox 4"/>
          <p:cNvSpPr txBox="1"/>
          <p:nvPr/>
        </p:nvSpPr>
        <p:spPr>
          <a:xfrm>
            <a:off x="323528" y="1628800"/>
            <a:ext cx="8568952" cy="4401205"/>
          </a:xfrm>
          <a:prstGeom prst="rect">
            <a:avLst/>
          </a:prstGeom>
          <a:noFill/>
        </p:spPr>
        <p:txBody>
          <a:bodyPr wrap="square" rtlCol="0">
            <a:spAutoFit/>
          </a:bodyPr>
          <a:lstStyle/>
          <a:p>
            <a:pPr algn="ctr" fontAlgn="base"/>
            <a:endParaRPr lang="en-CA" sz="4000" i="1" dirty="0">
              <a:latin typeface="Century Gothic"/>
              <a:cs typeface="Century Gothic"/>
            </a:endParaRPr>
          </a:p>
          <a:p>
            <a:pPr algn="ctr" fontAlgn="base"/>
            <a:r>
              <a:rPr lang="en-CA" sz="4000" i="1" dirty="0" smtClean="0">
                <a:latin typeface="Century Gothic"/>
                <a:cs typeface="Century Gothic"/>
              </a:rPr>
              <a:t>Teachers need to provide the time to read but</a:t>
            </a:r>
            <a:r>
              <a:rPr lang="en-CA" sz="4000" dirty="0" smtClean="0">
                <a:latin typeface="Century Gothic"/>
                <a:cs typeface="Century Gothic"/>
              </a:rPr>
              <a:t>…</a:t>
            </a:r>
          </a:p>
          <a:p>
            <a:pPr algn="ctr" fontAlgn="base"/>
            <a:endParaRPr lang="en-CA" sz="4000" dirty="0">
              <a:latin typeface="Century Gothic"/>
              <a:cs typeface="Century Gothic"/>
            </a:endParaRPr>
          </a:p>
          <a:p>
            <a:pPr algn="ctr" fontAlgn="base"/>
            <a:r>
              <a:rPr lang="en-CA" sz="4000" dirty="0">
                <a:latin typeface="Century Gothic"/>
                <a:cs typeface="Century Gothic"/>
              </a:rPr>
              <a:t>Readers need both the </a:t>
            </a:r>
          </a:p>
          <a:p>
            <a:pPr algn="ctr" fontAlgn="base"/>
            <a:r>
              <a:rPr lang="en-CA" sz="4000" i="1" dirty="0">
                <a:latin typeface="Century Gothic"/>
                <a:cs typeface="Century Gothic"/>
              </a:rPr>
              <a:t>skill</a:t>
            </a:r>
            <a:r>
              <a:rPr lang="en-CA" sz="4000" dirty="0">
                <a:latin typeface="Century Gothic"/>
                <a:cs typeface="Century Gothic"/>
              </a:rPr>
              <a:t> and the </a:t>
            </a:r>
            <a:r>
              <a:rPr lang="en-CA" sz="4000" i="1" dirty="0">
                <a:latin typeface="Century Gothic"/>
                <a:cs typeface="Century Gothic"/>
              </a:rPr>
              <a:t>will</a:t>
            </a:r>
            <a:r>
              <a:rPr lang="en-CA" sz="4000" dirty="0">
                <a:latin typeface="Century Gothic"/>
                <a:cs typeface="Century Gothic"/>
              </a:rPr>
              <a:t> to read.</a:t>
            </a:r>
          </a:p>
          <a:p>
            <a:pPr algn="ctr" fontAlgn="base"/>
            <a:endParaRPr lang="en-CA" sz="4000" dirty="0">
              <a:latin typeface="Century Gothic"/>
              <a:cs typeface="Century Gothic"/>
            </a:endParaRPr>
          </a:p>
        </p:txBody>
      </p:sp>
    </p:spTree>
    <p:extLst>
      <p:ext uri="{BB962C8B-B14F-4D97-AF65-F5344CB8AC3E}">
        <p14:creationId xmlns:p14="http://schemas.microsoft.com/office/powerpoint/2010/main" val="10776855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marL="0" indent="0" fontAlgn="base"/>
            <a:r>
              <a:rPr lang="en-CA" sz="4800" dirty="0" smtClean="0">
                <a:latin typeface="Century Gothic"/>
                <a:cs typeface="Century Gothic"/>
              </a:rPr>
              <a:t>Developing the </a:t>
            </a:r>
            <a:r>
              <a:rPr lang="en-CA" sz="4800" i="1" dirty="0" smtClean="0">
                <a:latin typeface="Century Gothic"/>
                <a:cs typeface="Century Gothic"/>
              </a:rPr>
              <a:t>Will </a:t>
            </a:r>
            <a:r>
              <a:rPr lang="en-CA" sz="4800" dirty="0" smtClean="0">
                <a:latin typeface="Century Gothic"/>
                <a:cs typeface="Century Gothic"/>
              </a:rPr>
              <a:t>to Read</a:t>
            </a:r>
            <a:endParaRPr lang="en-CA" sz="4800" dirty="0">
              <a:latin typeface="Century Gothic"/>
              <a:cs typeface="Century Gothic"/>
            </a:endParaRPr>
          </a:p>
        </p:txBody>
      </p:sp>
      <p:sp>
        <p:nvSpPr>
          <p:cNvPr id="3" name="Content Placeholder 2"/>
          <p:cNvSpPr>
            <a:spLocks noGrp="1"/>
          </p:cNvSpPr>
          <p:nvPr>
            <p:ph idx="1"/>
          </p:nvPr>
        </p:nvSpPr>
        <p:spPr>
          <a:xfrm>
            <a:off x="3400" y="1325563"/>
            <a:ext cx="8988200" cy="5532437"/>
          </a:xfrm>
        </p:spPr>
        <p:txBody>
          <a:bodyPr>
            <a:normAutofit/>
          </a:bodyPr>
          <a:lstStyle/>
          <a:p>
            <a:pPr marL="0" indent="0" fontAlgn="base">
              <a:buNone/>
            </a:pPr>
            <a:endParaRPr lang="en-CA" sz="3500" dirty="0" smtClean="0">
              <a:latin typeface="Century Gothic"/>
              <a:cs typeface="Century Gothic"/>
            </a:endParaRPr>
          </a:p>
          <a:p>
            <a:pPr fontAlgn="base"/>
            <a:r>
              <a:rPr lang="en-CA" sz="2800" dirty="0" smtClean="0">
                <a:latin typeface="Century Gothic"/>
                <a:cs typeface="Century Gothic"/>
              </a:rPr>
              <a:t>To be engaged readers, students must recognize the </a:t>
            </a:r>
            <a:r>
              <a:rPr lang="en-CA" sz="2800" i="1" dirty="0" smtClean="0">
                <a:latin typeface="Century Gothic"/>
                <a:cs typeface="Century Gothic"/>
              </a:rPr>
              <a:t>value</a:t>
            </a:r>
            <a:r>
              <a:rPr lang="en-CA" sz="2800" dirty="0" smtClean="0">
                <a:latin typeface="Century Gothic"/>
                <a:cs typeface="Century Gothic"/>
              </a:rPr>
              <a:t> of reading </a:t>
            </a:r>
            <a:r>
              <a:rPr lang="en-CA" sz="2800" b="1" dirty="0" smtClean="0">
                <a:latin typeface="Century Gothic"/>
                <a:cs typeface="Century Gothic"/>
              </a:rPr>
              <a:t>and their own potential as readers.</a:t>
            </a:r>
          </a:p>
          <a:p>
            <a:pPr marL="0" indent="0" fontAlgn="base">
              <a:buNone/>
            </a:pPr>
            <a:endParaRPr lang="en-CA" sz="2800" dirty="0" smtClean="0">
              <a:latin typeface="Century Gothic"/>
              <a:cs typeface="Century Gothic"/>
            </a:endParaRPr>
          </a:p>
          <a:p>
            <a:pPr fontAlgn="base"/>
            <a:r>
              <a:rPr lang="en-CA" sz="2800" dirty="0" smtClean="0">
                <a:latin typeface="Century Gothic"/>
                <a:cs typeface="Century Gothic"/>
              </a:rPr>
              <a:t>Motivation is </a:t>
            </a:r>
            <a:r>
              <a:rPr lang="en-CA" sz="2800" i="1" dirty="0" smtClean="0">
                <a:latin typeface="Century Gothic"/>
                <a:cs typeface="Century Gothic"/>
              </a:rPr>
              <a:t>essential</a:t>
            </a:r>
            <a:r>
              <a:rPr lang="en-CA" sz="2800" dirty="0" smtClean="0">
                <a:latin typeface="Century Gothic"/>
                <a:cs typeface="Century Gothic"/>
              </a:rPr>
              <a:t> to becoming a proficient and lifelong reader.</a:t>
            </a:r>
          </a:p>
          <a:p>
            <a:pPr marL="0" indent="0" fontAlgn="base">
              <a:buNone/>
            </a:pPr>
            <a:endParaRPr lang="en-CA" sz="2800" dirty="0" smtClean="0">
              <a:latin typeface="Century Gothic"/>
              <a:cs typeface="Century Gothic"/>
            </a:endParaRPr>
          </a:p>
          <a:p>
            <a:pPr fontAlgn="base"/>
            <a:r>
              <a:rPr lang="en-CA" sz="2800" dirty="0">
                <a:latin typeface="Century Gothic"/>
                <a:cs typeface="Century Gothic"/>
              </a:rPr>
              <a:t>N</a:t>
            </a:r>
            <a:r>
              <a:rPr lang="en-CA" sz="2800" dirty="0" smtClean="0">
                <a:latin typeface="Century Gothic"/>
                <a:cs typeface="Century Gothic"/>
              </a:rPr>
              <a:t>on-effective readers see reading as an entirely school-based activity with no impact on their present or future lives.</a:t>
            </a:r>
          </a:p>
          <a:p>
            <a:pPr fontAlgn="base"/>
            <a:endParaRPr lang="en-CA" sz="2800" dirty="0" smtClean="0">
              <a:latin typeface="Century Gothic"/>
              <a:cs typeface="Century Gothic"/>
            </a:endParaRPr>
          </a:p>
          <a:p>
            <a:pPr fontAlgn="base"/>
            <a:endParaRPr lang="en-CA" sz="2800" dirty="0" smtClean="0">
              <a:latin typeface="Century Gothic"/>
              <a:cs typeface="Century Gothic"/>
            </a:endParaRPr>
          </a:p>
          <a:p>
            <a:pPr fontAlgn="base"/>
            <a:endParaRPr lang="en-CA" sz="2800" dirty="0" smtClean="0">
              <a:latin typeface="Century Gothic"/>
              <a:cs typeface="Century Gothic"/>
            </a:endParaRPr>
          </a:p>
          <a:p>
            <a:pPr marL="0" indent="0" fontAlgn="base">
              <a:buNone/>
            </a:pPr>
            <a:endParaRPr lang="en-CA" sz="2800" dirty="0">
              <a:latin typeface="Century Gothic"/>
              <a:cs typeface="Century Gothic"/>
            </a:endParaRPr>
          </a:p>
          <a:p>
            <a:pPr marL="0" indent="0" fontAlgn="base">
              <a:buNone/>
            </a:pPr>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2700" dirty="0" smtClean="0">
              <a:latin typeface="Century Gothic"/>
              <a:cs typeface="Century Gothic"/>
            </a:endParaRPr>
          </a:p>
          <a:p>
            <a:pPr fontAlgn="base"/>
            <a:endParaRPr lang="en-CA" sz="2700" dirty="0" smtClean="0">
              <a:latin typeface="Century Gothic"/>
              <a:cs typeface="Century Gothic"/>
            </a:endParaRPr>
          </a:p>
          <a:p>
            <a:pPr fontAlgn="base"/>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328523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marL="0" indent="0" fontAlgn="base"/>
            <a:r>
              <a:rPr lang="en-CA" sz="4800" dirty="0">
                <a:latin typeface="Century Gothic"/>
                <a:cs typeface="Century Gothic"/>
              </a:rPr>
              <a:t>S</a:t>
            </a:r>
            <a:r>
              <a:rPr lang="en-CA" sz="4800" dirty="0" smtClean="0">
                <a:latin typeface="Century Gothic"/>
                <a:cs typeface="Century Gothic"/>
              </a:rPr>
              <a:t>tudent Motivation for Reading</a:t>
            </a:r>
            <a:endParaRPr lang="en-CA" sz="4800" dirty="0">
              <a:latin typeface="Century Gothic"/>
              <a:cs typeface="Century Gothic"/>
            </a:endParaRPr>
          </a:p>
        </p:txBody>
      </p:sp>
      <p:sp>
        <p:nvSpPr>
          <p:cNvPr id="3" name="Content Placeholder 2"/>
          <p:cNvSpPr>
            <a:spLocks noGrp="1"/>
          </p:cNvSpPr>
          <p:nvPr>
            <p:ph idx="1"/>
          </p:nvPr>
        </p:nvSpPr>
        <p:spPr>
          <a:xfrm>
            <a:off x="251520" y="1412776"/>
            <a:ext cx="8263830" cy="5112568"/>
          </a:xfrm>
        </p:spPr>
        <p:txBody>
          <a:bodyPr>
            <a:normAutofit/>
          </a:bodyPr>
          <a:lstStyle/>
          <a:p>
            <a:pPr marL="0" indent="0" fontAlgn="base">
              <a:buNone/>
            </a:pPr>
            <a:r>
              <a:rPr lang="en-CA" sz="3200" dirty="0" smtClean="0">
                <a:latin typeface="Century Gothic"/>
                <a:cs typeface="Century Gothic"/>
              </a:rPr>
              <a:t>Students </a:t>
            </a:r>
            <a:r>
              <a:rPr lang="en-CA" sz="3200" i="1" dirty="0" smtClean="0">
                <a:latin typeface="Century Gothic"/>
                <a:cs typeface="Century Gothic"/>
              </a:rPr>
              <a:t>are</a:t>
            </a:r>
            <a:r>
              <a:rPr lang="en-CA" sz="3200" dirty="0" smtClean="0">
                <a:latin typeface="Century Gothic"/>
                <a:cs typeface="Century Gothic"/>
              </a:rPr>
              <a:t> motivated when they can do the following:</a:t>
            </a:r>
          </a:p>
          <a:p>
            <a:pPr marL="514350" indent="-514350" fontAlgn="base">
              <a:buFont typeface="+mj-lt"/>
              <a:buAutoNum type="arabicPeriod"/>
            </a:pPr>
            <a:r>
              <a:rPr lang="en-CA" sz="3200" dirty="0" smtClean="0">
                <a:latin typeface="Century Gothic"/>
                <a:cs typeface="Century Gothic"/>
              </a:rPr>
              <a:t>Choose their own books to read</a:t>
            </a:r>
          </a:p>
          <a:p>
            <a:pPr marL="514350" indent="-514350" fontAlgn="base">
              <a:buFont typeface="+mj-lt"/>
              <a:buAutoNum type="arabicPeriod"/>
            </a:pPr>
            <a:endParaRPr lang="en-CA" sz="3200" dirty="0" smtClean="0">
              <a:latin typeface="Century Gothic"/>
              <a:cs typeface="Century Gothic"/>
            </a:endParaRPr>
          </a:p>
          <a:p>
            <a:pPr marL="514350" indent="-514350" fontAlgn="base">
              <a:buFont typeface="+mj-lt"/>
              <a:buAutoNum type="arabicPeriod"/>
            </a:pPr>
            <a:r>
              <a:rPr lang="en-CA" sz="3200" dirty="0" smtClean="0">
                <a:latin typeface="Century Gothic"/>
                <a:cs typeface="Century Gothic"/>
              </a:rPr>
              <a:t>Read series books</a:t>
            </a:r>
          </a:p>
          <a:p>
            <a:pPr marL="514350" indent="-514350" fontAlgn="base">
              <a:buFont typeface="+mj-lt"/>
              <a:buAutoNum type="arabicPeriod"/>
            </a:pPr>
            <a:endParaRPr lang="en-CA" sz="3200" dirty="0" smtClean="0">
              <a:latin typeface="Century Gothic"/>
              <a:cs typeface="Century Gothic"/>
            </a:endParaRPr>
          </a:p>
          <a:p>
            <a:pPr marL="514350" indent="-514350" fontAlgn="base">
              <a:buFont typeface="+mj-lt"/>
              <a:buAutoNum type="arabicPeriod"/>
            </a:pPr>
            <a:r>
              <a:rPr lang="en-CA" sz="3200" dirty="0" smtClean="0">
                <a:latin typeface="Century Gothic"/>
                <a:cs typeface="Century Gothic"/>
              </a:rPr>
              <a:t>Talk about books with others</a:t>
            </a:r>
          </a:p>
          <a:p>
            <a:pPr fontAlgn="base"/>
            <a:endParaRPr lang="en-CA" sz="3000" dirty="0" smtClean="0">
              <a:latin typeface="Century Gothic"/>
              <a:cs typeface="Century Gothic"/>
            </a:endParaRPr>
          </a:p>
          <a:p>
            <a:pPr fontAlgn="base"/>
            <a:endParaRPr lang="en-CA" sz="3000" dirty="0" smtClean="0">
              <a:latin typeface="Century Gothic"/>
              <a:cs typeface="Century Gothic"/>
            </a:endParaRPr>
          </a:p>
          <a:p>
            <a:pPr fontAlgn="base"/>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2700" dirty="0" smtClean="0">
              <a:latin typeface="Century Gothic"/>
              <a:cs typeface="Century Gothic"/>
            </a:endParaRPr>
          </a:p>
          <a:p>
            <a:pPr fontAlgn="base"/>
            <a:endParaRPr lang="en-CA" sz="2700" dirty="0" smtClean="0">
              <a:latin typeface="Century Gothic"/>
              <a:cs typeface="Century Gothic"/>
            </a:endParaRPr>
          </a:p>
          <a:p>
            <a:pPr fontAlgn="base"/>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2257953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marL="0" indent="0" fontAlgn="base"/>
            <a:r>
              <a:rPr lang="en-CA" sz="4800" dirty="0">
                <a:latin typeface="Century Gothic"/>
                <a:cs typeface="Century Gothic"/>
              </a:rPr>
              <a:t>D</a:t>
            </a:r>
            <a:r>
              <a:rPr lang="en-CA" sz="4800" dirty="0" smtClean="0">
                <a:latin typeface="Century Gothic"/>
                <a:cs typeface="Century Gothic"/>
              </a:rPr>
              <a:t>eveloping the </a:t>
            </a:r>
            <a:r>
              <a:rPr lang="en-CA" sz="4800" i="1" dirty="0" smtClean="0">
                <a:latin typeface="Century Gothic"/>
                <a:cs typeface="Century Gothic"/>
              </a:rPr>
              <a:t>Habit</a:t>
            </a:r>
            <a:r>
              <a:rPr lang="en-CA" sz="4800" dirty="0" smtClean="0">
                <a:latin typeface="Century Gothic"/>
                <a:cs typeface="Century Gothic"/>
              </a:rPr>
              <a:t> of Reading</a:t>
            </a:r>
            <a:endParaRPr lang="en-CA" sz="4800" dirty="0">
              <a:latin typeface="Century Gothic"/>
              <a:cs typeface="Century Gothic"/>
            </a:endParaRPr>
          </a:p>
        </p:txBody>
      </p:sp>
      <p:sp>
        <p:nvSpPr>
          <p:cNvPr id="3" name="Content Placeholder 2"/>
          <p:cNvSpPr>
            <a:spLocks noGrp="1"/>
          </p:cNvSpPr>
          <p:nvPr>
            <p:ph idx="1"/>
          </p:nvPr>
        </p:nvSpPr>
        <p:spPr>
          <a:xfrm>
            <a:off x="251520" y="1628800"/>
            <a:ext cx="8263830" cy="4896544"/>
          </a:xfrm>
        </p:spPr>
        <p:txBody>
          <a:bodyPr>
            <a:normAutofit fontScale="92500" lnSpcReduction="10000"/>
          </a:bodyPr>
          <a:lstStyle/>
          <a:p>
            <a:pPr marL="0" indent="0" fontAlgn="base">
              <a:buNone/>
            </a:pPr>
            <a:r>
              <a:rPr lang="en-CA" sz="3600" dirty="0" smtClean="0">
                <a:latin typeface="Century Gothic"/>
                <a:cs typeface="Century Gothic"/>
              </a:rPr>
              <a:t>Children Need:</a:t>
            </a:r>
          </a:p>
          <a:p>
            <a:pPr marL="0" indent="0" fontAlgn="base">
              <a:buNone/>
            </a:pPr>
            <a:endParaRPr lang="en-CA" sz="3600" dirty="0" smtClean="0">
              <a:latin typeface="Century Gothic"/>
              <a:cs typeface="Century Gothic"/>
            </a:endParaRPr>
          </a:p>
          <a:p>
            <a:pPr fontAlgn="base"/>
            <a:r>
              <a:rPr lang="en-CA" sz="3600" dirty="0">
                <a:latin typeface="Century Gothic"/>
                <a:cs typeface="Century Gothic"/>
              </a:rPr>
              <a:t>Books that are at an appropriate level for their independent </a:t>
            </a:r>
            <a:r>
              <a:rPr lang="en-CA" sz="3600" dirty="0" smtClean="0">
                <a:latin typeface="Century Gothic"/>
                <a:cs typeface="Century Gothic"/>
              </a:rPr>
              <a:t>practice, and</a:t>
            </a:r>
          </a:p>
          <a:p>
            <a:pPr fontAlgn="base"/>
            <a:endParaRPr lang="en-CA" sz="3600" dirty="0">
              <a:latin typeface="Century Gothic"/>
              <a:cs typeface="Century Gothic"/>
            </a:endParaRPr>
          </a:p>
          <a:p>
            <a:pPr fontAlgn="base"/>
            <a:r>
              <a:rPr lang="en-CA" sz="3600" dirty="0" smtClean="0">
                <a:latin typeface="Century Gothic"/>
                <a:cs typeface="Century Gothic"/>
              </a:rPr>
              <a:t>Extended blocks of time to read books during school hours.</a:t>
            </a:r>
          </a:p>
          <a:p>
            <a:pPr marL="0" indent="0" fontAlgn="base">
              <a:buNone/>
            </a:pPr>
            <a:endParaRPr lang="en-CA" sz="3000" dirty="0">
              <a:latin typeface="Century Gothic"/>
              <a:cs typeface="Century Gothic"/>
            </a:endParaRPr>
          </a:p>
          <a:p>
            <a:pPr marL="0" indent="0" algn="ctr" fontAlgn="base">
              <a:buNone/>
            </a:pPr>
            <a:r>
              <a:rPr lang="en-CA" sz="6000" dirty="0" smtClean="0">
                <a:latin typeface="Century Gothic"/>
                <a:cs typeface="Century Gothic"/>
              </a:rPr>
              <a:t>A + B = C</a:t>
            </a:r>
          </a:p>
          <a:p>
            <a:pPr fontAlgn="base"/>
            <a:endParaRPr lang="en-CA" sz="3000" dirty="0">
              <a:latin typeface="Century Gothic"/>
              <a:cs typeface="Century Gothic"/>
            </a:endParaRPr>
          </a:p>
          <a:p>
            <a:pPr algn="ctr" fontAlgn="base"/>
            <a:endParaRPr lang="en-CA" sz="3000" b="1" dirty="0" smtClean="0">
              <a:latin typeface="Century Gothic"/>
              <a:cs typeface="Century Gothic"/>
            </a:endParaRPr>
          </a:p>
          <a:p>
            <a:pPr fontAlgn="base"/>
            <a:endParaRPr lang="en-CA" sz="3000" dirty="0" smtClean="0">
              <a:latin typeface="Century Gothic"/>
              <a:cs typeface="Century Gothic"/>
            </a:endParaRPr>
          </a:p>
          <a:p>
            <a:pPr fontAlgn="base"/>
            <a:endParaRPr lang="en-CA" sz="3000" dirty="0" smtClean="0">
              <a:latin typeface="Century Gothic"/>
              <a:cs typeface="Century Gothic"/>
            </a:endParaRPr>
          </a:p>
          <a:p>
            <a:pPr fontAlgn="base"/>
            <a:endParaRPr lang="en-CA" sz="3000" dirty="0" smtClean="0">
              <a:latin typeface="Century Gothic"/>
              <a:cs typeface="Century Gothic"/>
            </a:endParaRPr>
          </a:p>
          <a:p>
            <a:pPr fontAlgn="base"/>
            <a:endParaRPr lang="en-CA" sz="3000" dirty="0">
              <a:latin typeface="Century Gothic"/>
              <a:cs typeface="Century Gothic"/>
            </a:endParaRPr>
          </a:p>
          <a:p>
            <a:pPr fontAlgn="base"/>
            <a:endParaRPr lang="en-CA" sz="3000" dirty="0" smtClean="0">
              <a:latin typeface="Century Gothic"/>
              <a:cs typeface="Century Gothic"/>
            </a:endParaRPr>
          </a:p>
          <a:p>
            <a:pPr fontAlgn="base"/>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2700" dirty="0" smtClean="0">
              <a:latin typeface="Century Gothic"/>
              <a:cs typeface="Century Gothic"/>
            </a:endParaRPr>
          </a:p>
          <a:p>
            <a:pPr fontAlgn="base"/>
            <a:endParaRPr lang="en-CA" sz="2700" dirty="0" smtClean="0">
              <a:latin typeface="Century Gothic"/>
              <a:cs typeface="Century Gothic"/>
            </a:endParaRPr>
          </a:p>
          <a:p>
            <a:pPr fontAlgn="base"/>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39397061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altLang="en-US" sz="4000" dirty="0" smtClean="0">
                <a:latin typeface="Century Gothic"/>
                <a:cs typeface="Century Gothic"/>
              </a:rPr>
              <a:t>Box #6:  What Are You Going to Try? </a:t>
            </a:r>
            <a:endParaRPr lang="en-US" altLang="en-US" sz="4000" dirty="0" smtClean="0">
              <a:latin typeface="Century Gothic"/>
              <a:cs typeface="Century Gothic"/>
            </a:endParaRPr>
          </a:p>
        </p:txBody>
      </p:sp>
      <p:sp>
        <p:nvSpPr>
          <p:cNvPr id="3" name="Content Placeholder 2"/>
          <p:cNvSpPr>
            <a:spLocks noGrp="1"/>
          </p:cNvSpPr>
          <p:nvPr>
            <p:ph idx="1"/>
          </p:nvPr>
        </p:nvSpPr>
        <p:spPr>
          <a:xfrm>
            <a:off x="251520" y="1628800"/>
            <a:ext cx="8263830" cy="4896544"/>
          </a:xfrm>
        </p:spPr>
        <p:txBody>
          <a:bodyPr>
            <a:normAutofit/>
          </a:bodyPr>
          <a:lstStyle/>
          <a:p>
            <a:pPr fontAlgn="base"/>
            <a:endParaRPr lang="en-CA" sz="3000" dirty="0" smtClean="0">
              <a:latin typeface="Century Gothic"/>
              <a:cs typeface="Century Gothic"/>
            </a:endParaRPr>
          </a:p>
          <a:p>
            <a:pPr fontAlgn="base"/>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2700" dirty="0" smtClean="0">
              <a:latin typeface="Century Gothic"/>
              <a:cs typeface="Century Gothic"/>
            </a:endParaRPr>
          </a:p>
          <a:p>
            <a:pPr fontAlgn="base"/>
            <a:endParaRPr lang="en-CA" sz="2700" dirty="0" smtClean="0">
              <a:latin typeface="Century Gothic"/>
              <a:cs typeface="Century Gothic"/>
            </a:endParaRPr>
          </a:p>
          <a:p>
            <a:pPr fontAlgn="base"/>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
        <p:nvSpPr>
          <p:cNvPr id="6" name="TextBox 5"/>
          <p:cNvSpPr txBox="1"/>
          <p:nvPr/>
        </p:nvSpPr>
        <p:spPr>
          <a:xfrm>
            <a:off x="1043608" y="2420888"/>
            <a:ext cx="7128792" cy="3662541"/>
          </a:xfrm>
          <a:prstGeom prst="rect">
            <a:avLst/>
          </a:prstGeom>
          <a:noFill/>
        </p:spPr>
        <p:txBody>
          <a:bodyPr wrap="square" rtlCol="0">
            <a:spAutoFit/>
          </a:bodyPr>
          <a:lstStyle/>
          <a:p>
            <a:pPr algn="ctr"/>
            <a:endParaRPr lang="en-US" sz="3200" dirty="0" smtClean="0">
              <a:latin typeface="Century Gothic"/>
              <a:cs typeface="Century Gothic"/>
            </a:endParaRPr>
          </a:p>
          <a:p>
            <a:pPr algn="ctr"/>
            <a:r>
              <a:rPr lang="en-US" sz="3200" dirty="0" smtClean="0">
                <a:latin typeface="Century Gothic"/>
                <a:cs typeface="Century Gothic"/>
              </a:rPr>
              <a:t>Promoting Fluency in the Intermediate Classroom</a:t>
            </a:r>
          </a:p>
          <a:p>
            <a:pPr algn="ctr"/>
            <a:endParaRPr lang="en-US" sz="3200" dirty="0">
              <a:latin typeface="Century Gothic"/>
              <a:cs typeface="Century Gothic"/>
            </a:endParaRPr>
          </a:p>
          <a:p>
            <a:pPr algn="ctr"/>
            <a:r>
              <a:rPr lang="en-US" sz="3200" i="1" dirty="0" smtClean="0">
                <a:latin typeface="Century Gothic"/>
                <a:cs typeface="Century Gothic"/>
              </a:rPr>
              <a:t>I am interested in…</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2417853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3600" dirty="0" smtClean="0">
                <a:latin typeface="Century Gothic"/>
                <a:cs typeface="Century Gothic"/>
              </a:rPr>
              <a:t>Where Does the Traditional Novel Study Fit in?</a:t>
            </a:r>
            <a:endParaRPr lang="en-US" altLang="en-US" sz="3600" dirty="0" smtClean="0">
              <a:latin typeface="Century Gothic"/>
              <a:cs typeface="Century Gothic"/>
            </a:endParaRPr>
          </a:p>
        </p:txBody>
      </p:sp>
      <p:sp>
        <p:nvSpPr>
          <p:cNvPr id="3" name="Content Placeholder 2"/>
          <p:cNvSpPr>
            <a:spLocks noGrp="1"/>
          </p:cNvSpPr>
          <p:nvPr>
            <p:ph idx="1"/>
          </p:nvPr>
        </p:nvSpPr>
        <p:spPr>
          <a:xfrm>
            <a:off x="251520" y="1412776"/>
            <a:ext cx="8263830" cy="5112568"/>
          </a:xfrm>
        </p:spPr>
        <p:txBody>
          <a:bodyPr>
            <a:normAutofit/>
          </a:bodyPr>
          <a:lstStyle/>
          <a:p>
            <a:pPr marL="0" indent="0" algn="ctr" fontAlgn="base">
              <a:buNone/>
            </a:pPr>
            <a:endParaRPr lang="en-CA" sz="3600" b="1" dirty="0" smtClean="0">
              <a:latin typeface="Century Gothic"/>
              <a:cs typeface="Century Gothic"/>
            </a:endParaRPr>
          </a:p>
          <a:p>
            <a:pPr marL="0" indent="0" algn="ctr" fontAlgn="base">
              <a:buNone/>
            </a:pPr>
            <a:endParaRPr lang="en-CA" sz="3600" dirty="0" smtClean="0">
              <a:latin typeface="Century Gothic"/>
              <a:cs typeface="Century Gothic"/>
            </a:endParaRPr>
          </a:p>
          <a:p>
            <a:pPr marL="0" indent="0" algn="ctr" fontAlgn="base">
              <a:buNone/>
            </a:pPr>
            <a:r>
              <a:rPr lang="en-CA" sz="3600" dirty="0" smtClean="0">
                <a:latin typeface="Century Gothic"/>
                <a:cs typeface="Century Gothic"/>
              </a:rPr>
              <a:t>Think of a novel study you did when you were in school, </a:t>
            </a:r>
          </a:p>
          <a:p>
            <a:pPr marL="0" indent="0" algn="ctr" fontAlgn="base">
              <a:buNone/>
            </a:pPr>
            <a:r>
              <a:rPr lang="en-CA" sz="3600" dirty="0" smtClean="0">
                <a:latin typeface="Century Gothic"/>
                <a:cs typeface="Century Gothic"/>
              </a:rPr>
              <a:t>or </a:t>
            </a:r>
          </a:p>
          <a:p>
            <a:pPr marL="0" indent="0" algn="ctr" fontAlgn="base">
              <a:buNone/>
            </a:pPr>
            <a:r>
              <a:rPr lang="en-CA" sz="3600" dirty="0">
                <a:latin typeface="Century Gothic"/>
                <a:cs typeface="Century Gothic"/>
              </a:rPr>
              <a:t>o</a:t>
            </a:r>
            <a:r>
              <a:rPr lang="en-CA" sz="3600" dirty="0" smtClean="0">
                <a:latin typeface="Century Gothic"/>
                <a:cs typeface="Century Gothic"/>
              </a:rPr>
              <a:t>ne you have recently taught.</a:t>
            </a:r>
          </a:p>
          <a:p>
            <a:pPr marL="0" indent="0" algn="ctr" fontAlgn="base">
              <a:buNone/>
            </a:pPr>
            <a:endParaRPr lang="en-CA" sz="3600" b="1" dirty="0">
              <a:latin typeface="Century Gothic"/>
              <a:cs typeface="Century Gothic"/>
            </a:endParaRPr>
          </a:p>
          <a:p>
            <a:pPr marL="0" indent="0" algn="ctr" fontAlgn="base">
              <a:buNone/>
            </a:pPr>
            <a:endParaRPr lang="en-CA" sz="3600" b="1" dirty="0">
              <a:latin typeface="Century Gothic"/>
              <a:cs typeface="Century Gothic"/>
            </a:endParaRPr>
          </a:p>
          <a:p>
            <a:pPr marL="0" indent="0" algn="ctr" fontAlgn="base">
              <a:buNone/>
            </a:pPr>
            <a:endParaRPr lang="en-CA" sz="3600" b="1" dirty="0">
              <a:latin typeface="Century Gothic"/>
              <a:cs typeface="Century Gothic"/>
            </a:endParaRPr>
          </a:p>
          <a:p>
            <a:pPr marL="0" indent="0" fontAlgn="base">
              <a:buNone/>
            </a:pPr>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42627086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altLang="en-US" sz="4800" dirty="0" smtClean="0">
                <a:latin typeface="Century Gothic"/>
                <a:cs typeface="Century Gothic"/>
              </a:rPr>
              <a:t>Box #7: A Final Challenge</a:t>
            </a:r>
            <a:endParaRPr lang="en-US" altLang="en-US" sz="4800" dirty="0" smtClean="0">
              <a:latin typeface="Century Gothic"/>
              <a:cs typeface="Century Gothic"/>
            </a:endParaRPr>
          </a:p>
        </p:txBody>
      </p:sp>
      <p:sp>
        <p:nvSpPr>
          <p:cNvPr id="3" name="Content Placeholder 2"/>
          <p:cNvSpPr>
            <a:spLocks noGrp="1"/>
          </p:cNvSpPr>
          <p:nvPr>
            <p:ph idx="1"/>
          </p:nvPr>
        </p:nvSpPr>
        <p:spPr>
          <a:xfrm>
            <a:off x="251520" y="1412776"/>
            <a:ext cx="8263830" cy="5112568"/>
          </a:xfrm>
        </p:spPr>
        <p:txBody>
          <a:bodyPr>
            <a:normAutofit/>
          </a:bodyPr>
          <a:lstStyle/>
          <a:p>
            <a:pPr marL="0" indent="0" algn="ctr" fontAlgn="base">
              <a:buNone/>
            </a:pPr>
            <a:endParaRPr lang="en-CA" sz="3500" b="1" dirty="0" smtClean="0">
              <a:latin typeface="Century Gothic"/>
              <a:cs typeface="Century Gothic"/>
            </a:endParaRPr>
          </a:p>
          <a:p>
            <a:pPr marL="0" indent="0" algn="ctr" fontAlgn="base">
              <a:buNone/>
            </a:pPr>
            <a:r>
              <a:rPr lang="en-CA" sz="3200" dirty="0" smtClean="0">
                <a:latin typeface="Century Gothic"/>
                <a:cs typeface="Century Gothic"/>
              </a:rPr>
              <a:t>How can you develop </a:t>
            </a:r>
            <a:r>
              <a:rPr lang="en-CA" sz="3200" dirty="0">
                <a:latin typeface="Century Gothic"/>
                <a:cs typeface="Century Gothic"/>
              </a:rPr>
              <a:t>a </a:t>
            </a:r>
            <a:r>
              <a:rPr lang="en-CA" sz="3200" dirty="0" smtClean="0">
                <a:latin typeface="Century Gothic"/>
                <a:cs typeface="Century Gothic"/>
              </a:rPr>
              <a:t>novel study </a:t>
            </a:r>
            <a:r>
              <a:rPr lang="en-CA" sz="3200" dirty="0">
                <a:latin typeface="Century Gothic"/>
                <a:cs typeface="Century Gothic"/>
              </a:rPr>
              <a:t>where everyone has the opportunity to read the book they want, at the level they can, on a topic of their </a:t>
            </a:r>
            <a:r>
              <a:rPr lang="en-CA" sz="3200" dirty="0" smtClean="0">
                <a:latin typeface="Century Gothic"/>
                <a:cs typeface="Century Gothic"/>
              </a:rPr>
              <a:t>choice?</a:t>
            </a:r>
          </a:p>
          <a:p>
            <a:pPr marL="0" indent="0" algn="ctr" fontAlgn="base">
              <a:buNone/>
            </a:pPr>
            <a:endParaRPr lang="en-CA" sz="3200" dirty="0">
              <a:latin typeface="Century Gothic"/>
              <a:cs typeface="Century Gothic"/>
            </a:endParaRPr>
          </a:p>
          <a:p>
            <a:pPr marL="0" indent="0" algn="ctr" fontAlgn="base">
              <a:buNone/>
            </a:pPr>
            <a:r>
              <a:rPr lang="en-CA" sz="3200" dirty="0" smtClean="0">
                <a:latin typeface="Century Gothic"/>
                <a:cs typeface="Century Gothic"/>
              </a:rPr>
              <a:t>How could you </a:t>
            </a:r>
            <a:r>
              <a:rPr lang="en-CA" sz="3200" dirty="0">
                <a:latin typeface="Century Gothic"/>
                <a:cs typeface="Century Gothic"/>
              </a:rPr>
              <a:t>assess </a:t>
            </a:r>
            <a:endParaRPr lang="en-CA" sz="3200" dirty="0" smtClean="0">
              <a:latin typeface="Century Gothic"/>
              <a:cs typeface="Century Gothic"/>
            </a:endParaRPr>
          </a:p>
          <a:p>
            <a:pPr marL="0" indent="0" algn="ctr" fontAlgn="base">
              <a:buNone/>
            </a:pPr>
            <a:r>
              <a:rPr lang="en-CA" sz="3200" dirty="0" smtClean="0">
                <a:latin typeface="Century Gothic"/>
                <a:cs typeface="Century Gothic"/>
              </a:rPr>
              <a:t>the </a:t>
            </a:r>
            <a:r>
              <a:rPr lang="en-CA" sz="3200" dirty="0">
                <a:latin typeface="Century Gothic"/>
                <a:cs typeface="Century Gothic"/>
              </a:rPr>
              <a:t>students’ learning?</a:t>
            </a:r>
          </a:p>
          <a:p>
            <a:pPr marL="0" indent="0" algn="ctr" fontAlgn="base">
              <a:buNone/>
            </a:pPr>
            <a:endParaRPr lang="en-CA" sz="3200" dirty="0" smtClean="0">
              <a:latin typeface="Century Gothic"/>
              <a:cs typeface="Century Gothic"/>
            </a:endParaRPr>
          </a:p>
          <a:p>
            <a:pPr marL="0" indent="0" algn="ctr" fontAlgn="base">
              <a:buNone/>
            </a:pPr>
            <a:endParaRPr lang="en-CA" sz="3200" cap="all" dirty="0">
              <a:latin typeface="Century Gothic"/>
              <a:cs typeface="Century Gothic"/>
            </a:endParaRPr>
          </a:p>
          <a:p>
            <a:pPr marL="0" indent="0" algn="ctr" fontAlgn="base">
              <a:buNone/>
            </a:pPr>
            <a:endParaRPr lang="en-CA" sz="3200"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31251213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US" sz="3600" dirty="0" smtClean="0">
                <a:latin typeface="Century Gothic"/>
                <a:cs typeface="Century Gothic"/>
              </a:rPr>
              <a:t>Progression </a:t>
            </a:r>
            <a:r>
              <a:rPr lang="en-US" sz="3600" dirty="0">
                <a:latin typeface="Century Gothic"/>
                <a:cs typeface="Century Gothic"/>
              </a:rPr>
              <a:t>of Thinking Skills</a:t>
            </a:r>
          </a:p>
        </p:txBody>
      </p:sp>
      <p:sp>
        <p:nvSpPr>
          <p:cNvPr id="3" name="Content Placeholder 2"/>
          <p:cNvSpPr>
            <a:spLocks noGrp="1"/>
          </p:cNvSpPr>
          <p:nvPr>
            <p:ph idx="1"/>
          </p:nvPr>
        </p:nvSpPr>
        <p:spPr>
          <a:xfrm>
            <a:off x="251520" y="1628800"/>
            <a:ext cx="8263830" cy="4896544"/>
          </a:xfrm>
        </p:spPr>
        <p:txBody>
          <a:bodyPr>
            <a:normAutofit/>
          </a:bodyPr>
          <a:lstStyle/>
          <a:p>
            <a:pPr marL="342900" lvl="1" indent="0" fontAlgn="base">
              <a:buNone/>
            </a:pPr>
            <a:endParaRPr lang="en-CA" sz="2900" dirty="0" smtClean="0">
              <a:latin typeface="Century Gothic"/>
              <a:cs typeface="Century Gothic"/>
            </a:endParaRPr>
          </a:p>
          <a:p>
            <a:pPr lvl="1" fontAlgn="base">
              <a:buFont typeface="Wingdings" charset="2"/>
              <a:buChar char="q"/>
            </a:pPr>
            <a:endParaRPr lang="en-CA" sz="2900" dirty="0" smtClean="0">
              <a:latin typeface="Century Gothic"/>
              <a:cs typeface="Century Gothic"/>
            </a:endParaRPr>
          </a:p>
          <a:p>
            <a:pPr fontAlgn="base"/>
            <a:endParaRPr lang="en-CA" sz="3200" b="1" dirty="0">
              <a:latin typeface="Century Gothic"/>
              <a:cs typeface="Century Gothic"/>
            </a:endParaRPr>
          </a:p>
          <a:p>
            <a:pPr marL="0" indent="0" fontAlgn="base">
              <a:buNone/>
            </a:pPr>
            <a:endParaRPr lang="en-CA" sz="3200" b="1" dirty="0" smtClean="0">
              <a:latin typeface="Century Gothic"/>
              <a:cs typeface="Century Gothic"/>
            </a:endParaRPr>
          </a:p>
          <a:p>
            <a:pPr fontAlgn="base"/>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2700" dirty="0" smtClean="0">
              <a:latin typeface="Century Gothic"/>
              <a:cs typeface="Century Gothic"/>
            </a:endParaRPr>
          </a:p>
          <a:p>
            <a:pPr fontAlgn="base"/>
            <a:endParaRPr lang="en-CA" sz="2700" dirty="0" smtClean="0">
              <a:latin typeface="Century Gothic"/>
              <a:cs typeface="Century Gothic"/>
            </a:endParaRPr>
          </a:p>
          <a:p>
            <a:pPr fontAlgn="base"/>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
        <p:nvSpPr>
          <p:cNvPr id="2" name="TextBox 1"/>
          <p:cNvSpPr txBox="1"/>
          <p:nvPr/>
        </p:nvSpPr>
        <p:spPr>
          <a:xfrm>
            <a:off x="251520" y="1484784"/>
            <a:ext cx="8640960" cy="1200329"/>
          </a:xfrm>
          <a:prstGeom prst="rect">
            <a:avLst/>
          </a:prstGeom>
          <a:noFill/>
        </p:spPr>
        <p:txBody>
          <a:bodyPr wrap="square" rtlCol="0">
            <a:spAutoFit/>
          </a:bodyPr>
          <a:lstStyle/>
          <a:p>
            <a:endParaRPr lang="en-US" dirty="0" smtClean="0">
              <a:latin typeface="Cambria"/>
              <a:cs typeface="Cambria"/>
            </a:endParaRPr>
          </a:p>
          <a:p>
            <a:pPr marL="285750" indent="-285750">
              <a:buFont typeface="Arial"/>
              <a:buChar char="•"/>
            </a:pPr>
            <a:endParaRPr lang="en-US" dirty="0" smtClean="0">
              <a:latin typeface="Cambria"/>
              <a:cs typeface="Cambria"/>
            </a:endParaRPr>
          </a:p>
          <a:p>
            <a:endParaRPr lang="en-US" dirty="0">
              <a:latin typeface="Cambria"/>
              <a:cs typeface="Cambria"/>
            </a:endParaRPr>
          </a:p>
          <a:p>
            <a:endParaRPr lang="en-US" dirty="0"/>
          </a:p>
        </p:txBody>
      </p:sp>
      <p:pic>
        <p:nvPicPr>
          <p:cNvPr id="5" name="Picture 4"/>
          <p:cNvPicPr>
            <a:picLocks noChangeAspect="1"/>
          </p:cNvPicPr>
          <p:nvPr/>
        </p:nvPicPr>
        <p:blipFill>
          <a:blip r:embed="rId3"/>
          <a:stretch>
            <a:fillRect/>
          </a:stretch>
        </p:blipFill>
        <p:spPr>
          <a:xfrm>
            <a:off x="804789" y="1862727"/>
            <a:ext cx="5616624" cy="4199345"/>
          </a:xfrm>
          <a:prstGeom prst="rect">
            <a:avLst/>
          </a:prstGeom>
        </p:spPr>
      </p:pic>
      <p:sp>
        <p:nvSpPr>
          <p:cNvPr id="6" name="Rectangle 5"/>
          <p:cNvSpPr/>
          <p:nvPr/>
        </p:nvSpPr>
        <p:spPr>
          <a:xfrm>
            <a:off x="6755397" y="6189624"/>
            <a:ext cx="2105360" cy="369332"/>
          </a:xfrm>
          <a:prstGeom prst="rect">
            <a:avLst/>
          </a:prstGeom>
        </p:spPr>
        <p:txBody>
          <a:bodyPr wrap="square">
            <a:spAutoFit/>
          </a:bodyPr>
          <a:lstStyle/>
          <a:p>
            <a:r>
              <a:rPr lang="en-US" dirty="0" smtClean="0">
                <a:latin typeface="Century Gothic" panose="020B0502020202020204" pitchFamily="34" charset="0"/>
              </a:rPr>
              <a:t>Sharon Bowman</a:t>
            </a:r>
            <a:endParaRPr lang="en-US" dirty="0">
              <a:latin typeface="Century Gothic" panose="020B0502020202020204" pitchFamily="34" charset="0"/>
            </a:endParaRPr>
          </a:p>
        </p:txBody>
      </p:sp>
    </p:spTree>
    <p:extLst>
      <p:ext uri="{BB962C8B-B14F-4D97-AF65-F5344CB8AC3E}">
        <p14:creationId xmlns:p14="http://schemas.microsoft.com/office/powerpoint/2010/main" val="2151158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marL="0" indent="0" fontAlgn="base"/>
            <a:r>
              <a:rPr lang="en-CA" sz="3600" dirty="0" smtClean="0">
                <a:latin typeface="Century Gothic"/>
                <a:cs typeface="Century Gothic"/>
              </a:rPr>
              <a:t>Thinking and Talking Promote Students’ Understanding</a:t>
            </a:r>
            <a:endParaRPr lang="en-CA" sz="3600" dirty="0">
              <a:latin typeface="Century Gothic"/>
              <a:cs typeface="Century Gothic"/>
            </a:endParaRPr>
          </a:p>
        </p:txBody>
      </p:sp>
      <p:sp>
        <p:nvSpPr>
          <p:cNvPr id="3" name="Content Placeholder 2"/>
          <p:cNvSpPr>
            <a:spLocks noGrp="1"/>
          </p:cNvSpPr>
          <p:nvPr>
            <p:ph idx="1"/>
          </p:nvPr>
        </p:nvSpPr>
        <p:spPr>
          <a:xfrm>
            <a:off x="251520" y="1628800"/>
            <a:ext cx="8263830" cy="4896544"/>
          </a:xfrm>
        </p:spPr>
        <p:txBody>
          <a:bodyPr>
            <a:normAutofit/>
          </a:bodyPr>
          <a:lstStyle/>
          <a:p>
            <a:pPr marL="0" indent="0" algn="ctr">
              <a:buNone/>
            </a:pPr>
            <a:endParaRPr lang="en-CA" sz="3200" b="1" dirty="0" smtClean="0">
              <a:latin typeface="Century Gothic"/>
              <a:cs typeface="Century Gothic"/>
            </a:endParaRPr>
          </a:p>
          <a:p>
            <a:pPr marL="0" indent="0" algn="ctr">
              <a:buNone/>
            </a:pPr>
            <a:endParaRPr lang="en-CA" sz="3200" b="1" dirty="0">
              <a:latin typeface="Century Gothic"/>
              <a:cs typeface="Century Gothic"/>
            </a:endParaRPr>
          </a:p>
          <a:p>
            <a:pPr marL="0" indent="0" algn="ctr" fontAlgn="base">
              <a:buNone/>
            </a:pPr>
            <a:r>
              <a:rPr lang="en-CA" sz="3600" dirty="0" smtClean="0">
                <a:latin typeface="Century Gothic"/>
                <a:cs typeface="Century Gothic"/>
              </a:rPr>
              <a:t>Let’s hold students accountable </a:t>
            </a:r>
          </a:p>
          <a:p>
            <a:pPr marL="0" indent="0" algn="ctr" fontAlgn="base">
              <a:buNone/>
            </a:pPr>
            <a:r>
              <a:rPr lang="en-CA" sz="3600" dirty="0" smtClean="0">
                <a:latin typeface="Century Gothic"/>
                <a:cs typeface="Century Gothic"/>
              </a:rPr>
              <a:t>for their reading by listening to</a:t>
            </a:r>
          </a:p>
          <a:p>
            <a:pPr marL="0" indent="0" algn="ctr" fontAlgn="base">
              <a:buNone/>
            </a:pPr>
            <a:r>
              <a:rPr lang="en-CA" sz="3600" dirty="0" smtClean="0">
                <a:latin typeface="Century Gothic"/>
                <a:cs typeface="Century Gothic"/>
              </a:rPr>
              <a:t>what they have to say.</a:t>
            </a:r>
          </a:p>
          <a:p>
            <a:pPr marL="0" indent="0" fontAlgn="base">
              <a:buNone/>
            </a:pPr>
            <a:endParaRPr lang="en-CA" sz="3000" dirty="0">
              <a:latin typeface="Century Gothic"/>
              <a:cs typeface="Century Gothic"/>
            </a:endParaRPr>
          </a:p>
          <a:p>
            <a:pPr marL="0" indent="0" fontAlgn="base">
              <a:buNone/>
            </a:pPr>
            <a:endParaRPr lang="en-CA" sz="3000" dirty="0" smtClean="0">
              <a:latin typeface="Century Gothic"/>
              <a:cs typeface="Century Gothic"/>
            </a:endParaRPr>
          </a:p>
          <a:p>
            <a:pPr fontAlgn="base"/>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2700" dirty="0" smtClean="0">
              <a:latin typeface="Century Gothic"/>
              <a:cs typeface="Century Gothic"/>
            </a:endParaRPr>
          </a:p>
          <a:p>
            <a:pPr fontAlgn="base"/>
            <a:endParaRPr lang="en-CA" sz="2700" dirty="0" smtClean="0">
              <a:latin typeface="Century Gothic"/>
              <a:cs typeface="Century Gothic"/>
            </a:endParaRPr>
          </a:p>
          <a:p>
            <a:pPr fontAlgn="base"/>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2166944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marL="0" indent="0" fontAlgn="base"/>
            <a:r>
              <a:rPr lang="en-CA" sz="4800" dirty="0" smtClean="0">
                <a:latin typeface="Century Gothic"/>
                <a:cs typeface="Century Gothic"/>
              </a:rPr>
              <a:t>Oral Story-Telling in the Classroom</a:t>
            </a:r>
            <a:endParaRPr lang="en-CA" sz="4800" dirty="0">
              <a:latin typeface="Century Gothic"/>
              <a:cs typeface="Century Gothic"/>
            </a:endParaRPr>
          </a:p>
        </p:txBody>
      </p:sp>
      <p:sp>
        <p:nvSpPr>
          <p:cNvPr id="3" name="Content Placeholder 2"/>
          <p:cNvSpPr>
            <a:spLocks noGrp="1"/>
          </p:cNvSpPr>
          <p:nvPr>
            <p:ph idx="1"/>
          </p:nvPr>
        </p:nvSpPr>
        <p:spPr>
          <a:xfrm>
            <a:off x="1331640" y="1628800"/>
            <a:ext cx="6480720" cy="4896544"/>
          </a:xfrm>
        </p:spPr>
        <p:txBody>
          <a:bodyPr>
            <a:normAutofit/>
          </a:bodyPr>
          <a:lstStyle/>
          <a:p>
            <a:pPr algn="ctr" fontAlgn="base"/>
            <a:endParaRPr lang="en-CA" sz="3600" dirty="0" smtClean="0">
              <a:latin typeface="Century Gothic"/>
              <a:cs typeface="Century Gothic"/>
            </a:endParaRPr>
          </a:p>
          <a:p>
            <a:pPr marL="0" indent="0" algn="ctr" fontAlgn="base">
              <a:buNone/>
            </a:pPr>
            <a:r>
              <a:rPr lang="en-US" sz="3600" dirty="0">
                <a:latin typeface="Century Gothic"/>
                <a:cs typeface="Century Gothic"/>
              </a:rPr>
              <a:t>How do students benefit from oral story-telling</a:t>
            </a:r>
            <a:r>
              <a:rPr lang="en-US" sz="3600" dirty="0" smtClean="0">
                <a:latin typeface="Century Gothic"/>
                <a:cs typeface="Century Gothic"/>
              </a:rPr>
              <a:t>?</a:t>
            </a:r>
          </a:p>
          <a:p>
            <a:pPr marL="0" indent="0" algn="ctr" fontAlgn="base">
              <a:buNone/>
            </a:pPr>
            <a:endParaRPr lang="en-US" sz="3600" dirty="0" smtClean="0">
              <a:latin typeface="Century Gothic"/>
              <a:cs typeface="Century Gothic"/>
            </a:endParaRPr>
          </a:p>
          <a:p>
            <a:pPr marL="0" indent="0" algn="ctr" fontAlgn="base">
              <a:buNone/>
            </a:pPr>
            <a:r>
              <a:rPr lang="en-US" sz="3600" dirty="0" smtClean="0">
                <a:latin typeface="Century Gothic"/>
                <a:cs typeface="Century Gothic"/>
              </a:rPr>
              <a:t>Identify two benefits of story-telling in the following video?</a:t>
            </a:r>
            <a:endParaRPr lang="en-US" sz="3600" dirty="0">
              <a:latin typeface="Century Gothic"/>
              <a:cs typeface="Century Gothic"/>
            </a:endParaRPr>
          </a:p>
          <a:p>
            <a:pPr marL="0" indent="0" algn="ctr" fontAlgn="base">
              <a:buNone/>
            </a:pPr>
            <a:endParaRPr lang="en-CA" sz="36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3000" dirty="0" smtClean="0">
              <a:latin typeface="Century Gothic"/>
              <a:cs typeface="Century Gothic"/>
            </a:endParaRPr>
          </a:p>
          <a:p>
            <a:pPr marL="0" indent="0" fontAlgn="base">
              <a:buNone/>
            </a:pPr>
            <a:endParaRPr lang="en-CA" sz="3000" dirty="0">
              <a:latin typeface="Century Gothic"/>
              <a:cs typeface="Century Gothic"/>
            </a:endParaRPr>
          </a:p>
          <a:p>
            <a:pPr marL="0" indent="0" fontAlgn="base">
              <a:buNone/>
            </a:pPr>
            <a:endParaRPr lang="en-CA" sz="2700" dirty="0" smtClean="0">
              <a:latin typeface="Century Gothic"/>
              <a:cs typeface="Century Gothic"/>
            </a:endParaRPr>
          </a:p>
          <a:p>
            <a:pPr fontAlgn="base"/>
            <a:endParaRPr lang="en-CA" sz="2700" dirty="0" smtClean="0">
              <a:latin typeface="Century Gothic"/>
              <a:cs typeface="Century Gothic"/>
            </a:endParaRPr>
          </a:p>
          <a:p>
            <a:pPr fontAlgn="base"/>
            <a:endParaRPr lang="en-CA" dirty="0" smtClean="0">
              <a:latin typeface="Century Gothic"/>
              <a:cs typeface="Century Gothic"/>
            </a:endParaRPr>
          </a:p>
          <a:p>
            <a:pPr marL="0" indent="0" fontAlgn="base">
              <a:buNone/>
            </a:pPr>
            <a:endParaRPr lang="en-CA" cap="all"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Tree>
    <p:extLst>
      <p:ext uri="{BB962C8B-B14F-4D97-AF65-F5344CB8AC3E}">
        <p14:creationId xmlns:p14="http://schemas.microsoft.com/office/powerpoint/2010/main" val="5840389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34440"/>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eaLnBrk="1" hangingPunct="1">
              <a:lnSpc>
                <a:spcPct val="95000"/>
              </a:lnSpc>
            </a:pPr>
            <a:r>
              <a:rPr lang="en-US" altLang="en-US" sz="4800" dirty="0" smtClean="0">
                <a:latin typeface="Century Gothic"/>
                <a:cs typeface="Century Gothic"/>
              </a:rPr>
              <a:t>Literacy Resources</a:t>
            </a:r>
          </a:p>
        </p:txBody>
      </p:sp>
      <p:sp>
        <p:nvSpPr>
          <p:cNvPr id="2" name="Rectangle 1"/>
          <p:cNvSpPr/>
          <p:nvPr/>
        </p:nvSpPr>
        <p:spPr>
          <a:xfrm>
            <a:off x="107504" y="1658389"/>
            <a:ext cx="5112568" cy="830997"/>
          </a:xfrm>
          <a:prstGeom prst="rect">
            <a:avLst/>
          </a:prstGeom>
        </p:spPr>
        <p:txBody>
          <a:bodyPr wrap="square">
            <a:spAutoFit/>
          </a:bodyPr>
          <a:lstStyle/>
          <a:p>
            <a:pPr algn="ctr"/>
            <a:r>
              <a:rPr lang="en-US" sz="2400" smtClean="0">
                <a:latin typeface="Century Gothic"/>
                <a:cs typeface="Century Gothic"/>
                <a:hlinkClick r:id="rId3"/>
              </a:rPr>
              <a:t>http://cr4yr.ca/</a:t>
            </a:r>
            <a:endParaRPr lang="en-US" sz="2400" dirty="0" smtClean="0">
              <a:latin typeface="Century Gothic"/>
              <a:cs typeface="Century Gothic"/>
            </a:endParaRPr>
          </a:p>
          <a:p>
            <a:pPr algn="ctr"/>
            <a:endParaRPr lang="en-US" sz="2400" dirty="0">
              <a:latin typeface="Century Gothic"/>
              <a:cs typeface="Century Gothic"/>
            </a:endParaRPr>
          </a:p>
        </p:txBody>
      </p:sp>
      <p:sp>
        <p:nvSpPr>
          <p:cNvPr id="6" name="Rectangle 5"/>
          <p:cNvSpPr/>
          <p:nvPr/>
        </p:nvSpPr>
        <p:spPr>
          <a:xfrm>
            <a:off x="539552" y="5495721"/>
            <a:ext cx="4815130" cy="461665"/>
          </a:xfrm>
          <a:prstGeom prst="rect">
            <a:avLst/>
          </a:prstGeom>
        </p:spPr>
        <p:txBody>
          <a:bodyPr wrap="square">
            <a:spAutoFit/>
          </a:bodyPr>
          <a:lstStyle/>
          <a:p>
            <a:pPr algn="ctr"/>
            <a:r>
              <a:rPr lang="en-US" sz="2400" dirty="0">
                <a:latin typeface="Century Gothic"/>
                <a:cs typeface="Century Gothic"/>
                <a:hlinkClick r:id="rId4"/>
              </a:rPr>
              <a:t>http://literacy44.ca</a:t>
            </a:r>
            <a:endParaRPr lang="en-US" sz="2400" dirty="0">
              <a:latin typeface="Century Gothic"/>
              <a:cs typeface="Century Gothic"/>
            </a:endParaRPr>
          </a:p>
        </p:txBody>
      </p:sp>
      <p:pic>
        <p:nvPicPr>
          <p:cNvPr id="7" name="Picture 6" descr="Screen Shot 2015-12-09 at 8.43.3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8939" y="4996451"/>
            <a:ext cx="3722870" cy="1460207"/>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171" y="2996952"/>
            <a:ext cx="2417042" cy="228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8557" r="3996" b="4661"/>
          <a:stretch/>
        </p:blipFill>
        <p:spPr bwMode="auto">
          <a:xfrm>
            <a:off x="4406155" y="1620070"/>
            <a:ext cx="4414317" cy="2312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01239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			   Oral Storytelling</a:t>
            </a:r>
            <a:endParaRPr lang="en-US" altLang="en-US" sz="4800" dirty="0" smtClean="0">
              <a:latin typeface="Century Gothic"/>
              <a:cs typeface="Century Gothic"/>
            </a:endParaRPr>
          </a:p>
        </p:txBody>
      </p:sp>
      <p:pic>
        <p:nvPicPr>
          <p:cNvPr id="5" name="Teaching Storytelling in the Classro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5616" y="1484784"/>
            <a:ext cx="6912768" cy="5184576"/>
          </a:xfrm>
          <a:prstGeom prst="rect">
            <a:avLst/>
          </a:prstGeom>
        </p:spPr>
      </p:pic>
    </p:spTree>
    <p:extLst>
      <p:ext uri="{BB962C8B-B14F-4D97-AF65-F5344CB8AC3E}">
        <p14:creationId xmlns:p14="http://schemas.microsoft.com/office/powerpoint/2010/main" val="2542382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marL="0" indent="0" fontAlgn="base"/>
            <a:r>
              <a:rPr lang="en-CA" sz="4800" dirty="0" smtClean="0">
                <a:latin typeface="Century Gothic"/>
                <a:cs typeface="Century Gothic"/>
              </a:rPr>
              <a:t>Share Back</a:t>
            </a:r>
            <a:endParaRPr lang="en-CA" sz="4800"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836" y="1600200"/>
            <a:ext cx="6552728" cy="4852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962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bc.ca/kamloops/mt/campf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4800"/>
            <a:ext cx="9143999"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1337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marL="0" indent="0" fontAlgn="base"/>
            <a:r>
              <a:rPr lang="en-CA" sz="4800" dirty="0" smtClean="0">
                <a:latin typeface="Century Gothic"/>
                <a:cs typeface="Century Gothic"/>
              </a:rPr>
              <a:t>Traditional Oral Story-Telling Purposes</a:t>
            </a:r>
            <a:endParaRPr lang="en-CA" sz="4800"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pic>
        <p:nvPicPr>
          <p:cNvPr id="6" name="Picture 5" descr="word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340768"/>
            <a:ext cx="8064887" cy="5229200"/>
          </a:xfrm>
          <a:prstGeom prst="rect">
            <a:avLst/>
          </a:prstGeom>
        </p:spPr>
      </p:pic>
    </p:spTree>
    <p:extLst>
      <p:ext uri="{BB962C8B-B14F-4D97-AF65-F5344CB8AC3E}">
        <p14:creationId xmlns:p14="http://schemas.microsoft.com/office/powerpoint/2010/main" val="30300540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marL="0" indent="0" fontAlgn="base"/>
            <a:r>
              <a:rPr lang="en-CA" sz="4800" dirty="0" smtClean="0">
                <a:latin typeface="Century Gothic"/>
                <a:cs typeface="Century Gothic"/>
              </a:rPr>
              <a:t>The Relationship of the Story-telling and the Listener</a:t>
            </a:r>
            <a:endParaRPr lang="en-CA" sz="4800"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
        <p:nvSpPr>
          <p:cNvPr id="5" name="Rectangle 4"/>
          <p:cNvSpPr/>
          <p:nvPr/>
        </p:nvSpPr>
        <p:spPr>
          <a:xfrm>
            <a:off x="152399" y="1600200"/>
            <a:ext cx="9172129" cy="3816429"/>
          </a:xfrm>
          <a:prstGeom prst="rect">
            <a:avLst/>
          </a:prstGeom>
        </p:spPr>
        <p:txBody>
          <a:bodyPr wrap="square">
            <a:spAutoFit/>
          </a:bodyPr>
          <a:lstStyle/>
          <a:p>
            <a:r>
              <a:rPr lang="en-US" sz="3200" dirty="0" smtClean="0">
                <a:latin typeface="Century Gothic" panose="020B0502020202020204" pitchFamily="34" charset="0"/>
              </a:rPr>
              <a:t>“… Some say we should listen with three ears: two on our head and one in our heart.” </a:t>
            </a:r>
          </a:p>
          <a:p>
            <a:endParaRPr lang="en-US" sz="3200" dirty="0">
              <a:latin typeface="Century Gothic" panose="020B0502020202020204" pitchFamily="34" charset="0"/>
            </a:endParaRPr>
          </a:p>
          <a:p>
            <a:endParaRPr lang="en-US" sz="3200" dirty="0" smtClean="0">
              <a:latin typeface="Century Gothic" panose="020B0502020202020204" pitchFamily="34" charset="0"/>
            </a:endParaRPr>
          </a:p>
          <a:p>
            <a:endParaRPr lang="en-US" sz="3200" dirty="0">
              <a:latin typeface="Century Gothic" panose="020B0502020202020204" pitchFamily="34" charset="0"/>
            </a:endParaRPr>
          </a:p>
          <a:p>
            <a:endParaRPr lang="en-US" sz="3200" dirty="0" smtClean="0">
              <a:latin typeface="Century Gothic" panose="020B0502020202020204" pitchFamily="34" charset="0"/>
            </a:endParaRPr>
          </a:p>
          <a:p>
            <a:endParaRPr lang="en-US" sz="3200" dirty="0" smtClean="0">
              <a:latin typeface="Century Gothic" panose="020B0502020202020204" pitchFamily="34" charset="0"/>
            </a:endParaRPr>
          </a:p>
          <a:p>
            <a:pPr lvl="1" algn="r"/>
            <a:r>
              <a:rPr lang="en-US" dirty="0" smtClean="0">
                <a:latin typeface="Century Gothic" panose="020B0502020202020204" pitchFamily="34" charset="0"/>
              </a:rPr>
              <a:t>(Joanne Archibald, 1997</a:t>
            </a:r>
            <a:r>
              <a:rPr lang="en-US" dirty="0">
                <a:latin typeface="Century Gothic" panose="020B0502020202020204" pitchFamily="34" charset="0"/>
              </a:rPr>
              <a:t> </a:t>
            </a:r>
            <a:r>
              <a:rPr lang="en-US" dirty="0" smtClean="0">
                <a:latin typeface="Century Gothic" panose="020B0502020202020204" pitchFamily="34" charset="0"/>
              </a:rPr>
              <a:t> - </a:t>
            </a:r>
            <a:r>
              <a:rPr lang="en-US" dirty="0" err="1" smtClean="0">
                <a:latin typeface="Century Gothic" panose="020B0502020202020204" pitchFamily="34" charset="0"/>
              </a:rPr>
              <a:t>Stol:o</a:t>
            </a:r>
            <a:r>
              <a:rPr lang="en-US" dirty="0" smtClean="0">
                <a:latin typeface="Century Gothic" panose="020B0502020202020204" pitchFamily="34" charset="0"/>
              </a:rPr>
              <a:t> Nation Scholar).</a:t>
            </a:r>
            <a:endParaRPr lang="en-US" dirty="0">
              <a:latin typeface="Century Gothic" panose="020B0502020202020204" pitchFamily="34" charset="0"/>
            </a:endParaRPr>
          </a:p>
        </p:txBody>
      </p:sp>
      <p:pic>
        <p:nvPicPr>
          <p:cNvPr id="2" name="Picture 1" descr="o-NATIVE-AMERICAN-EAGLE-FEATHER-faceboo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852936"/>
            <a:ext cx="2448079" cy="3645024"/>
          </a:xfrm>
          <a:prstGeom prst="rect">
            <a:avLst/>
          </a:prstGeom>
        </p:spPr>
      </p:pic>
    </p:spTree>
    <p:extLst>
      <p:ext uri="{BB962C8B-B14F-4D97-AF65-F5344CB8AC3E}">
        <p14:creationId xmlns:p14="http://schemas.microsoft.com/office/powerpoint/2010/main" val="28909143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marL="0" indent="0" fontAlgn="base"/>
            <a:r>
              <a:rPr lang="en-CA" sz="4800" dirty="0" smtClean="0">
                <a:latin typeface="Century Gothic"/>
                <a:cs typeface="Century Gothic"/>
              </a:rPr>
              <a:t>Literacy 44</a:t>
            </a:r>
            <a:endParaRPr lang="en-CA" sz="4800" dirty="0">
              <a:latin typeface="Century Gothic"/>
              <a:cs typeface="Century Gothic"/>
            </a:endParaRPr>
          </a:p>
        </p:txBody>
      </p:sp>
      <p:sp>
        <p:nvSpPr>
          <p:cNvPr id="7" name="Content Placeholder 2"/>
          <p:cNvSpPr txBox="1">
            <a:spLocks/>
          </p:cNvSpPr>
          <p:nvPr/>
        </p:nvSpPr>
        <p:spPr>
          <a:xfrm>
            <a:off x="304800" y="1600200"/>
            <a:ext cx="8686800" cy="472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smtClean="0">
                <a:latin typeface="Century Gothic" pitchFamily="34" charset="0"/>
                <a:ea typeface="ＭＳ Ｐゴシック" panose="020B0600070205080204" pitchFamily="34" charset="-128"/>
              </a:rPr>
              <a:t> </a:t>
            </a:r>
          </a:p>
        </p:txBody>
      </p:sp>
      <p:sp>
        <p:nvSpPr>
          <p:cNvPr id="8" name="Rectangle 7"/>
          <p:cNvSpPr/>
          <p:nvPr/>
        </p:nvSpPr>
        <p:spPr>
          <a:xfrm>
            <a:off x="611560" y="3717032"/>
            <a:ext cx="2979301" cy="584776"/>
          </a:xfrm>
          <a:prstGeom prst="rect">
            <a:avLst/>
          </a:prstGeom>
        </p:spPr>
        <p:txBody>
          <a:bodyPr wrap="none">
            <a:spAutoFit/>
          </a:bodyPr>
          <a:lstStyle/>
          <a:p>
            <a:r>
              <a:rPr lang="en-US" sz="3200" dirty="0" smtClean="0">
                <a:latin typeface="Century Gothic"/>
                <a:cs typeface="Century Gothic"/>
                <a:hlinkClick r:id="rId3"/>
              </a:rPr>
              <a:t>Literacy44.ca</a:t>
            </a:r>
            <a:endParaRPr lang="en-US" sz="3200" dirty="0">
              <a:latin typeface="Century Gothic"/>
              <a:cs typeface="Century Gothic"/>
            </a:endParaRPr>
          </a:p>
        </p:txBody>
      </p:sp>
      <p:pic>
        <p:nvPicPr>
          <p:cNvPr id="9" name="Picture 8" descr="Unknow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949" y="1600200"/>
            <a:ext cx="5106980" cy="3845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779523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bc.ca/kamloops/mt/campf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4800"/>
            <a:ext cx="9143999"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0543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16684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Student Sample</a:t>
            </a:r>
            <a:endParaRPr lang="en-US" altLang="en-US" sz="4800" dirty="0" smtClean="0">
              <a:latin typeface="Century Gothic"/>
              <a:cs typeface="Century Gothic"/>
            </a:endParaRPr>
          </a:p>
        </p:txBody>
      </p:sp>
      <p:pic>
        <p:nvPicPr>
          <p:cNvPr id="3" name="Picture 2" descr="phot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309048"/>
            <a:ext cx="4956341" cy="5517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83781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16684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En </a:t>
            </a:r>
            <a:r>
              <a:rPr lang="en-CA" sz="4800" dirty="0" err="1" smtClean="0">
                <a:latin typeface="Century Gothic"/>
                <a:cs typeface="Century Gothic"/>
              </a:rPr>
              <a:t>Français</a:t>
            </a:r>
            <a:r>
              <a:rPr lang="en-CA" sz="4800" dirty="0" smtClean="0">
                <a:latin typeface="Century Gothic"/>
                <a:cs typeface="Century Gothic"/>
              </a:rPr>
              <a:t>...</a:t>
            </a:r>
            <a:endParaRPr lang="en-US" altLang="en-US" sz="4800" dirty="0" smtClean="0">
              <a:latin typeface="Century Gothic"/>
              <a:cs typeface="Century Gothic"/>
            </a:endParaRPr>
          </a:p>
        </p:txBody>
      </p:sp>
      <p:pic>
        <p:nvPicPr>
          <p:cNvPr id="5" name="Picture 4" descr="Macintosh HD:Users:user:Desktop:Screen Shot 2016-01-13 at 2.32.54 PM.png"/>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556792"/>
            <a:ext cx="4320480" cy="468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70369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16684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nSpc>
                <a:spcPct val="95000"/>
              </a:lnSpc>
            </a:pPr>
            <a:r>
              <a:rPr lang="en-CA" sz="4800" dirty="0" smtClean="0">
                <a:latin typeface="Century Gothic"/>
                <a:cs typeface="Century Gothic"/>
              </a:rPr>
              <a:t>		All That We Are Is A Story </a:t>
            </a:r>
            <a:endParaRPr lang="en-US" altLang="en-US" sz="4800" dirty="0" smtClean="0">
              <a:latin typeface="Century Gothic"/>
              <a:cs typeface="Century Gothic"/>
            </a:endParaRPr>
          </a:p>
        </p:txBody>
      </p:sp>
      <p:sp>
        <p:nvSpPr>
          <p:cNvPr id="2" name="Rectangle 1"/>
          <p:cNvSpPr/>
          <p:nvPr/>
        </p:nvSpPr>
        <p:spPr>
          <a:xfrm>
            <a:off x="323528" y="1268760"/>
            <a:ext cx="8424936" cy="5324535"/>
          </a:xfrm>
          <a:prstGeom prst="rect">
            <a:avLst/>
          </a:prstGeom>
        </p:spPr>
        <p:txBody>
          <a:bodyPr wrap="square">
            <a:spAutoFit/>
          </a:bodyPr>
          <a:lstStyle/>
          <a:p>
            <a:pPr>
              <a:lnSpc>
                <a:spcPct val="150000"/>
              </a:lnSpc>
            </a:pPr>
            <a:r>
              <a:rPr lang="en-US" sz="2000" b="1" dirty="0">
                <a:latin typeface="Century Gothic" panose="020B0502020202020204" pitchFamily="34" charset="0"/>
              </a:rPr>
              <a:t>“All that we are is story. From the moment we are born to the time we continue on our spirit journey, we are involved in the creation of the story of our time here</a:t>
            </a:r>
            <a:r>
              <a:rPr lang="en-US" sz="2000" dirty="0">
                <a:latin typeface="Century Gothic" panose="020B0502020202020204" pitchFamily="34" charset="0"/>
              </a:rPr>
              <a:t>. It is what we arrive with. It is all we leave behind. We are not the things we accumulate. We are not the things we deem important. We are story. All of us. What comes to matter then is the creation of the best possible story we can while we’re here; you, me, us, together.</a:t>
            </a:r>
            <a:r>
              <a:rPr lang="en-US" sz="2000" b="1" dirty="0">
                <a:latin typeface="Century Gothic" panose="020B0502020202020204" pitchFamily="34" charset="0"/>
              </a:rPr>
              <a:t> When we can do that and we take the time to share those stories with each other, we get bigger inside, we see each other, we recognize our kinship – we change the world, one story at a time…</a:t>
            </a:r>
            <a:r>
              <a:rPr lang="en-US" sz="2000" dirty="0">
                <a:latin typeface="Century Gothic" panose="020B0502020202020204" pitchFamily="34" charset="0"/>
              </a:rPr>
              <a:t>” </a:t>
            </a:r>
          </a:p>
          <a:p>
            <a:pPr algn="r"/>
            <a:r>
              <a:rPr lang="en-US" sz="2000" dirty="0">
                <a:latin typeface="Century Gothic" panose="020B0502020202020204" pitchFamily="34" charset="0"/>
              </a:rPr>
              <a:t/>
            </a:r>
            <a:br>
              <a:rPr lang="en-US" sz="2000" dirty="0">
                <a:latin typeface="Century Gothic" panose="020B0502020202020204" pitchFamily="34" charset="0"/>
              </a:rPr>
            </a:br>
            <a:r>
              <a:rPr lang="en-US" sz="2000" dirty="0" smtClean="0">
                <a:latin typeface="Century Gothic" panose="020B0502020202020204" pitchFamily="34" charset="0"/>
              </a:rPr>
              <a:t>―</a:t>
            </a:r>
            <a:r>
              <a:rPr lang="en-US" dirty="0" smtClean="0">
                <a:latin typeface="Century Gothic" panose="020B0502020202020204" pitchFamily="34" charset="0"/>
              </a:rPr>
              <a:t>(Richard </a:t>
            </a:r>
            <a:r>
              <a:rPr lang="en-US" dirty="0" err="1" smtClean="0">
                <a:latin typeface="Century Gothic" panose="020B0502020202020204" pitchFamily="34" charset="0"/>
              </a:rPr>
              <a:t>Wagamese</a:t>
            </a:r>
            <a:r>
              <a:rPr lang="en-US" dirty="0" smtClean="0">
                <a:latin typeface="Century Gothic" panose="020B0502020202020204" pitchFamily="34" charset="0"/>
              </a:rPr>
              <a:t> </a:t>
            </a:r>
            <a:r>
              <a:rPr lang="en-US" dirty="0" err="1" smtClean="0">
                <a:latin typeface="Century Gothic" panose="020B0502020202020204" pitchFamily="34" charset="0"/>
              </a:rPr>
              <a:t>Anishinaabe</a:t>
            </a:r>
            <a:r>
              <a:rPr lang="en-US" dirty="0" smtClean="0">
                <a:latin typeface="Century Gothic" panose="020B0502020202020204" pitchFamily="34" charset="0"/>
              </a:rPr>
              <a:t> Author) </a:t>
            </a:r>
            <a:endParaRPr lang="en-US" dirty="0">
              <a:latin typeface="Century Gothic" panose="020B0502020202020204" pitchFamily="34" charset="0"/>
            </a:endParaRPr>
          </a:p>
        </p:txBody>
      </p:sp>
    </p:spTree>
    <p:extLst>
      <p:ext uri="{BB962C8B-B14F-4D97-AF65-F5344CB8AC3E}">
        <p14:creationId xmlns:p14="http://schemas.microsoft.com/office/powerpoint/2010/main" val="8668894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34440"/>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eaLnBrk="1" hangingPunct="1">
              <a:lnSpc>
                <a:spcPct val="95000"/>
              </a:lnSpc>
            </a:pPr>
            <a:r>
              <a:rPr lang="en-US" altLang="en-US" sz="4800" dirty="0" smtClean="0">
                <a:latin typeface="Century Gothic"/>
                <a:cs typeface="Century Gothic"/>
              </a:rPr>
              <a:t>Parking Lot</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916832"/>
            <a:ext cx="5480016" cy="4104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585452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flipV="1">
            <a:off x="0" y="981075"/>
            <a:ext cx="6858000" cy="792163"/>
          </a:xfrm>
        </p:spPr>
        <p:txBody>
          <a:bodyPr/>
          <a:lstStyle/>
          <a:p>
            <a:endParaRPr lang="en-US" dirty="0" smtClean="0">
              <a:latin typeface="Century Gothic"/>
              <a:cs typeface="Century Gothic"/>
            </a:endParaRPr>
          </a:p>
          <a:p>
            <a:endParaRPr lang="en-US" dirty="0">
              <a:latin typeface="Century Gothic"/>
              <a:cs typeface="Century Gothic"/>
            </a:endParaRPr>
          </a:p>
        </p:txBody>
      </p:sp>
      <p:pic>
        <p:nvPicPr>
          <p:cNvPr id="4" name="Picture 3"/>
          <p:cNvPicPr>
            <a:picLocks noChangeAspect="1"/>
          </p:cNvPicPr>
          <p:nvPr/>
        </p:nvPicPr>
        <p:blipFill>
          <a:blip r:embed="rId3"/>
          <a:stretch>
            <a:fillRect/>
          </a:stretch>
        </p:blipFill>
        <p:spPr>
          <a:xfrm>
            <a:off x="0" y="0"/>
            <a:ext cx="9142298" cy="6858000"/>
          </a:xfrm>
          <a:prstGeom prst="rect">
            <a:avLst/>
          </a:prstGeom>
        </p:spPr>
      </p:pic>
    </p:spTree>
    <p:extLst>
      <p:ext uri="{BB962C8B-B14F-4D97-AF65-F5344CB8AC3E}">
        <p14:creationId xmlns:p14="http://schemas.microsoft.com/office/powerpoint/2010/main" val="20877930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34440"/>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eaLnBrk="1" hangingPunct="1">
              <a:lnSpc>
                <a:spcPct val="95000"/>
              </a:lnSpc>
            </a:pPr>
            <a:r>
              <a:rPr lang="en-US" altLang="en-US" sz="4800" dirty="0" smtClean="0">
                <a:latin typeface="Century Gothic"/>
                <a:cs typeface="Century Gothic"/>
              </a:rPr>
              <a:t>Literacy Resources</a:t>
            </a:r>
          </a:p>
        </p:txBody>
      </p:sp>
      <p:sp>
        <p:nvSpPr>
          <p:cNvPr id="2" name="Rectangle 1"/>
          <p:cNvSpPr/>
          <p:nvPr/>
        </p:nvSpPr>
        <p:spPr>
          <a:xfrm>
            <a:off x="107504" y="1658389"/>
            <a:ext cx="5112568" cy="830997"/>
          </a:xfrm>
          <a:prstGeom prst="rect">
            <a:avLst/>
          </a:prstGeom>
        </p:spPr>
        <p:txBody>
          <a:bodyPr wrap="square">
            <a:spAutoFit/>
          </a:bodyPr>
          <a:lstStyle/>
          <a:p>
            <a:pPr algn="ctr"/>
            <a:r>
              <a:rPr lang="en-US" sz="2400" dirty="0">
                <a:latin typeface="Century Gothic"/>
                <a:cs typeface="Century Gothic"/>
                <a:hlinkClick r:id="rId3"/>
              </a:rPr>
              <a:t>https</a:t>
            </a:r>
            <a:r>
              <a:rPr lang="en-US" sz="2400" dirty="0" smtClean="0">
                <a:latin typeface="Century Gothic"/>
                <a:cs typeface="Century Gothic"/>
                <a:hlinkClick r:id="rId3"/>
              </a:rPr>
              <a:t>://cr4yr.ca</a:t>
            </a:r>
            <a:endParaRPr lang="en-US" sz="2400" dirty="0" smtClean="0">
              <a:latin typeface="Century Gothic"/>
              <a:cs typeface="Century Gothic"/>
            </a:endParaRPr>
          </a:p>
          <a:p>
            <a:pPr algn="ctr"/>
            <a:endParaRPr lang="en-US" sz="2400" dirty="0">
              <a:latin typeface="Century Gothic"/>
              <a:cs typeface="Century Gothic"/>
            </a:endParaRPr>
          </a:p>
        </p:txBody>
      </p:sp>
      <p:sp>
        <p:nvSpPr>
          <p:cNvPr id="6" name="Rectangle 5"/>
          <p:cNvSpPr/>
          <p:nvPr/>
        </p:nvSpPr>
        <p:spPr>
          <a:xfrm>
            <a:off x="539552" y="5495721"/>
            <a:ext cx="4815130" cy="461665"/>
          </a:xfrm>
          <a:prstGeom prst="rect">
            <a:avLst/>
          </a:prstGeom>
        </p:spPr>
        <p:txBody>
          <a:bodyPr wrap="square">
            <a:spAutoFit/>
          </a:bodyPr>
          <a:lstStyle/>
          <a:p>
            <a:pPr algn="ctr"/>
            <a:r>
              <a:rPr lang="en-US" sz="2400" dirty="0">
                <a:latin typeface="Century Gothic"/>
                <a:cs typeface="Century Gothic"/>
                <a:hlinkClick r:id="rId4"/>
              </a:rPr>
              <a:t>http://literacy44.ca</a:t>
            </a:r>
            <a:endParaRPr lang="en-US" sz="2400" dirty="0">
              <a:latin typeface="Century Gothic"/>
              <a:cs typeface="Century Gothic"/>
            </a:endParaRPr>
          </a:p>
        </p:txBody>
      </p:sp>
      <p:pic>
        <p:nvPicPr>
          <p:cNvPr id="7" name="Picture 6" descr="Screen Shot 2015-12-09 at 8.43.3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8939" y="4996451"/>
            <a:ext cx="3722870" cy="1460207"/>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171" y="2996952"/>
            <a:ext cx="2417042" cy="228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8557" r="3996" b="4661"/>
          <a:stretch/>
        </p:blipFill>
        <p:spPr bwMode="auto">
          <a:xfrm>
            <a:off x="4406155" y="1620070"/>
            <a:ext cx="4414317" cy="2312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52986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234440"/>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eaLnBrk="1" hangingPunct="1">
              <a:lnSpc>
                <a:spcPct val="95000"/>
              </a:lnSpc>
            </a:pPr>
            <a:r>
              <a:rPr lang="en-US" altLang="en-US" sz="4800" dirty="0" smtClean="0">
                <a:latin typeface="Century Gothic"/>
                <a:cs typeface="Century Gothic"/>
              </a:rPr>
              <a:t>School Action Plan </a:t>
            </a:r>
          </a:p>
        </p:txBody>
      </p:sp>
      <p:pic>
        <p:nvPicPr>
          <p:cNvPr id="5" name="Picture 4" descr="Unknown.jpe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1628800"/>
            <a:ext cx="3136347" cy="2664296"/>
          </a:xfrm>
          <a:prstGeom prst="rect">
            <a:avLst/>
          </a:prstGeom>
        </p:spPr>
      </p:pic>
      <p:sp>
        <p:nvSpPr>
          <p:cNvPr id="7" name="Content Placeholder 6"/>
          <p:cNvSpPr txBox="1">
            <a:spLocks noGrp="1"/>
          </p:cNvSpPr>
          <p:nvPr>
            <p:ph idx="1"/>
          </p:nvPr>
        </p:nvSpPr>
        <p:spPr>
          <a:xfrm>
            <a:off x="539552" y="1412776"/>
            <a:ext cx="4680520" cy="2513509"/>
          </a:xfrm>
          <a:prstGeom prst="rect">
            <a:avLst/>
          </a:prstGeom>
          <a:noFill/>
        </p:spPr>
        <p:txBody>
          <a:bodyPr wrap="square" rtlCol="0">
            <a:spAutoFit/>
          </a:bodyPr>
          <a:lstStyle/>
          <a:p>
            <a:pPr marL="0" indent="0" algn="ctr">
              <a:lnSpc>
                <a:spcPct val="120000"/>
              </a:lnSpc>
              <a:buNone/>
            </a:pPr>
            <a:r>
              <a:rPr lang="en-US" sz="2400" dirty="0" smtClean="0">
                <a:latin typeface="Century Gothic"/>
                <a:cs typeface="Century Gothic"/>
              </a:rPr>
              <a:t>Discuss today’s session with your school team. </a:t>
            </a:r>
          </a:p>
          <a:p>
            <a:pPr marL="0" indent="0" algn="ctr">
              <a:lnSpc>
                <a:spcPct val="120000"/>
              </a:lnSpc>
              <a:buNone/>
            </a:pPr>
            <a:endParaRPr lang="en-US" sz="2400" dirty="0">
              <a:latin typeface="Century Gothic"/>
              <a:cs typeface="Century Gothic"/>
            </a:endParaRPr>
          </a:p>
          <a:p>
            <a:pPr marL="0" indent="0" algn="ctr">
              <a:lnSpc>
                <a:spcPct val="120000"/>
              </a:lnSpc>
              <a:buNone/>
            </a:pPr>
            <a:r>
              <a:rPr lang="en-US" sz="2400" dirty="0" smtClean="0">
                <a:latin typeface="Century Gothic"/>
                <a:cs typeface="Century Gothic"/>
              </a:rPr>
              <a:t> Use your organizer to record your plan for your school. </a:t>
            </a:r>
          </a:p>
        </p:txBody>
      </p:sp>
      <p:sp>
        <p:nvSpPr>
          <p:cNvPr id="6" name="Content Placeholder 6"/>
          <p:cNvSpPr txBox="1">
            <a:spLocks/>
          </p:cNvSpPr>
          <p:nvPr/>
        </p:nvSpPr>
        <p:spPr>
          <a:xfrm>
            <a:off x="36512" y="4221088"/>
            <a:ext cx="9144000" cy="1746119"/>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b="1" dirty="0" smtClean="0">
                <a:solidFill>
                  <a:srgbClr val="0000FF"/>
                </a:solidFill>
                <a:latin typeface="Century Gothic"/>
                <a:cs typeface="Century Gothic"/>
              </a:rPr>
              <a:t>Please complete the email survey and </a:t>
            </a:r>
          </a:p>
          <a:p>
            <a:pPr marL="0" indent="0" algn="ctr">
              <a:lnSpc>
                <a:spcPct val="100000"/>
              </a:lnSpc>
              <a:spcBef>
                <a:spcPts val="0"/>
              </a:spcBef>
              <a:buFont typeface="Arial" panose="020B0604020202020204" pitchFamily="34" charset="0"/>
              <a:buNone/>
            </a:pPr>
            <a:r>
              <a:rPr lang="en-US" sz="2400" b="1" dirty="0" smtClean="0">
                <a:solidFill>
                  <a:srgbClr val="0000FF"/>
                </a:solidFill>
                <a:latin typeface="Century Gothic"/>
                <a:cs typeface="Century Gothic"/>
              </a:rPr>
              <a:t>check out the resources table.</a:t>
            </a:r>
          </a:p>
          <a:p>
            <a:pPr marL="0" indent="0" algn="ctr">
              <a:lnSpc>
                <a:spcPct val="100000"/>
              </a:lnSpc>
              <a:spcBef>
                <a:spcPts val="0"/>
              </a:spcBef>
              <a:buFont typeface="Arial" panose="020B0604020202020204" pitchFamily="34" charset="0"/>
              <a:buNone/>
            </a:pPr>
            <a:r>
              <a:rPr lang="en-US" sz="2400" b="1" dirty="0" smtClean="0">
                <a:solidFill>
                  <a:srgbClr val="0000FF"/>
                </a:solidFill>
                <a:latin typeface="Century Gothic"/>
                <a:cs typeface="Century Gothic"/>
              </a:rPr>
              <a:t> </a:t>
            </a:r>
          </a:p>
          <a:p>
            <a:pPr marL="0" indent="0" algn="ctr">
              <a:lnSpc>
                <a:spcPct val="120000"/>
              </a:lnSpc>
              <a:buFont typeface="Arial" panose="020B0604020202020204" pitchFamily="34" charset="0"/>
              <a:buNone/>
            </a:pPr>
            <a:r>
              <a:rPr lang="en-US" sz="2400" b="1" dirty="0" smtClean="0">
                <a:solidFill>
                  <a:srgbClr val="0000FF"/>
                </a:solidFill>
                <a:latin typeface="Century Gothic"/>
                <a:cs typeface="Century Gothic"/>
              </a:rPr>
              <a:t>Thank you for coming!</a:t>
            </a:r>
            <a:r>
              <a:rPr lang="en-US" sz="2400" dirty="0" smtClean="0">
                <a:latin typeface="Century Gothic"/>
                <a:cs typeface="Century Gothic"/>
              </a:rPr>
              <a:t>	</a:t>
            </a:r>
            <a:endParaRPr lang="en-US" sz="2400" dirty="0">
              <a:latin typeface="Century Gothic"/>
              <a:cs typeface="Century Gothic"/>
            </a:endParaRPr>
          </a:p>
        </p:txBody>
      </p:sp>
    </p:spTree>
    <p:extLst>
      <p:ext uri="{BB962C8B-B14F-4D97-AF65-F5344CB8AC3E}">
        <p14:creationId xmlns:p14="http://schemas.microsoft.com/office/powerpoint/2010/main" val="11803891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00" y="0"/>
            <a:ext cx="9140600" cy="1325563"/>
          </a:xfrm>
          <a:ln>
            <a:headEnd/>
            <a:tailEn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eaLnBrk="1" hangingPunct="1">
              <a:lnSpc>
                <a:spcPct val="95000"/>
              </a:lnSpc>
            </a:pPr>
            <a:r>
              <a:rPr lang="en-US" altLang="en-US" sz="4800" dirty="0" smtClean="0">
                <a:latin typeface="Century Gothic"/>
                <a:cs typeface="Century Gothic"/>
              </a:rPr>
              <a:t>Review Session #1</a:t>
            </a:r>
          </a:p>
        </p:txBody>
      </p:sp>
      <p:sp>
        <p:nvSpPr>
          <p:cNvPr id="3" name="Content Placeholder 2"/>
          <p:cNvSpPr>
            <a:spLocks noGrp="1"/>
          </p:cNvSpPr>
          <p:nvPr>
            <p:ph idx="1"/>
          </p:nvPr>
        </p:nvSpPr>
        <p:spPr>
          <a:xfrm>
            <a:off x="3400" y="1631720"/>
            <a:ext cx="7992888" cy="4548163"/>
          </a:xfrm>
        </p:spPr>
        <p:txBody>
          <a:bodyPr>
            <a:normAutofit/>
          </a:bodyPr>
          <a:lstStyle/>
          <a:p>
            <a:pPr>
              <a:defRPr/>
            </a:pPr>
            <a:r>
              <a:rPr lang="en-US" sz="2400" dirty="0" smtClean="0">
                <a:latin typeface="Century Gothic"/>
                <a:cs typeface="Century Gothic"/>
              </a:rPr>
              <a:t>To enhance Literacy Leader and teacher capacity in literacy instruction</a:t>
            </a:r>
          </a:p>
          <a:p>
            <a:pPr>
              <a:defRPr/>
            </a:pPr>
            <a:endParaRPr lang="en-US" sz="2400" dirty="0" smtClean="0">
              <a:latin typeface="Century Gothic"/>
              <a:cs typeface="Century Gothic"/>
            </a:endParaRPr>
          </a:p>
          <a:p>
            <a:pPr>
              <a:defRPr/>
            </a:pPr>
            <a:r>
              <a:rPr lang="en-US" sz="2400" dirty="0" smtClean="0">
                <a:latin typeface="Century Gothic"/>
                <a:cs typeface="Century Gothic"/>
              </a:rPr>
              <a:t>To understand the intermediate reader</a:t>
            </a:r>
          </a:p>
          <a:p>
            <a:pPr>
              <a:defRPr/>
            </a:pPr>
            <a:endParaRPr lang="en-US" sz="2400" dirty="0" smtClean="0">
              <a:latin typeface="Century Gothic"/>
              <a:cs typeface="Century Gothic"/>
            </a:endParaRPr>
          </a:p>
          <a:p>
            <a:pPr>
              <a:defRPr/>
            </a:pPr>
            <a:r>
              <a:rPr lang="en-US" sz="2400" dirty="0" smtClean="0">
                <a:latin typeface="Century Gothic"/>
                <a:cs typeface="Century Gothic"/>
              </a:rPr>
              <a:t>To explore literacy resources and</a:t>
            </a:r>
          </a:p>
          <a:p>
            <a:pPr marL="0" indent="0">
              <a:buNone/>
              <a:defRPr/>
            </a:pPr>
            <a:r>
              <a:rPr lang="en-US" sz="2400" dirty="0">
                <a:latin typeface="Century Gothic"/>
                <a:cs typeface="Century Gothic"/>
              </a:rPr>
              <a:t> </a:t>
            </a:r>
            <a:r>
              <a:rPr lang="en-US" sz="2400" dirty="0" smtClean="0">
                <a:latin typeface="Century Gothic"/>
                <a:cs typeface="Century Gothic"/>
              </a:rPr>
              <a:t> strategies for the intermediate</a:t>
            </a:r>
          </a:p>
          <a:p>
            <a:pPr marL="0" indent="0">
              <a:buNone/>
              <a:defRPr/>
            </a:pPr>
            <a:r>
              <a:rPr lang="en-US" sz="2400" dirty="0">
                <a:latin typeface="Century Gothic"/>
                <a:cs typeface="Century Gothic"/>
              </a:rPr>
              <a:t> </a:t>
            </a:r>
            <a:r>
              <a:rPr lang="en-US" sz="2400" dirty="0" smtClean="0">
                <a:latin typeface="Century Gothic"/>
                <a:cs typeface="Century Gothic"/>
              </a:rPr>
              <a:t> classroom</a:t>
            </a:r>
            <a:endParaRPr lang="en-US" sz="2400" dirty="0">
              <a:latin typeface="Century Gothic"/>
              <a:cs typeface="Century Gothic"/>
            </a:endParaRPr>
          </a:p>
          <a:p>
            <a:pPr marL="0" indent="0" fontAlgn="base">
              <a:buNone/>
            </a:pPr>
            <a:endParaRPr lang="en-CA" sz="2400" cap="all" dirty="0">
              <a:latin typeface="Century Gothic"/>
              <a:cs typeface="Century Gothic"/>
            </a:endParaRPr>
          </a:p>
        </p:txBody>
      </p:sp>
      <p:pic>
        <p:nvPicPr>
          <p:cNvPr id="5" name="Picture 5" descr="Motivation_for_Literacy_Pyramid_Small_360_wide"/>
          <p:cNvPicPr>
            <a:picLocks noChangeAspect="1" noChangeArrowheads="1"/>
          </p:cNvPicPr>
          <p:nvPr/>
        </p:nvPicPr>
        <p:blipFill>
          <a:blip r:embed="rId3"/>
          <a:srcRect/>
          <a:stretch>
            <a:fillRect/>
          </a:stretch>
        </p:blipFill>
        <p:spPr>
          <a:xfrm>
            <a:off x="5940152" y="3495262"/>
            <a:ext cx="3005482" cy="2592288"/>
          </a:xfrm>
          <a:prstGeom prst="rect">
            <a:avLst/>
          </a:prstGeom>
        </p:spPr>
      </p:pic>
      <p:sp>
        <p:nvSpPr>
          <p:cNvPr id="7" name="Rectangle 6"/>
          <p:cNvSpPr/>
          <p:nvPr/>
        </p:nvSpPr>
        <p:spPr>
          <a:xfrm>
            <a:off x="539552" y="6301374"/>
            <a:ext cx="9341768" cy="338554"/>
          </a:xfrm>
          <a:prstGeom prst="rect">
            <a:avLst/>
          </a:prstGeom>
        </p:spPr>
        <p:txBody>
          <a:bodyPr wrap="square">
            <a:spAutoFit/>
          </a:bodyPr>
          <a:lstStyle/>
          <a:p>
            <a:r>
              <a:rPr lang="en-CA" sz="1600" dirty="0" smtClean="0">
                <a:latin typeface="Century Gothic"/>
                <a:cs typeface="Century Gothic"/>
              </a:rPr>
              <a:t>University </a:t>
            </a:r>
            <a:r>
              <a:rPr lang="en-CA" sz="1600" dirty="0">
                <a:latin typeface="Century Gothic"/>
                <a:cs typeface="Century Gothic"/>
              </a:rPr>
              <a:t>of Toronto “balanced literacy </a:t>
            </a:r>
            <a:r>
              <a:rPr lang="en-CA" sz="1600" dirty="0" smtClean="0">
                <a:latin typeface="Century Gothic"/>
                <a:cs typeface="Century Gothic"/>
              </a:rPr>
              <a:t>diet”</a:t>
            </a:r>
            <a:r>
              <a:rPr lang="en-CA" sz="1600" dirty="0" smtClean="0">
                <a:latin typeface="Century Gothic"/>
                <a:cs typeface="Century Gothic"/>
                <a:hlinkClick r:id="rId4"/>
              </a:rPr>
              <a:t>www.litdiet.org</a:t>
            </a:r>
            <a:endParaRPr lang="en-CA" sz="1600" dirty="0">
              <a:latin typeface="Century Gothic"/>
              <a:cs typeface="Century Gothic"/>
            </a:endParaRPr>
          </a:p>
        </p:txBody>
      </p:sp>
    </p:spTree>
    <p:extLst>
      <p:ext uri="{BB962C8B-B14F-4D97-AF65-F5344CB8AC3E}">
        <p14:creationId xmlns:p14="http://schemas.microsoft.com/office/powerpoint/2010/main" val="22801522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48D51CBE1210419F6FD37A269A99B2" ma:contentTypeVersion="0" ma:contentTypeDescription="Create a new document." ma:contentTypeScope="" ma:versionID="0e803c593803b18728e6230f0eed557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9FBDE6-3C30-4633-ADD8-3E900AA3A1ED}">
  <ds:schemaRefs>
    <ds:schemaRef ds:uri="http://schemas.microsoft.com/sharepoint/v3/contenttype/forms"/>
  </ds:schemaRefs>
</ds:datastoreItem>
</file>

<file path=customXml/itemProps2.xml><?xml version="1.0" encoding="utf-8"?>
<ds:datastoreItem xmlns:ds="http://schemas.openxmlformats.org/officeDocument/2006/customXml" ds:itemID="{103CADFB-6544-425F-8853-0084513D81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4CE5B89-F290-4EC3-A7A6-F9E8A819C635}">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4722</TotalTime>
  <Words>2038</Words>
  <Application>Microsoft Macintosh PowerPoint</Application>
  <PresentationFormat>On-screen Show (4:3)</PresentationFormat>
  <Paragraphs>784</Paragraphs>
  <Slides>82</Slides>
  <Notes>82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82</vt:i4>
      </vt:variant>
    </vt:vector>
  </HeadingPairs>
  <TitlesOfParts>
    <vt:vector size="92" baseType="lpstr">
      <vt:lpstr>Calibri</vt:lpstr>
      <vt:lpstr>Calibri Light</vt:lpstr>
      <vt:lpstr>Cambria</vt:lpstr>
      <vt:lpstr>Century Gothic</vt:lpstr>
      <vt:lpstr>MS PGothic</vt:lpstr>
      <vt:lpstr>ＭＳ Ｐゴシック</vt:lpstr>
      <vt:lpstr>Museo 300</vt:lpstr>
      <vt:lpstr>Wingdings</vt:lpstr>
      <vt:lpstr>Arial</vt:lpstr>
      <vt:lpstr>Office Theme</vt:lpstr>
      <vt:lpstr>PowerPoint Presentation</vt:lpstr>
      <vt:lpstr>Traditional Territory Acknowledgement</vt:lpstr>
      <vt:lpstr>The Leadership Team</vt:lpstr>
      <vt:lpstr>CR4YR Project Goals - 2016</vt:lpstr>
      <vt:lpstr>Balanced Literacy </vt:lpstr>
      <vt:lpstr>Gallery Walk </vt:lpstr>
      <vt:lpstr>Literacy Resources</vt:lpstr>
      <vt:lpstr>Parking Lot</vt:lpstr>
      <vt:lpstr>Review Session #1</vt:lpstr>
      <vt:lpstr>Learning Targets     Session #2</vt:lpstr>
      <vt:lpstr>PowerPoint Presentation</vt:lpstr>
      <vt:lpstr>What is Oral Language and Fluency? </vt:lpstr>
      <vt:lpstr>Oral Language: Foundation for Fluency Development </vt:lpstr>
      <vt:lpstr>Literate Conversations</vt:lpstr>
      <vt:lpstr>What is Fluency?</vt:lpstr>
      <vt:lpstr>Reflect: I have a student who…</vt:lpstr>
      <vt:lpstr>Reflect: I have a student who…</vt:lpstr>
      <vt:lpstr>Fluency: 3 Key Points</vt:lpstr>
      <vt:lpstr>What To Look For…</vt:lpstr>
      <vt:lpstr>What To Look For</vt:lpstr>
      <vt:lpstr>Reading Fluency</vt:lpstr>
      <vt:lpstr>Reading Fluency</vt:lpstr>
      <vt:lpstr>Supporting Oral Language Challenges</vt:lpstr>
      <vt:lpstr>Levels of Support</vt:lpstr>
      <vt:lpstr>Intensive Support</vt:lpstr>
      <vt:lpstr>Intensive Support</vt:lpstr>
      <vt:lpstr>Targeted Support</vt:lpstr>
      <vt:lpstr>Targeted Support</vt:lpstr>
      <vt:lpstr>Fluency Through:</vt:lpstr>
      <vt:lpstr>Reader’s Theater</vt:lpstr>
      <vt:lpstr>PowerPoint Presentation</vt:lpstr>
      <vt:lpstr>PowerPoint Presentation</vt:lpstr>
      <vt:lpstr>More Reader’s Theatre</vt:lpstr>
      <vt:lpstr>Le théâtre des lecteurs</vt:lpstr>
      <vt:lpstr>Universal Support</vt:lpstr>
      <vt:lpstr>Universal Support</vt:lpstr>
      <vt:lpstr>Universal Support</vt:lpstr>
      <vt:lpstr>Universal Support</vt:lpstr>
      <vt:lpstr>Universal Support</vt:lpstr>
      <vt:lpstr>Universal Support</vt:lpstr>
      <vt:lpstr>Poetry Slam</vt:lpstr>
      <vt:lpstr>Reader’s Theatre? </vt:lpstr>
      <vt:lpstr>Poetry</vt:lpstr>
      <vt:lpstr>Break</vt:lpstr>
      <vt:lpstr>Mirror, Mirror</vt:lpstr>
      <vt:lpstr>My Goal for You</vt:lpstr>
      <vt:lpstr>Literacy in the Intermediate Classroom</vt:lpstr>
      <vt:lpstr>The Fast Food Strategy</vt:lpstr>
      <vt:lpstr>Box #1: Connect  </vt:lpstr>
      <vt:lpstr>Box #2: Extend</vt:lpstr>
      <vt:lpstr>Box #3: Challenge</vt:lpstr>
      <vt:lpstr>The Glass is Full</vt:lpstr>
      <vt:lpstr>Research Sound Bite #1</vt:lpstr>
      <vt:lpstr>Research Sound Bite #2</vt:lpstr>
      <vt:lpstr>PowerPoint Presentation</vt:lpstr>
      <vt:lpstr>Vocabulary Acquisition through Independent Reading</vt:lpstr>
      <vt:lpstr>Box #4: Creating Time for Independent Reading</vt:lpstr>
      <vt:lpstr>Sustained Silent Reading</vt:lpstr>
      <vt:lpstr>Non Readers Have Mastered the  Illusion of Reading</vt:lpstr>
      <vt:lpstr>Box #5: Helping Students Develop a Healthy Habit of Reading</vt:lpstr>
      <vt:lpstr>Developing the Will to Read</vt:lpstr>
      <vt:lpstr>Student Motivation for Reading</vt:lpstr>
      <vt:lpstr>Developing the Habit of Reading</vt:lpstr>
      <vt:lpstr>Box #6:  What Are You Going to Try? </vt:lpstr>
      <vt:lpstr>Where Does the Traditional Novel Study Fit in?</vt:lpstr>
      <vt:lpstr>Box #7: A Final Challenge</vt:lpstr>
      <vt:lpstr>Progression of Thinking Skills</vt:lpstr>
      <vt:lpstr>Thinking and Talking Promote Students’ Understanding</vt:lpstr>
      <vt:lpstr>Oral Story-Telling in the Classroom</vt:lpstr>
      <vt:lpstr>      Oral Storytelling</vt:lpstr>
      <vt:lpstr>Share Back</vt:lpstr>
      <vt:lpstr>PowerPoint Presentation</vt:lpstr>
      <vt:lpstr>Traditional Oral Story-Telling Purposes</vt:lpstr>
      <vt:lpstr>The Relationship of the Story-telling and the Listener</vt:lpstr>
      <vt:lpstr>Literacy 44</vt:lpstr>
      <vt:lpstr>PowerPoint Presentation</vt:lpstr>
      <vt:lpstr>Student Sample</vt:lpstr>
      <vt:lpstr>En Français...</vt:lpstr>
      <vt:lpstr>  All That We Are Is A Story </vt:lpstr>
      <vt:lpstr>PowerPoint Presentation</vt:lpstr>
      <vt:lpstr>Literacy Resources</vt:lpstr>
      <vt:lpstr>School Action Plan </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Results  for  Young Readers CR4YR</dc:title>
  <dc:creator>ilona</dc:creator>
  <cp:lastModifiedBy>Gregory Brown</cp:lastModifiedBy>
  <cp:revision>422</cp:revision>
  <cp:lastPrinted>2015-02-03T06:16:22Z</cp:lastPrinted>
  <dcterms:created xsi:type="dcterms:W3CDTF">2014-11-12T02:12:01Z</dcterms:created>
  <dcterms:modified xsi:type="dcterms:W3CDTF">2016-01-27T18:59:36Z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0x0101000B48D51CBE1210419F6FD37A269A99B2</vt:lpwstr>
  </property>
</Properties>
</file>