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75"/>
  </p:notesMasterIdLst>
  <p:sldIdLst>
    <p:sldId id="441" r:id="rId5"/>
    <p:sldId id="442" r:id="rId6"/>
    <p:sldId id="448" r:id="rId7"/>
    <p:sldId id="453" r:id="rId8"/>
    <p:sldId id="444" r:id="rId9"/>
    <p:sldId id="469" r:id="rId10"/>
    <p:sldId id="445" r:id="rId11"/>
    <p:sldId id="446" r:id="rId12"/>
    <p:sldId id="447" r:id="rId13"/>
    <p:sldId id="454" r:id="rId14"/>
    <p:sldId id="468" r:id="rId15"/>
    <p:sldId id="467" r:id="rId16"/>
    <p:sldId id="366" r:id="rId17"/>
    <p:sldId id="455" r:id="rId18"/>
    <p:sldId id="436" r:id="rId19"/>
    <p:sldId id="385" r:id="rId20"/>
    <p:sldId id="415" r:id="rId21"/>
    <p:sldId id="416" r:id="rId22"/>
    <p:sldId id="430" r:id="rId23"/>
    <p:sldId id="383" r:id="rId24"/>
    <p:sldId id="384" r:id="rId25"/>
    <p:sldId id="437" r:id="rId26"/>
    <p:sldId id="438" r:id="rId27"/>
    <p:sldId id="370" r:id="rId28"/>
    <p:sldId id="459" r:id="rId29"/>
    <p:sldId id="461" r:id="rId30"/>
    <p:sldId id="462" r:id="rId31"/>
    <p:sldId id="463" r:id="rId32"/>
    <p:sldId id="464" r:id="rId33"/>
    <p:sldId id="457" r:id="rId34"/>
    <p:sldId id="399" r:id="rId35"/>
    <p:sldId id="401" r:id="rId36"/>
    <p:sldId id="404" r:id="rId37"/>
    <p:sldId id="431" r:id="rId38"/>
    <p:sldId id="403" r:id="rId39"/>
    <p:sldId id="402" r:id="rId40"/>
    <p:sldId id="405" r:id="rId41"/>
    <p:sldId id="373" r:id="rId42"/>
    <p:sldId id="422" r:id="rId43"/>
    <p:sldId id="386" r:id="rId44"/>
    <p:sldId id="387" r:id="rId45"/>
    <p:sldId id="388" r:id="rId46"/>
    <p:sldId id="389" r:id="rId47"/>
    <p:sldId id="390" r:id="rId48"/>
    <p:sldId id="391" r:id="rId49"/>
    <p:sldId id="392" r:id="rId50"/>
    <p:sldId id="398" r:id="rId51"/>
    <p:sldId id="393" r:id="rId52"/>
    <p:sldId id="456" r:id="rId53"/>
    <p:sldId id="369" r:id="rId54"/>
    <p:sldId id="421" r:id="rId55"/>
    <p:sldId id="353" r:id="rId56"/>
    <p:sldId id="406" r:id="rId57"/>
    <p:sldId id="407" r:id="rId58"/>
    <p:sldId id="450" r:id="rId59"/>
    <p:sldId id="409" r:id="rId60"/>
    <p:sldId id="440" r:id="rId61"/>
    <p:sldId id="397" r:id="rId62"/>
    <p:sldId id="376" r:id="rId63"/>
    <p:sldId id="410" r:id="rId64"/>
    <p:sldId id="411" r:id="rId65"/>
    <p:sldId id="412" r:id="rId66"/>
    <p:sldId id="413" r:id="rId67"/>
    <p:sldId id="417" r:id="rId68"/>
    <p:sldId id="420" r:id="rId69"/>
    <p:sldId id="419" r:id="rId70"/>
    <p:sldId id="418" r:id="rId71"/>
    <p:sldId id="451" r:id="rId72"/>
    <p:sldId id="378" r:id="rId73"/>
    <p:sldId id="470" r:id="rId74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721" autoAdjust="0"/>
  </p:normalViewPr>
  <p:slideViewPr>
    <p:cSldViewPr>
      <p:cViewPr varScale="1">
        <p:scale>
          <a:sx n="108" d="100"/>
          <a:sy n="108" d="100"/>
        </p:scale>
        <p:origin x="17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6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notesMaster" Target="notesMasters/notesMaster1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C5E48F9B-BD57-4E5C-AAEB-45DFA9DFEA14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C1F74CD-20AB-450F-A557-7A1DCC0C7C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0003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Relationship Id="rId3" Type="http://schemas.openxmlformats.org/officeDocument/2006/relationships/hyperlink" Target="https://m.youtube.com/watch?v=xxx0P_euuSw" TargetMode="Externa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Relationship Id="rId3" Type="http://schemas.openxmlformats.org/officeDocument/2006/relationships/hyperlink" Target="https://m.youtube.com/watch?v=6G-HaXw2IQE" TargetMode="Externa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Relationship Id="rId3" Type="http://schemas.openxmlformats.org/officeDocument/2006/relationships/hyperlink" Target="https://www.zaner-bloser.com/news/research-behind-importance-teaching-vocabulary" TargetMode="Externa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188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Jillian</a:t>
            </a:r>
          </a:p>
          <a:p>
            <a:pPr eaLnBrk="1" hangingPunct="1"/>
            <a:endParaRPr lang="en-CA" altLang="en-US" dirty="0" smtClean="0">
              <a:latin typeface="Museo 300" charset="0"/>
            </a:endParaRPr>
          </a:p>
          <a:p>
            <a:pPr eaLnBrk="1" hangingPunct="1"/>
            <a:r>
              <a:rPr lang="en-CA" altLang="en-US" dirty="0" smtClean="0">
                <a:latin typeface="Museo 300" charset="0"/>
              </a:rPr>
              <a:t>Each session’s learning targets </a:t>
            </a: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Jillian</a:t>
            </a:r>
          </a:p>
          <a:p>
            <a:pPr eaLnBrk="1" hangingPunct="1"/>
            <a:endParaRPr lang="en-CA" altLang="en-US" dirty="0" smtClean="0">
              <a:latin typeface="Museo 300" charset="0"/>
            </a:endParaRPr>
          </a:p>
          <a:p>
            <a:pPr eaLnBrk="1" hangingPunct="1"/>
            <a:r>
              <a:rPr lang="en-CA" altLang="en-US" dirty="0" smtClean="0">
                <a:latin typeface="Museo 300" charset="0"/>
              </a:rPr>
              <a:t>Each session’s learning targets </a:t>
            </a: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Jillian</a:t>
            </a:r>
          </a:p>
          <a:p>
            <a:pPr eaLnBrk="1" hangingPunct="1"/>
            <a:endParaRPr lang="en-CA" altLang="en-US" dirty="0" smtClean="0">
              <a:latin typeface="Museo 300" charset="0"/>
            </a:endParaRPr>
          </a:p>
          <a:p>
            <a:pPr eaLnBrk="1" hangingPunct="1"/>
            <a:r>
              <a:rPr lang="en-CA" altLang="en-US" dirty="0" smtClean="0">
                <a:latin typeface="Museo 300" charset="0"/>
              </a:rPr>
              <a:t>Each session’s learning targets </a:t>
            </a: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Jillian </a:t>
            </a:r>
          </a:p>
          <a:p>
            <a:pPr eaLnBrk="1" hangingPunct="1"/>
            <a:endParaRPr lang="en-CA" altLang="en-US" dirty="0" smtClean="0">
              <a:latin typeface="Museo 300" charset="0"/>
            </a:endParaRP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Jillian</a:t>
            </a: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 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You are literacy leaders in your schools…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Building on knowledge…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Going to look at our strengths/areas for growth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Consider ways to implement this CR4YR program in classrooms 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Could schedule/Share info Intermediate team meetings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Committing to making the time to “spread the word”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4 </a:t>
            </a:r>
            <a:r>
              <a:rPr lang="en-US" altLang="en-US" baseline="0" dirty="0" err="1" smtClean="0">
                <a:latin typeface="Museo 300" charset="0"/>
                <a:ea typeface="ＭＳ Ｐゴシック" pitchFamily="34" charset="-128"/>
              </a:rPr>
              <a:t>mins</a:t>
            </a:r>
            <a:endParaRPr lang="en-US" altLang="en-US" baseline="0" dirty="0" smtClean="0">
              <a:latin typeface="Museo 300" charset="0"/>
              <a:ea typeface="ＭＳ Ｐゴシック" pitchFamily="34" charset="-128"/>
            </a:endParaRPr>
          </a:p>
          <a:p>
            <a:pPr marL="171450" indent="-171450" eaLnBrk="1" hangingPunct="1">
              <a:buFont typeface="Arial"/>
              <a:buChar char="•"/>
            </a:pPr>
            <a:endParaRPr lang="en-US" altLang="en-US" baseline="0" dirty="0" smtClean="0">
              <a:latin typeface="Museo 300" charset="0"/>
              <a:ea typeface="ＭＳ Ｐゴシック" pitchFamily="34" charset="-128"/>
            </a:endParaRPr>
          </a:p>
          <a:p>
            <a:pPr marL="171450" indent="-171450" eaLnBrk="1" hangingPunct="1">
              <a:buFont typeface="Arial"/>
              <a:buChar char="•"/>
            </a:pPr>
            <a:endParaRPr lang="en-US" altLang="en-US" baseline="0" dirty="0" smtClean="0">
              <a:latin typeface="Museo 300" charset="0"/>
              <a:ea typeface="ＭＳ Ｐゴシック" pitchFamily="34" charset="-128"/>
            </a:endParaRPr>
          </a:p>
          <a:p>
            <a:pPr marL="171450" indent="-171450" eaLnBrk="1" hangingPunct="1">
              <a:buFont typeface="Arial"/>
              <a:buChar char="•"/>
            </a:pPr>
            <a:endParaRPr lang="en-US" altLang="en-US" baseline="0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921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Jillian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Introduce</a:t>
            </a:r>
            <a:r>
              <a:rPr lang="en-CA" altLang="en-US" baseline="0" dirty="0" smtClean="0">
                <a:latin typeface="Museo 300" charset="0"/>
              </a:rPr>
              <a:t> graphic organizer to help guide 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Encourage you to 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Part of the practical ideas might be resources… CR4YR and Lit44 websites </a:t>
            </a:r>
          </a:p>
          <a:p>
            <a:pPr marL="171450" indent="-171450" eaLnBrk="1" hangingPunct="1">
              <a:buFont typeface="Arial"/>
              <a:buChar char="•"/>
            </a:pPr>
            <a:endParaRPr lang="en-CA" altLang="en-US" baseline="0" dirty="0" smtClean="0">
              <a:latin typeface="Museo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Jillian</a:t>
            </a:r>
          </a:p>
          <a:p>
            <a:pPr marL="171450" indent="-171450" eaLnBrk="1" hangingPunct="1">
              <a:buFont typeface="Arial"/>
              <a:buChar char="•"/>
            </a:pPr>
            <a:endParaRPr lang="en-CA" altLang="en-US" dirty="0" smtClean="0">
              <a:latin typeface="Museo 300" charset="0"/>
            </a:endParaRP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  <a:ea typeface="ＭＳ Ｐゴシック" pitchFamily="34" charset="-128"/>
              </a:rPr>
              <a:t>https://cr4yrintermediate.wordpress.com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  <a:ea typeface="ＭＳ Ｐゴシック" pitchFamily="34" charset="-128"/>
              </a:rPr>
              <a:t>literacy44.ca</a:t>
            </a:r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CR4YR</a:t>
            </a:r>
            <a:r>
              <a:rPr lang="en-CA" altLang="en-US" baseline="0" dirty="0" smtClean="0">
                <a:latin typeface="Museo 300" charset="0"/>
              </a:rPr>
              <a:t> has handouts and information about each session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Literacy44 has the resources from Reading 44 and Writing 44, some may have had presentations about literacy44 at schools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All handouts at today’s sessions</a:t>
            </a:r>
            <a:r>
              <a:rPr lang="en-CA" altLang="en-US" baseline="0" dirty="0" smtClean="0">
                <a:latin typeface="Museo 300" charset="0"/>
              </a:rPr>
              <a:t> are available online… handouts for other sections </a:t>
            </a:r>
            <a:endParaRPr lang="en-CA" altLang="en-US" dirty="0" smtClean="0">
              <a:latin typeface="Museo 300" charset="0"/>
            </a:endParaRP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Website</a:t>
            </a:r>
            <a:r>
              <a:rPr lang="en-CA" altLang="en-US" baseline="0" dirty="0" smtClean="0">
                <a:latin typeface="Museo 300" charset="0"/>
              </a:rPr>
              <a:t> links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Links to click from slide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Morning of… browser windows minimized and ready to pull up</a:t>
            </a:r>
            <a:endParaRPr lang="en-CA" altLang="en-US" dirty="0" smtClean="0">
              <a:latin typeface="Museo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Darlene</a:t>
            </a:r>
            <a:endParaRPr lang="en-US" altLang="en-US" baseline="0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921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0" indent="0">
              <a:buFont typeface="Arial"/>
              <a:buNone/>
            </a:pPr>
            <a:r>
              <a:rPr lang="en-CA" altLang="en-US" sz="2400" dirty="0" smtClean="0">
                <a:latin typeface="Cambria" panose="02040503050406030204" pitchFamily="18" charset="0"/>
                <a:cs typeface="Cambria"/>
              </a:rPr>
              <a:t>Darlene </a:t>
            </a:r>
          </a:p>
          <a:p>
            <a:pPr eaLnBrk="1" hangingPunct="1"/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921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Darlene</a:t>
            </a:r>
            <a:endParaRPr lang="en-US" altLang="en-US" baseline="0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92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105" indent="-2935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009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611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216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819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422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026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628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12EB37-5A4F-4B74-BED2-109A7107DA75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 </a:t>
            </a:r>
          </a:p>
          <a:p>
            <a:pPr eaLnBrk="1" hangingPunct="1"/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12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 dirty="0" smtClean="0">
              <a:latin typeface="Museo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Darlene</a:t>
            </a: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 </a:t>
            </a:r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921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Darlene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3634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Darlene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290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Learned helplessness</a:t>
            </a:r>
            <a:r>
              <a:rPr lang="en-US" baseline="0" dirty="0" smtClean="0"/>
              <a:t> comes when students attribute success to external factors and failure to lack of ability</a:t>
            </a:r>
          </a:p>
          <a:p>
            <a:r>
              <a:rPr lang="en-US" baseline="0" dirty="0" smtClean="0"/>
              <a:t>Who and what you attribute your success or failure to makes a huge difference in how you behave.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8A64-FE1D-4CA3-8062-8CBAE025142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21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Kids come into the world infinitely</a:t>
            </a:r>
            <a:r>
              <a:rPr lang="en-US" baseline="0" dirty="0" smtClean="0"/>
              <a:t> curious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8A64-FE1D-4CA3-8062-8CBAE02514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13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entury Gothic" pitchFamily="34" charset="0"/>
              </a:rPr>
              <a:t>Cultural framing for mindset intervention; strong emphasis on nations values</a:t>
            </a:r>
          </a:p>
          <a:p>
            <a:r>
              <a:rPr lang="en-US" dirty="0" smtClean="0">
                <a:latin typeface="Century Gothic" pitchFamily="34" charset="0"/>
              </a:rPr>
              <a:t>Teachers and parents instructed in everyday practices</a:t>
            </a:r>
          </a:p>
          <a:p>
            <a:endParaRPr lang="en-US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After 1-1.5 Years</a:t>
            </a:r>
          </a:p>
          <a:p>
            <a:r>
              <a:rPr lang="en-US" dirty="0" smtClean="0">
                <a:latin typeface="Century Gothic" pitchFamily="34" charset="0"/>
              </a:rPr>
              <a:t>K and 1 lead district in oral reading fluency: 95% of kindergarten and 80% of 1</a:t>
            </a:r>
            <a:r>
              <a:rPr lang="en-US" baseline="30000" dirty="0" smtClean="0">
                <a:latin typeface="Century Gothic" pitchFamily="34" charset="0"/>
              </a:rPr>
              <a:t>st</a:t>
            </a:r>
            <a:r>
              <a:rPr lang="en-US" dirty="0" smtClean="0">
                <a:latin typeface="Century Gothic" pitchFamily="34" charset="0"/>
              </a:rPr>
              <a:t> graders are proficient or above in reading</a:t>
            </a:r>
          </a:p>
          <a:p>
            <a:r>
              <a:rPr lang="en-US" dirty="0" smtClean="0">
                <a:latin typeface="Century Gothic" pitchFamily="34" charset="0"/>
              </a:rPr>
              <a:t>3</a:t>
            </a:r>
            <a:r>
              <a:rPr lang="en-US" baseline="30000" dirty="0" smtClean="0">
                <a:latin typeface="Century Gothic" pitchFamily="34" charset="0"/>
              </a:rPr>
              <a:t>rd</a:t>
            </a:r>
            <a:r>
              <a:rPr lang="en-US" dirty="0" smtClean="0">
                <a:latin typeface="Century Gothic" pitchFamily="34" charset="0"/>
              </a:rPr>
              <a:t> grade literacy: On state literacy test, 68% of 3</a:t>
            </a:r>
            <a:r>
              <a:rPr lang="en-US" baseline="30000" dirty="0" smtClean="0">
                <a:latin typeface="Century Gothic" pitchFamily="34" charset="0"/>
              </a:rPr>
              <a:t>rd</a:t>
            </a:r>
            <a:r>
              <a:rPr lang="en-US" dirty="0" smtClean="0">
                <a:latin typeface="Century Gothic" pitchFamily="34" charset="0"/>
              </a:rPr>
              <a:t> grade students met or were within 10 points of standard. Most had been more than 100 points below standard in the fall (on 600 point test)</a:t>
            </a:r>
          </a:p>
          <a:p>
            <a:r>
              <a:rPr lang="en-US" dirty="0" smtClean="0">
                <a:latin typeface="Century Gothic" pitchFamily="34" charset="0"/>
              </a:rPr>
              <a:t>3</a:t>
            </a:r>
            <a:r>
              <a:rPr lang="en-US" baseline="30000" dirty="0" smtClean="0">
                <a:latin typeface="Century Gothic" pitchFamily="34" charset="0"/>
              </a:rPr>
              <a:t>rd</a:t>
            </a:r>
            <a:r>
              <a:rPr lang="en-US" dirty="0" smtClean="0">
                <a:latin typeface="Century Gothic" pitchFamily="34" charset="0"/>
              </a:rPr>
              <a:t>-5</a:t>
            </a:r>
            <a:r>
              <a:rPr lang="en-US" baseline="30000" dirty="0" smtClean="0">
                <a:latin typeface="Century Gothic" pitchFamily="34" charset="0"/>
              </a:rPr>
              <a:t>th</a:t>
            </a:r>
            <a:r>
              <a:rPr lang="en-US" dirty="0" smtClean="0">
                <a:latin typeface="Century Gothic" pitchFamily="34" charset="0"/>
              </a:rPr>
              <a:t> grader literacy and math: 60% of all students are showing more than one year of growth; and at least half of these students are showing 1.5-2 years of growth (Measure of Academic Progress)</a:t>
            </a:r>
          </a:p>
          <a:p>
            <a:endParaRPr lang="en-US" dirty="0" smtClean="0">
              <a:latin typeface="Century Gothic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18A64-FE1D-4CA3-8062-8CBAE025142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96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5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105" indent="-2935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009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611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216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819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422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026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628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12EB37-5A4F-4B74-BED2-109A7107DA7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 </a:t>
            </a:r>
          </a:p>
          <a:p>
            <a:pPr eaLnBrk="1" hangingPunct="1"/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12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105" indent="-2935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009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611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216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819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422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026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628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12EB37-5A4F-4B74-BED2-109A7107DA75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 </a:t>
            </a:r>
          </a:p>
          <a:p>
            <a:pPr eaLnBrk="1" hangingPunct="1"/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12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Jenny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Ann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Ann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105" indent="-2935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009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611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216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819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422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026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628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2DF2F6D-1767-461D-A5FB-A9C6AC106F27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</a:t>
            </a:r>
          </a:p>
        </p:txBody>
      </p:sp>
    </p:spTree>
    <p:extLst>
      <p:ext uri="{BB962C8B-B14F-4D97-AF65-F5344CB8AC3E}">
        <p14:creationId xmlns:p14="http://schemas.microsoft.com/office/powerpoint/2010/main" val="26435301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  <a:p>
            <a:r>
              <a:rPr lang="en-CA" dirty="0" smtClean="0"/>
              <a:t>Learning involves recognizing the consequences of one’s actions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  <a:p>
            <a:r>
              <a:rPr lang="en-CA" dirty="0" smtClean="0"/>
              <a:t>Learner</a:t>
            </a:r>
            <a:r>
              <a:rPr lang="en-CA" baseline="0" dirty="0" smtClean="0"/>
              <a:t> centered literacy: owning their own reading. </a:t>
            </a:r>
            <a:endParaRPr lang="en-CA" dirty="0" smtClean="0"/>
          </a:p>
          <a:p>
            <a:endParaRPr lang="en-CA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https://m.youtube.com/watch?v=xxx0P_euuSw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 from .10-1.34 min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 to 2.03-2.52 min.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  <a:p>
            <a:r>
              <a:rPr lang="en-CA" dirty="0" smtClean="0"/>
              <a:t>Daily 5</a:t>
            </a:r>
            <a:r>
              <a:rPr lang="en-CA" baseline="0" dirty="0" smtClean="0"/>
              <a:t> in Action- Grade 5/6</a:t>
            </a:r>
          </a:p>
          <a:p>
            <a:endParaRPr lang="en-CA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https://m.youtube.com/watch?v=6G-HaXw2IQE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.12-5.40 minutes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  <a:p>
            <a:r>
              <a:rPr lang="en-CA" dirty="0" smtClean="0"/>
              <a:t>Resources</a:t>
            </a:r>
            <a:r>
              <a:rPr lang="en-CA" baseline="0" dirty="0" smtClean="0"/>
              <a:t> available in French too!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Ann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Ann</a:t>
            </a:r>
          </a:p>
          <a:p>
            <a:endParaRPr lang="en-CA" dirty="0" smtClean="0"/>
          </a:p>
          <a:p>
            <a:r>
              <a:rPr lang="en-CA" dirty="0" smtClean="0"/>
              <a:t>Refer to</a:t>
            </a:r>
            <a:r>
              <a:rPr lang="en-CA" baseline="0" dirty="0" smtClean="0"/>
              <a:t> lit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hlinkClick r:id="rId3"/>
              </a:rPr>
              <a:t>https://www.zaner-bloser.com/news/research-behind-importance-teaching-vocabulary</a:t>
            </a:r>
            <a:endParaRPr lang="en-US" sz="120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105" indent="-2935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009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611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216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819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422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026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628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2DF2F6D-1767-461D-A5FB-A9C6AC106F27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</a:t>
            </a:r>
          </a:p>
        </p:txBody>
      </p:sp>
    </p:spTree>
    <p:extLst>
      <p:ext uri="{BB962C8B-B14F-4D97-AF65-F5344CB8AC3E}">
        <p14:creationId xmlns:p14="http://schemas.microsoft.com/office/powerpoint/2010/main" val="26435301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Nicky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Jillian </a:t>
            </a:r>
          </a:p>
          <a:p>
            <a:pPr marL="171450" indent="-171450">
              <a:buFont typeface="Arial"/>
              <a:buChar char="•"/>
            </a:pPr>
            <a:r>
              <a:rPr lang="en-CA" dirty="0" smtClean="0"/>
              <a:t>Intermediate</a:t>
            </a:r>
            <a:r>
              <a:rPr lang="en-CA" baseline="0" dirty="0" smtClean="0"/>
              <a:t> teachers can not assume that our students will all be able to decode words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Connect back to reading myth about learning to read being over in grade 3 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One way to teach these skills in the intermediate context is through inquiry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Students making their own meaning… coming to understand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Inquiry good because multiple entry points… 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We may have to teach kids</a:t>
            </a:r>
          </a:p>
          <a:p>
            <a:pPr marL="628650" lvl="1" indent="-171450">
              <a:buFont typeface="Arial"/>
              <a:buChar char="•"/>
            </a:pPr>
            <a:r>
              <a:rPr lang="en-CA" baseline="0" dirty="0" smtClean="0"/>
              <a:t>Breaking into syllables</a:t>
            </a:r>
          </a:p>
          <a:p>
            <a:pPr marL="628650" lvl="1" indent="-171450">
              <a:buFont typeface="Arial"/>
              <a:buChar char="•"/>
            </a:pPr>
            <a:r>
              <a:rPr lang="en-CA" baseline="0" dirty="0" smtClean="0"/>
              <a:t>Looking for smaller words in larger words </a:t>
            </a:r>
          </a:p>
          <a:p>
            <a:pPr marL="628650" lvl="1" indent="-171450">
              <a:buFont typeface="Arial"/>
              <a:buChar char="•"/>
            </a:pPr>
            <a:r>
              <a:rPr lang="en-CA" baseline="0" dirty="0" smtClean="0"/>
              <a:t>Looking for base words</a:t>
            </a:r>
          </a:p>
          <a:p>
            <a:pPr marL="628650" lvl="1" indent="-171450">
              <a:buFont typeface="Arial"/>
              <a:buChar char="•"/>
            </a:pPr>
            <a:r>
              <a:rPr lang="en-CA" baseline="0" dirty="0" smtClean="0"/>
              <a:t>Using context clues</a:t>
            </a:r>
          </a:p>
          <a:p>
            <a:pPr marL="628650" lvl="1" indent="-171450">
              <a:buFont typeface="Arial"/>
              <a:buChar char="•"/>
            </a:pPr>
            <a:r>
              <a:rPr lang="en-CA" baseline="0" dirty="0" smtClean="0"/>
              <a:t>Reading prefixes and suffixes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This year, noticed my class was struggling with prefixes and suffixes and many were having a hard time using them in their writing and oral reading… formative assessment 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Talk about lesson…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Differentiation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Thinking about explicit skill building 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Assessment 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Making thinking visible… </a:t>
            </a:r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Jillian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Jillian</a:t>
            </a:r>
          </a:p>
          <a:p>
            <a:endParaRPr lang="en-CA" dirty="0" smtClean="0"/>
          </a:p>
          <a:p>
            <a:r>
              <a:rPr lang="en-CA" dirty="0" smtClean="0"/>
              <a:t>Also mention</a:t>
            </a:r>
            <a:r>
              <a:rPr lang="en-CA" baseline="0" dirty="0" smtClean="0"/>
              <a:t> code chart on wall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Jillian</a:t>
            </a:r>
          </a:p>
          <a:p>
            <a:endParaRPr lang="en-CA" dirty="0" smtClean="0"/>
          </a:p>
          <a:p>
            <a:r>
              <a:rPr lang="en-CA" dirty="0" smtClean="0"/>
              <a:t>Formative assessment </a:t>
            </a:r>
          </a:p>
          <a:p>
            <a:r>
              <a:rPr lang="en-CA" smtClean="0"/>
              <a:t>Differentiation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Jillian </a:t>
            </a:r>
          </a:p>
          <a:p>
            <a:endParaRPr lang="en-CA" dirty="0" smtClean="0"/>
          </a:p>
          <a:p>
            <a:r>
              <a:rPr lang="en-CA" dirty="0" smtClean="0"/>
              <a:t>Link</a:t>
            </a:r>
            <a:r>
              <a:rPr lang="en-CA" baseline="0" dirty="0" smtClean="0"/>
              <a:t> lesson to this resource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Jillian </a:t>
            </a:r>
          </a:p>
          <a:p>
            <a:pPr marL="171450" indent="-171450">
              <a:buFont typeface="Arial"/>
              <a:buChar char="•"/>
            </a:pPr>
            <a:r>
              <a:rPr lang="en-CA" dirty="0" smtClean="0"/>
              <a:t>Closing/Conclusion </a:t>
            </a:r>
          </a:p>
          <a:p>
            <a:pPr marL="171450" indent="-171450">
              <a:buFont typeface="Arial"/>
              <a:buChar char="•"/>
            </a:pPr>
            <a:r>
              <a:rPr lang="en-CA" dirty="0" smtClean="0"/>
              <a:t>Direct</a:t>
            </a:r>
            <a:r>
              <a:rPr lang="en-CA" baseline="0" dirty="0" smtClean="0"/>
              <a:t> back to note taking template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Discuss at table what you think the most salient points are for you to take back to your schools</a:t>
            </a:r>
          </a:p>
          <a:p>
            <a:pPr marL="171450" indent="-171450">
              <a:buFont typeface="Arial"/>
              <a:buChar char="•"/>
            </a:pPr>
            <a:r>
              <a:rPr lang="en-CA" baseline="0" dirty="0" smtClean="0"/>
              <a:t>Inform of the survey that will be sent, please complete the survey </a:t>
            </a:r>
          </a:p>
          <a:p>
            <a:pPr marL="171450" indent="-171450">
              <a:buFont typeface="Arial"/>
              <a:buChar char="•"/>
            </a:pPr>
            <a:endParaRPr lang="en-CA" baseline="0" dirty="0" smtClean="0"/>
          </a:p>
          <a:p>
            <a:pPr eaLnBrk="1" hangingPunct="1"/>
            <a:endParaRPr lang="en-CA" altLang="en-US" baseline="0" dirty="0" smtClean="0">
              <a:latin typeface="Museo 300" charset="0"/>
              <a:ea typeface="ＭＳ Ｐゴシック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entury Gothic"/>
                <a:cs typeface="Century Gothic"/>
              </a:rPr>
              <a:t>School Action Plan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entury Gothic"/>
                <a:cs typeface="Century Gothic"/>
              </a:rPr>
              <a:t>Resource material 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entury Gothic"/>
                <a:cs typeface="Century Gothic"/>
              </a:rPr>
              <a:t>Email Survey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entury Gothic"/>
                <a:cs typeface="Century Gothic"/>
              </a:rPr>
              <a:t>Door prize </a:t>
            </a:r>
          </a:p>
          <a:p>
            <a:pPr eaLnBrk="1" hangingPunct="1"/>
            <a:endParaRPr lang="en-CA" altLang="en-US" baseline="0" dirty="0" smtClean="0">
              <a:latin typeface="Museo 300" charset="0"/>
              <a:ea typeface="ＭＳ Ｐゴシック" pitchFamily="34" charset="-128"/>
            </a:endParaRPr>
          </a:p>
          <a:p>
            <a:pPr eaLnBrk="1" hangingPunct="1"/>
            <a:endParaRPr lang="en-CA" altLang="en-US" baseline="0" dirty="0" smtClean="0">
              <a:latin typeface="Museo 300" charset="0"/>
              <a:ea typeface="ＭＳ Ｐゴシック" pitchFamily="34" charset="-128"/>
            </a:endParaRPr>
          </a:p>
          <a:p>
            <a:pPr eaLnBrk="1" hangingPunct="1"/>
            <a:r>
              <a:rPr lang="en-CA" altLang="en-US" dirty="0" smtClean="0">
                <a:latin typeface="Museo 300" charset="0"/>
                <a:ea typeface="ＭＳ Ｐゴシック" pitchFamily="34" charset="-128"/>
              </a:rPr>
              <a:t>https://cr4yrintermediate.wordpress.com</a:t>
            </a:r>
          </a:p>
          <a:p>
            <a:pPr eaLnBrk="1" hangingPunct="1"/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  <a:p>
            <a:pPr marL="171450" indent="-171450">
              <a:buFont typeface="Arial"/>
              <a:buChar char="•"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F74CD-20AB-450F-A557-7A1DCC0C7CF1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62549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233" indent="-29355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204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885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567" indent="-234841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3249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930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612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2293" indent="-23484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DEFA653-94F8-4A09-B955-B13D0A8D5BE5}" type="slidenum">
              <a:rPr lang="en-US" altLang="en-US" sz="1200"/>
              <a:pPr/>
              <a:t>70</a:t>
            </a:fld>
            <a:endParaRPr lang="en-US" altLang="en-US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dirty="0" smtClean="0">
                <a:latin typeface="Museo 300" charset="0"/>
              </a:rPr>
              <a:t>Jillian</a:t>
            </a:r>
          </a:p>
          <a:p>
            <a:pPr marL="171450" indent="-171450" eaLnBrk="1" hangingPunct="1">
              <a:buFont typeface="Arial"/>
              <a:buChar char="•"/>
            </a:pPr>
            <a:endParaRPr lang="en-CA" altLang="en-US" dirty="0" smtClean="0">
              <a:latin typeface="Museo 300" charset="0"/>
            </a:endParaRP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  <a:ea typeface="ＭＳ Ｐゴシック" pitchFamily="34" charset="-128"/>
              </a:rPr>
              <a:t>https://cr4yrintermediate.wordpress.com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  <a:ea typeface="ＭＳ Ｐゴシック" pitchFamily="34" charset="-128"/>
              </a:rPr>
              <a:t>literacy44.ca</a:t>
            </a:r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CR4YR</a:t>
            </a:r>
            <a:r>
              <a:rPr lang="en-CA" altLang="en-US" baseline="0" dirty="0" smtClean="0">
                <a:latin typeface="Museo 300" charset="0"/>
              </a:rPr>
              <a:t> has handouts and information about each session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Literacy44 has the resources from Reading 44 and Writing 44, some may have had presentations about literacy44 at schools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All handouts at today’s sessions</a:t>
            </a:r>
            <a:r>
              <a:rPr lang="en-CA" altLang="en-US" baseline="0" dirty="0" smtClean="0">
                <a:latin typeface="Museo 300" charset="0"/>
              </a:rPr>
              <a:t> are available online… handouts for other sections </a:t>
            </a:r>
            <a:endParaRPr lang="en-CA" altLang="en-US" dirty="0" smtClean="0">
              <a:latin typeface="Museo 300" charset="0"/>
            </a:endParaRP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dirty="0" smtClean="0">
                <a:latin typeface="Museo 300" charset="0"/>
              </a:rPr>
              <a:t>Website</a:t>
            </a:r>
            <a:r>
              <a:rPr lang="en-CA" altLang="en-US" baseline="0" dirty="0" smtClean="0">
                <a:latin typeface="Museo 300" charset="0"/>
              </a:rPr>
              <a:t> links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Links to click from slide</a:t>
            </a:r>
          </a:p>
          <a:p>
            <a:pPr marL="171450" indent="-171450" eaLnBrk="1" hangingPunct="1">
              <a:buFont typeface="Arial"/>
              <a:buChar char="•"/>
            </a:pPr>
            <a:r>
              <a:rPr lang="en-CA" altLang="en-US" baseline="0" dirty="0" smtClean="0">
                <a:latin typeface="Museo 300" charset="0"/>
              </a:rPr>
              <a:t>Morning of… browser windows minimized and ready to pull up</a:t>
            </a:r>
            <a:endParaRPr lang="en-CA" altLang="en-US" dirty="0" smtClean="0">
              <a:latin typeface="Museo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68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105" indent="-2935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009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611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216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819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422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026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628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2DF2F6D-1767-461D-A5FB-A9C6AC106F27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</a:t>
            </a:r>
          </a:p>
        </p:txBody>
      </p:sp>
    </p:spTree>
    <p:extLst>
      <p:ext uri="{BB962C8B-B14F-4D97-AF65-F5344CB8AC3E}">
        <p14:creationId xmlns:p14="http://schemas.microsoft.com/office/powerpoint/2010/main" val="2643530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105" indent="-2935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009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611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216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819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422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026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628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48EE1C4-BEA3-48E4-B4FA-6CBB531E1ACF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</a:t>
            </a:r>
          </a:p>
          <a:p>
            <a:pPr eaLnBrk="1" hangingPunct="1"/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Needs</a:t>
            </a:r>
            <a:r>
              <a:rPr lang="en-US" altLang="en-US" baseline="0" dirty="0" smtClean="0">
                <a:latin typeface="Museo 300" charset="0"/>
                <a:ea typeface="ＭＳ Ｐゴシック" pitchFamily="34" charset="-128"/>
              </a:rPr>
              <a:t> updating from the discussion Mon. Oct 26</a:t>
            </a:r>
            <a:endParaRPr lang="en-US" altLang="en-US" dirty="0" smtClean="0">
              <a:latin typeface="Museo 300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2065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63105" indent="-2935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74009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43611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13216" indent="-234802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82819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052422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522026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91628" indent="-23480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2DF2F6D-1767-461D-A5FB-A9C6AC106F27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Museo 300" charset="0"/>
                <a:ea typeface="ＭＳ Ｐゴシック" pitchFamily="34" charset="-128"/>
              </a:rPr>
              <a:t>Kathleen</a:t>
            </a:r>
          </a:p>
        </p:txBody>
      </p:sp>
    </p:spTree>
    <p:extLst>
      <p:ext uri="{BB962C8B-B14F-4D97-AF65-F5344CB8AC3E}">
        <p14:creationId xmlns:p14="http://schemas.microsoft.com/office/powerpoint/2010/main" val="264353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948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57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054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64138" y="6249988"/>
            <a:ext cx="37861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FBC71-98CD-44AB-A13D-C5351736DC17}" type="datetimeFigureOut">
              <a:rPr lang="en-CA"/>
              <a:pPr>
                <a:defRPr/>
              </a:pPr>
              <a:t>2016-01-27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3675" y="6249988"/>
            <a:ext cx="3786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90975" y="6249988"/>
            <a:ext cx="11620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DF35E-C6AB-44B2-BF44-DC4DCF9AB02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57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337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06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78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478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61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130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318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07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9B3F0-057D-43D9-9057-66D977ADFE0D}" type="datetimeFigureOut">
              <a:rPr lang="en-CA" smtClean="0"/>
              <a:t>2016-01-27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48611-6947-4493-A1EF-20E82782E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08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r4yr.ca/" TargetMode="External"/><Relationship Id="rId4" Type="http://schemas.openxmlformats.org/officeDocument/2006/relationships/hyperlink" Target="http://literacy44.ca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hyperlink" Target="http://visible-learning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://s1.thingpic.com/images/kz/oKMp3Mozahyv12N7D3N44YCD.jpeg" TargetMode="External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://bookwhisperer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m.youtube.com/watch?v=xxx0P_euuSw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m.youtube.com/watch?v=6G-HaXw2IQE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cr4yrintermediate.wordpress.com" TargetMode="External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cr4yr.ca/" TargetMode="External"/><Relationship Id="rId4" Type="http://schemas.openxmlformats.org/officeDocument/2006/relationships/hyperlink" Target="http://literacy44.ca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gradFill flip="none" rotWithShape="1">
            <a:gsLst>
              <a:gs pos="0">
                <a:srgbClr val="669900">
                  <a:tint val="66000"/>
                  <a:satMod val="160000"/>
                </a:srgbClr>
              </a:gs>
              <a:gs pos="50000">
                <a:srgbClr val="669900">
                  <a:tint val="44500"/>
                  <a:satMod val="160000"/>
                </a:srgbClr>
              </a:gs>
              <a:gs pos="100000">
                <a:srgbClr val="6699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CA" dirty="0" smtClean="0">
                <a:latin typeface="Century Gothic" panose="020B0502020202020204" pitchFamily="34" charset="0"/>
              </a:rPr>
              <a:t/>
            </a:r>
            <a:br>
              <a:rPr lang="en-CA" dirty="0" smtClean="0">
                <a:latin typeface="Century Gothic" panose="020B0502020202020204" pitchFamily="34" charset="0"/>
              </a:rPr>
            </a:br>
            <a:r>
              <a:rPr lang="en-CA" dirty="0" smtClean="0">
                <a:latin typeface="Century Gothic" panose="020B0502020202020204" pitchFamily="34" charset="0"/>
              </a:rPr>
              <a:t/>
            </a:r>
            <a:br>
              <a:rPr lang="en-CA" dirty="0" smtClean="0">
                <a:latin typeface="Century Gothic" panose="020B0502020202020204" pitchFamily="34" charset="0"/>
              </a:rPr>
            </a:br>
            <a:r>
              <a:rPr lang="en-CA" dirty="0" smtClean="0">
                <a:latin typeface="Century Gothic" panose="020B0502020202020204" pitchFamily="34" charset="0"/>
              </a:rPr>
              <a:t>Changing Results for Young Readers </a:t>
            </a:r>
            <a:endParaRPr lang="en-CA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gradFill flip="none" rotWithShape="1">
            <a:gsLst>
              <a:gs pos="0">
                <a:srgbClr val="669900">
                  <a:tint val="66000"/>
                  <a:satMod val="160000"/>
                </a:srgbClr>
              </a:gs>
              <a:gs pos="50000">
                <a:srgbClr val="669900">
                  <a:tint val="44500"/>
                  <a:satMod val="160000"/>
                </a:srgbClr>
              </a:gs>
              <a:gs pos="100000">
                <a:srgbClr val="6699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>
            <a:normAutofit fontScale="92500" lnSpcReduction="20000"/>
          </a:bodyPr>
          <a:lstStyle/>
          <a:p>
            <a:endParaRPr lang="en-CA" sz="1000" dirty="0" smtClean="0">
              <a:latin typeface="Century Gothic" panose="020B0502020202020204" pitchFamily="34" charset="0"/>
            </a:endParaRPr>
          </a:p>
          <a:p>
            <a:r>
              <a:rPr lang="en-CA" sz="2600" dirty="0" smtClean="0">
                <a:latin typeface="Century Gothic" panose="020B0502020202020204" pitchFamily="34" charset="0"/>
              </a:rPr>
              <a:t>The Intermediate Grades</a:t>
            </a:r>
          </a:p>
          <a:p>
            <a:endParaRPr lang="en-CA" sz="2600" dirty="0">
              <a:latin typeface="Century Gothic" panose="020B0502020202020204" pitchFamily="34" charset="0"/>
            </a:endParaRPr>
          </a:p>
          <a:p>
            <a:r>
              <a:rPr lang="en-CA" sz="2600" dirty="0" smtClean="0">
                <a:latin typeface="Century Gothic" panose="020B0502020202020204" pitchFamily="34" charset="0"/>
              </a:rPr>
              <a:t>North Vancouver School District</a:t>
            </a:r>
          </a:p>
          <a:p>
            <a:r>
              <a:rPr lang="en-CA" sz="2600" dirty="0" smtClean="0">
                <a:latin typeface="Century Gothic" panose="020B0502020202020204" pitchFamily="34" charset="0"/>
              </a:rPr>
              <a:t>January, 2016</a:t>
            </a:r>
          </a:p>
          <a:p>
            <a:endParaRPr lang="en-CA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80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CR4YR Learning Targets #1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84784"/>
            <a:ext cx="8208912" cy="4536504"/>
          </a:xfrm>
        </p:spPr>
        <p:txBody>
          <a:bodyPr>
            <a:noAutofit/>
          </a:bodyPr>
          <a:lstStyle/>
          <a:p>
            <a:pPr marL="114300" indent="0">
              <a:lnSpc>
                <a:spcPct val="150000"/>
              </a:lnSpc>
              <a:spcAft>
                <a:spcPts val="750"/>
              </a:spcAft>
              <a:buNone/>
            </a:pPr>
            <a:r>
              <a:rPr lang="en-CA" altLang="en-US" sz="2400" b="1" dirty="0" smtClean="0">
                <a:latin typeface="Century Gothic"/>
                <a:cs typeface="Century Gothic"/>
              </a:rPr>
              <a:t>Balanced Literacy Programs</a:t>
            </a:r>
            <a:endParaRPr lang="en-CA" altLang="en-US" sz="2400" dirty="0" smtClean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  <a:spcBef>
                <a:spcPts val="0"/>
              </a:spcBef>
            </a:pPr>
            <a:r>
              <a:rPr lang="en-CA" altLang="en-US" sz="2200" dirty="0" smtClean="0">
                <a:latin typeface="Century Gothic"/>
                <a:cs typeface="Century Gothic"/>
              </a:rPr>
              <a:t>To enhance literacy leaders’ and teachers’ capacity in literacy instruction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457200" indent="-342900">
              <a:lnSpc>
                <a:spcPct val="150000"/>
              </a:lnSpc>
              <a:spcAft>
                <a:spcPts val="750"/>
              </a:spcAft>
            </a:pPr>
            <a:r>
              <a:rPr lang="en-CA" altLang="en-US" sz="2200" dirty="0" smtClean="0">
                <a:latin typeface="Century Gothic"/>
                <a:cs typeface="Century Gothic"/>
              </a:rPr>
              <a:t>To understand the intermediate reader</a:t>
            </a:r>
          </a:p>
          <a:p>
            <a:pPr marL="457200" indent="-342900">
              <a:lnSpc>
                <a:spcPct val="150000"/>
              </a:lnSpc>
              <a:spcAft>
                <a:spcPts val="750"/>
              </a:spcAft>
            </a:pPr>
            <a:endParaRPr lang="en-CA" altLang="en-US" sz="2200" dirty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  <a:spcBef>
                <a:spcPts val="0"/>
              </a:spcBef>
            </a:pPr>
            <a:r>
              <a:rPr lang="en-CA" altLang="en-US" sz="2200" dirty="0" smtClean="0">
                <a:latin typeface="Century Gothic"/>
                <a:cs typeface="Century Gothic"/>
              </a:rPr>
              <a:t>To explore literacy resources and strategies for the intermediate classroom</a:t>
            </a:r>
          </a:p>
        </p:txBody>
      </p:sp>
    </p:spTree>
    <p:extLst>
      <p:ext uri="{BB962C8B-B14F-4D97-AF65-F5344CB8AC3E}">
        <p14:creationId xmlns:p14="http://schemas.microsoft.com/office/powerpoint/2010/main" val="4469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CR4YR Learning Targets #2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12776"/>
            <a:ext cx="8424936" cy="4608512"/>
          </a:xfrm>
        </p:spPr>
        <p:txBody>
          <a:bodyPr>
            <a:no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CA" altLang="en-US" sz="2400" b="1" dirty="0" smtClean="0">
                <a:latin typeface="Century Gothic"/>
                <a:cs typeface="Century Gothic"/>
              </a:rPr>
              <a:t>Fluency </a:t>
            </a:r>
            <a:r>
              <a:rPr lang="en-CA" altLang="en-US" sz="2400" b="1" dirty="0">
                <a:latin typeface="Century Gothic"/>
                <a:cs typeface="Century Gothic"/>
              </a:rPr>
              <a:t>and Oral Language </a:t>
            </a:r>
            <a:endParaRPr lang="en-CA" altLang="en-US" sz="2400" dirty="0" smtClean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  <a:spcAft>
                <a:spcPts val="750"/>
              </a:spcAft>
            </a:pPr>
            <a:r>
              <a:rPr lang="en-CA" altLang="en-US" sz="2200" dirty="0" smtClean="0">
                <a:latin typeface="Century Gothic"/>
                <a:cs typeface="Century Gothic"/>
              </a:rPr>
              <a:t>To </a:t>
            </a:r>
            <a:r>
              <a:rPr lang="en-CA" altLang="en-US" sz="2200" dirty="0">
                <a:latin typeface="Century Gothic"/>
                <a:cs typeface="Century Gothic"/>
              </a:rPr>
              <a:t>enhance teacher capacity for teaching and assessing oral language and </a:t>
            </a:r>
            <a:r>
              <a:rPr lang="en-CA" altLang="en-US" sz="2200" dirty="0" smtClean="0">
                <a:latin typeface="Century Gothic"/>
                <a:cs typeface="Century Gothic"/>
              </a:rPr>
              <a:t>fluency</a:t>
            </a:r>
          </a:p>
          <a:p>
            <a:pPr marL="457200" indent="-342900">
              <a:lnSpc>
                <a:spcPct val="100000"/>
              </a:lnSpc>
              <a:spcAft>
                <a:spcPts val="750"/>
              </a:spcAft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  <a:spcAft>
                <a:spcPts val="750"/>
              </a:spcAft>
            </a:pPr>
            <a:r>
              <a:rPr lang="en-CA" altLang="en-US" sz="2200" dirty="0" smtClean="0">
                <a:latin typeface="Century Gothic"/>
                <a:cs typeface="Century Gothic"/>
              </a:rPr>
              <a:t>To </a:t>
            </a:r>
            <a:r>
              <a:rPr lang="en-CA" altLang="en-US" sz="2200" dirty="0">
                <a:latin typeface="Century Gothic"/>
                <a:cs typeface="Century Gothic"/>
              </a:rPr>
              <a:t>understand the importance of fluency and oral language in the intermediate classroom 	</a:t>
            </a:r>
            <a:endParaRPr lang="en-CA" altLang="en-US" sz="2200" dirty="0" smtClean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  <a:spcAft>
                <a:spcPts val="750"/>
              </a:spcAft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To </a:t>
            </a:r>
            <a:r>
              <a:rPr lang="en-CA" altLang="en-US" sz="2200" dirty="0">
                <a:latin typeface="Century Gothic"/>
                <a:cs typeface="Century Gothic"/>
              </a:rPr>
              <a:t>explore strategies for teaching and assessing oral language and fluency </a:t>
            </a:r>
            <a:endParaRPr lang="en-CA" altLang="en-US" sz="22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77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CR4YR Learning Targets #3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12776"/>
            <a:ext cx="8244408" cy="5112568"/>
          </a:xfrm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CA" altLang="en-US" sz="2400" b="1" dirty="0" smtClean="0">
                <a:latin typeface="Century Gothic"/>
                <a:cs typeface="Century Gothic"/>
              </a:rPr>
              <a:t>Comprehension </a:t>
            </a:r>
            <a:endParaRPr lang="en-CA" altLang="en-US" sz="2400" dirty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  <a:spcAft>
                <a:spcPts val="750"/>
              </a:spcAft>
            </a:pPr>
            <a:r>
              <a:rPr lang="en-CA" altLang="en-US" sz="2200" dirty="0">
                <a:latin typeface="Century Gothic"/>
                <a:cs typeface="Century Gothic"/>
              </a:rPr>
              <a:t>To enhance </a:t>
            </a:r>
            <a:r>
              <a:rPr lang="en-CA" altLang="en-US" sz="2200" dirty="0" smtClean="0">
                <a:latin typeface="Century Gothic"/>
                <a:cs typeface="Century Gothic"/>
              </a:rPr>
              <a:t>teachers’ </a:t>
            </a:r>
            <a:r>
              <a:rPr lang="en-CA" altLang="en-US" sz="2200" dirty="0">
                <a:latin typeface="Century Gothic"/>
                <a:cs typeface="Century Gothic"/>
              </a:rPr>
              <a:t>repertoire of strategies to help struggling </a:t>
            </a:r>
            <a:r>
              <a:rPr lang="en-CA" altLang="en-US" sz="2200" dirty="0" smtClean="0">
                <a:latin typeface="Century Gothic"/>
                <a:cs typeface="Century Gothic"/>
              </a:rPr>
              <a:t>readers </a:t>
            </a:r>
            <a:r>
              <a:rPr lang="en-CA" altLang="en-US" sz="2200" dirty="0">
                <a:latin typeface="Century Gothic"/>
                <a:cs typeface="Century Gothic"/>
              </a:rPr>
              <a:t>with comprehension </a:t>
            </a:r>
            <a:endParaRPr lang="en-CA" altLang="en-US" sz="2200" dirty="0" smtClean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  <a:spcAft>
                <a:spcPts val="750"/>
              </a:spcAft>
            </a:pPr>
            <a:endParaRPr lang="en-CA" altLang="en-US" sz="2200" dirty="0">
              <a:latin typeface="Century Gothic"/>
              <a:cs typeface="Century Gothic"/>
            </a:endParaRPr>
          </a:p>
          <a:p>
            <a:pPr marL="457200" indent="-342900">
              <a:lnSpc>
                <a:spcPct val="100000"/>
              </a:lnSpc>
              <a:spcAft>
                <a:spcPts val="750"/>
              </a:spcAft>
            </a:pPr>
            <a:r>
              <a:rPr lang="en-CA" altLang="en-US" sz="2200" dirty="0">
                <a:latin typeface="Century Gothic"/>
                <a:cs typeface="Century Gothic"/>
              </a:rPr>
              <a:t>To understand how </a:t>
            </a:r>
            <a:r>
              <a:rPr lang="en-CA" altLang="en-US" sz="2200" dirty="0" smtClean="0">
                <a:latin typeface="Century Gothic"/>
                <a:cs typeface="Century Gothic"/>
              </a:rPr>
              <a:t>comprehension changes </a:t>
            </a:r>
            <a:r>
              <a:rPr lang="en-CA" altLang="en-US" sz="2200" dirty="0">
                <a:latin typeface="Century Gothic"/>
                <a:cs typeface="Century Gothic"/>
              </a:rPr>
              <a:t>and develops in the intermediate </a:t>
            </a:r>
            <a:r>
              <a:rPr lang="en-CA" altLang="en-US" sz="2200" dirty="0" smtClean="0">
                <a:latin typeface="Century Gothic"/>
                <a:cs typeface="Century Gothic"/>
              </a:rPr>
              <a:t>grades</a:t>
            </a:r>
          </a:p>
          <a:p>
            <a:pPr marL="457200" indent="-342900">
              <a:lnSpc>
                <a:spcPct val="100000"/>
              </a:lnSpc>
              <a:spcAft>
                <a:spcPts val="750"/>
              </a:spcAft>
            </a:pPr>
            <a:endParaRPr lang="en-CA" altLang="en-US" sz="2200" dirty="0">
              <a:latin typeface="Century Gothic"/>
              <a:cs typeface="Century Gothic"/>
            </a:endParaRPr>
          </a:p>
          <a:p>
            <a:pPr marL="457200" indent="-342900">
              <a:lnSpc>
                <a:spcPct val="15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To explore aspects of comprehension</a:t>
            </a:r>
          </a:p>
        </p:txBody>
      </p:sp>
    </p:spTree>
    <p:extLst>
      <p:ext uri="{BB962C8B-B14F-4D97-AF65-F5344CB8AC3E}">
        <p14:creationId xmlns:p14="http://schemas.microsoft.com/office/powerpoint/2010/main" val="17717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CR4YR Session 1 Agenda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8915400" cy="5225752"/>
          </a:xfrm>
        </p:spPr>
        <p:txBody>
          <a:bodyPr>
            <a:normAutofit lnSpcReduction="10000"/>
          </a:bodyPr>
          <a:lstStyle/>
          <a:p>
            <a:pPr marL="457200" lvl="1" indent="0">
              <a:lnSpc>
                <a:spcPct val="160000"/>
              </a:lnSpc>
              <a:buFontTx/>
              <a:buNone/>
            </a:pPr>
            <a:r>
              <a:rPr lang="en-CA" altLang="en-US" sz="2400" b="1" dirty="0" smtClean="0">
                <a:latin typeface="Century Gothic"/>
                <a:cs typeface="Century Gothic"/>
              </a:rPr>
              <a:t>Balanced Literacy Programs</a:t>
            </a:r>
          </a:p>
          <a:p>
            <a:pPr marL="800100" lvl="1" indent="-342900">
              <a:lnSpc>
                <a:spcPct val="16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Participants as Literacy Leaders </a:t>
            </a:r>
          </a:p>
          <a:p>
            <a:pPr marL="800100" lvl="1" indent="-342900">
              <a:lnSpc>
                <a:spcPct val="16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Balanced Literacy Models</a:t>
            </a:r>
          </a:p>
          <a:p>
            <a:pPr marL="800100" lvl="1" indent="-342900">
              <a:lnSpc>
                <a:spcPct val="16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Student Support</a:t>
            </a:r>
          </a:p>
          <a:p>
            <a:pPr marL="800100" lvl="1" indent="-342900">
              <a:lnSpc>
                <a:spcPct val="16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Engagement and Motivation</a:t>
            </a:r>
          </a:p>
          <a:p>
            <a:pPr marL="800100" lvl="1" indent="-342900">
              <a:lnSpc>
                <a:spcPct val="160000"/>
              </a:lnSpc>
            </a:pPr>
            <a:r>
              <a:rPr lang="en-CA" altLang="en-US" sz="2200" dirty="0">
                <a:latin typeface="Century Gothic"/>
                <a:cs typeface="Century Gothic"/>
              </a:rPr>
              <a:t>Student Centered </a:t>
            </a:r>
            <a:r>
              <a:rPr lang="en-CA" altLang="en-US" sz="2200" dirty="0" smtClean="0">
                <a:latin typeface="Century Gothic"/>
                <a:cs typeface="Century Gothic"/>
              </a:rPr>
              <a:t>Classrooms</a:t>
            </a:r>
          </a:p>
          <a:p>
            <a:pPr marL="800100" lvl="1" indent="-342900">
              <a:lnSpc>
                <a:spcPct val="16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Background Knowledge</a:t>
            </a:r>
          </a:p>
          <a:p>
            <a:pPr marL="800100" lvl="1" indent="-342900">
              <a:lnSpc>
                <a:spcPct val="16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Word Attack</a:t>
            </a:r>
          </a:p>
          <a:p>
            <a:pPr marL="800100" lvl="1" indent="-342900">
              <a:lnSpc>
                <a:spcPct val="160000"/>
              </a:lnSpc>
            </a:pPr>
            <a:r>
              <a:rPr lang="en-CA" altLang="en-US" sz="2200" dirty="0" smtClean="0">
                <a:latin typeface="Century Gothic"/>
                <a:cs typeface="Century Gothic"/>
              </a:rPr>
              <a:t>Vocabulary Building </a:t>
            </a:r>
            <a:endParaRPr lang="en-CA" altLang="en-US" sz="22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2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2076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Participants as Literacy Leaders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8915400" cy="5153744"/>
          </a:xfrm>
        </p:spPr>
        <p:txBody>
          <a:bodyPr>
            <a:normAutofit/>
          </a:bodyPr>
          <a:lstStyle/>
          <a:p>
            <a:pPr marL="457200" lvl="1" indent="0">
              <a:buFontTx/>
              <a:buNone/>
            </a:pPr>
            <a:endParaRPr lang="en-CA" altLang="en-US" sz="20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Tx/>
              <a:buNone/>
            </a:pPr>
            <a:endParaRPr lang="en-CA" altLang="en-US" sz="2000" dirty="0">
              <a:latin typeface="Cambria" panose="02040503050406030204" pitchFamily="18" charset="0"/>
              <a:cs typeface="Cambria"/>
            </a:endParaRPr>
          </a:p>
          <a:p>
            <a:pPr lvl="2"/>
            <a:endParaRPr lang="en-CA" altLang="en-US" sz="2000" dirty="0" smtClean="0">
              <a:latin typeface="Cambria" panose="02040503050406030204" pitchFamily="18" charset="0"/>
              <a:cs typeface="Cambria"/>
            </a:endParaRPr>
          </a:p>
          <a:p>
            <a:pPr lvl="2">
              <a:buFontTx/>
              <a:buAutoNum type="arabicPeriod"/>
            </a:pPr>
            <a:endParaRPr lang="en-CA" altLang="en-US" sz="20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2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2" name="Picture 1" descr="Screen%20Shot%202015-12-10%20at%2010.24.26%20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39" y="1628800"/>
            <a:ext cx="732845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School Action Plan</a:t>
            </a:r>
          </a:p>
        </p:txBody>
      </p:sp>
      <p:pic>
        <p:nvPicPr>
          <p:cNvPr id="4" name="Picture 3" descr="Screen Shot 2015-12-09 at 9.58.54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883"/>
            <a:ext cx="9144000" cy="455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Literacy Resources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4" y="1658389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latin typeface="Century Gothic"/>
                <a:cs typeface="Century Gothic"/>
                <a:hlinkClick r:id="rId3"/>
              </a:rPr>
              <a:t>http://cr4yr.ca/</a:t>
            </a:r>
            <a:endParaRPr lang="en-US" sz="2400" dirty="0" smtClean="0">
              <a:latin typeface="Century Gothic"/>
              <a:cs typeface="Century Gothic"/>
            </a:endParaRPr>
          </a:p>
          <a:p>
            <a:pPr algn="ctr"/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5495721"/>
            <a:ext cx="4815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entury Gothic"/>
                <a:cs typeface="Century Gothic"/>
                <a:hlinkClick r:id="rId4"/>
              </a:rPr>
              <a:t>http://literacy44.ca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Screen Shot 2015-12-09 at 8.43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39" y="4996451"/>
            <a:ext cx="3722870" cy="14602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1" y="2996952"/>
            <a:ext cx="2417042" cy="228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7" r="3996" b="4661"/>
          <a:stretch/>
        </p:blipFill>
        <p:spPr bwMode="auto">
          <a:xfrm>
            <a:off x="4406155" y="1620070"/>
            <a:ext cx="4414317" cy="23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4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Literacy Leaders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520" y="2276872"/>
            <a:ext cx="8280920" cy="2664296"/>
          </a:xfrm>
        </p:spPr>
        <p:txBody>
          <a:bodyPr>
            <a:normAutofit/>
          </a:bodyPr>
          <a:lstStyle/>
          <a:p>
            <a:pPr marL="685800" lvl="2" indent="0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“Literacy leaders embody the “</a:t>
            </a:r>
            <a:r>
              <a:rPr lang="en-US" sz="2400" dirty="0" err="1" smtClean="0">
                <a:latin typeface="Century Gothic"/>
                <a:cs typeface="Century Gothic"/>
              </a:rPr>
              <a:t>mindframes</a:t>
            </a:r>
            <a:r>
              <a:rPr lang="en-US" sz="2400" dirty="0" smtClean="0">
                <a:latin typeface="Century Gothic"/>
                <a:cs typeface="Century Gothic"/>
              </a:rPr>
              <a:t>” that support and guide literacy instruction.” </a:t>
            </a:r>
          </a:p>
          <a:p>
            <a:pPr marL="685800" lvl="2" indent="0" algn="ctr">
              <a:lnSpc>
                <a:spcPct val="150000"/>
              </a:lnSpc>
              <a:buNone/>
            </a:pPr>
            <a:endParaRPr lang="en-US" sz="2600" dirty="0" smtClean="0">
              <a:latin typeface="Century Gothic"/>
              <a:cs typeface="Century Gothic"/>
            </a:endParaRPr>
          </a:p>
          <a:p>
            <a:pPr marL="685800" lvl="2" indent="0" algn="r">
              <a:lnSpc>
                <a:spcPct val="150000"/>
              </a:lnSpc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(Hattie, 2002)</a:t>
            </a:r>
          </a:p>
          <a:p>
            <a:pPr marL="685800" lvl="2" indent="0" algn="ctr">
              <a:lnSpc>
                <a:spcPct val="150000"/>
              </a:lnSpc>
              <a:buNone/>
            </a:pPr>
            <a:endParaRPr lang="en-US" sz="2000" dirty="0" smtClean="0"/>
          </a:p>
          <a:p>
            <a:pPr marL="685800" lvl="2" indent="0" algn="ctr">
              <a:buNone/>
            </a:pPr>
            <a:endParaRPr lang="en-US" sz="2000" dirty="0"/>
          </a:p>
          <a:p>
            <a:pPr lvl="2" algn="ctr">
              <a:buFontTx/>
              <a:buAutoNum type="arabicPeriod"/>
            </a:pPr>
            <a:endParaRPr lang="en-CA" altLang="en-US" sz="20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 algn="ctr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 algn="ctr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 algn="ctr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 algn="ctr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 algn="ctr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2" algn="ctr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 algn="ctr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09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Literacy Leaders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885974"/>
            <a:ext cx="7759774" cy="4351338"/>
          </a:xfrm>
        </p:spPr>
        <p:txBody>
          <a:bodyPr>
            <a:normAutofit/>
          </a:bodyPr>
          <a:lstStyle/>
          <a:p>
            <a:pPr marL="685800" lvl="2" indent="0">
              <a:buNone/>
            </a:pPr>
            <a:endParaRPr lang="en-US" sz="2400" dirty="0"/>
          </a:p>
          <a:p>
            <a:pPr marL="685800" lvl="2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“Teachers </a:t>
            </a:r>
            <a:r>
              <a:rPr lang="en-US" sz="2400" dirty="0">
                <a:latin typeface="Century Gothic"/>
                <a:cs typeface="Century Gothic"/>
              </a:rPr>
              <a:t>and school leaders who develop these ways of thinking are more likely to have major impacts on student learning</a:t>
            </a:r>
            <a:r>
              <a:rPr lang="en-US" sz="2400" dirty="0" smtClean="0">
                <a:latin typeface="Century Gothic"/>
                <a:cs typeface="Century Gothic"/>
              </a:rPr>
              <a:t>.” </a:t>
            </a:r>
          </a:p>
          <a:p>
            <a:pPr marL="685800" lvl="2" indent="0" algn="ctr">
              <a:buNone/>
            </a:pPr>
            <a:endParaRPr lang="en-CA" sz="2000" dirty="0" smtClean="0"/>
          </a:p>
          <a:p>
            <a:pPr marL="685800" lvl="2" indent="0" algn="r"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(Hattie, 2002)</a:t>
            </a:r>
            <a:endParaRPr lang="en-CA" altLang="en-US" sz="2000" dirty="0">
              <a:latin typeface="Century Gothic" panose="020B0502020202020204" pitchFamily="34" charset="0"/>
              <a:cs typeface="Cambria"/>
            </a:endParaRPr>
          </a:p>
          <a:p>
            <a:pPr lvl="2"/>
            <a:endParaRPr lang="en-US" sz="2000" dirty="0" smtClean="0">
              <a:latin typeface="Century Gothic" panose="020B0502020202020204" pitchFamily="34" charset="0"/>
            </a:endParaRPr>
          </a:p>
          <a:p>
            <a:pPr marL="685800" lvl="2" indent="0">
              <a:buNone/>
            </a:pPr>
            <a:endParaRPr lang="en-CA" altLang="en-US" sz="20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2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50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Literacy Leader </a:t>
            </a:r>
            <a:r>
              <a:rPr lang="en-US" altLang="en-US" sz="4800" dirty="0" err="1" smtClean="0">
                <a:latin typeface="Century Gothic"/>
                <a:cs typeface="Century Gothic"/>
              </a:rPr>
              <a:t>Mindframes</a:t>
            </a:r>
            <a:endParaRPr lang="en-US" altLang="en-US" sz="4800" dirty="0" smtClean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1340768"/>
            <a:ext cx="8208912" cy="409060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200" dirty="0" smtClean="0">
                <a:latin typeface="Century Gothic"/>
                <a:cs typeface="Century Gothic"/>
              </a:rPr>
              <a:t>Use language </a:t>
            </a:r>
            <a:r>
              <a:rPr lang="en-US" sz="2200" dirty="0">
                <a:latin typeface="Century Gothic"/>
                <a:cs typeface="Century Gothic"/>
              </a:rPr>
              <a:t>of learning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200" dirty="0" smtClean="0">
                <a:latin typeface="Century Gothic"/>
                <a:cs typeface="Century Gothic"/>
              </a:rPr>
              <a:t>Develop </a:t>
            </a:r>
            <a:r>
              <a:rPr lang="en-US" sz="2200" dirty="0">
                <a:latin typeface="Century Gothic"/>
                <a:cs typeface="Century Gothic"/>
              </a:rPr>
              <a:t>positive relationships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200" dirty="0" smtClean="0">
                <a:latin typeface="Century Gothic"/>
                <a:cs typeface="Century Gothic"/>
              </a:rPr>
              <a:t>Enjoy </a:t>
            </a:r>
            <a:r>
              <a:rPr lang="en-US" sz="2200" dirty="0">
                <a:latin typeface="Century Gothic"/>
                <a:cs typeface="Century Gothic"/>
              </a:rPr>
              <a:t>the challenge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200" dirty="0" smtClean="0">
                <a:latin typeface="Century Gothic"/>
                <a:cs typeface="Century Gothic"/>
              </a:rPr>
              <a:t>Evaluate </a:t>
            </a:r>
            <a:r>
              <a:rPr lang="en-US" sz="2200" dirty="0">
                <a:latin typeface="Century Gothic"/>
                <a:cs typeface="Century Gothic"/>
              </a:rPr>
              <a:t>the effectiveness of their </a:t>
            </a:r>
            <a:r>
              <a:rPr lang="en-US" sz="2200" dirty="0" smtClean="0">
                <a:latin typeface="Century Gothic"/>
                <a:cs typeface="Century Gothic"/>
              </a:rPr>
              <a:t>teaching</a:t>
            </a:r>
            <a:endParaRPr lang="en-US" sz="2200" dirty="0">
              <a:latin typeface="Century Gothic"/>
              <a:cs typeface="Century Gothic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200" dirty="0" smtClean="0">
                <a:latin typeface="Century Gothic"/>
                <a:cs typeface="Century Gothic"/>
              </a:rPr>
              <a:t>Engage </a:t>
            </a:r>
            <a:r>
              <a:rPr lang="en-US" sz="2200" dirty="0">
                <a:latin typeface="Century Gothic"/>
                <a:cs typeface="Century Gothic"/>
              </a:rPr>
              <a:t>in dialogue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Century Gothic"/>
                <a:cs typeface="Century Gothic"/>
              </a:rPr>
              <a:t>Talk </a:t>
            </a:r>
            <a:r>
              <a:rPr lang="en-US" sz="2200" dirty="0" smtClean="0">
                <a:latin typeface="Century Gothic"/>
                <a:cs typeface="Century Gothic"/>
              </a:rPr>
              <a:t>more </a:t>
            </a:r>
            <a:r>
              <a:rPr lang="en-US" sz="2200" dirty="0">
                <a:latin typeface="Century Gothic"/>
                <a:cs typeface="Century Gothic"/>
              </a:rPr>
              <a:t>about the learning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200" dirty="0" smtClean="0">
                <a:latin typeface="Century Gothic"/>
                <a:cs typeface="Century Gothic"/>
              </a:rPr>
              <a:t>Understand assessment </a:t>
            </a:r>
            <a:r>
              <a:rPr lang="en-US" sz="2200" dirty="0">
                <a:latin typeface="Century Gothic"/>
                <a:cs typeface="Century Gothic"/>
              </a:rPr>
              <a:t>as feedback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Century Gothic"/>
                <a:cs typeface="Century Gothic"/>
              </a:rPr>
              <a:t>Are </a:t>
            </a:r>
            <a:r>
              <a:rPr lang="en-US" sz="2200" dirty="0" smtClean="0">
                <a:latin typeface="Century Gothic"/>
                <a:cs typeface="Century Gothic"/>
              </a:rPr>
              <a:t>agents of change</a:t>
            </a:r>
            <a:endParaRPr lang="en-US" sz="2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84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95000"/>
              </a:lnSpc>
            </a:pPr>
            <a:r>
              <a:rPr lang="en-CA" altLang="en-US" sz="4800" dirty="0" smtClean="0">
                <a:solidFill>
                  <a:schemeClr val="bg1"/>
                </a:solidFill>
                <a:latin typeface="Century Gothic"/>
                <a:cs typeface="Century Gothic"/>
              </a:rPr>
              <a:t>Traditional Welcome </a:t>
            </a:r>
            <a:endParaRPr lang="en-US" altLang="en-US" sz="48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1880" y="1268760"/>
            <a:ext cx="5652120" cy="5184576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We </a:t>
            </a:r>
            <a:r>
              <a:rPr lang="en-CA" sz="2000" dirty="0">
                <a:latin typeface="Century Gothic" panose="020B0502020202020204" pitchFamily="34" charset="0"/>
              </a:rPr>
              <a:t>would like to start </a:t>
            </a:r>
            <a:r>
              <a:rPr lang="en-CA" sz="2000" dirty="0" smtClean="0">
                <a:latin typeface="Century Gothic" panose="020B0502020202020204" pitchFamily="34" charset="0"/>
              </a:rPr>
              <a:t>by acknowledging and </a:t>
            </a:r>
            <a:r>
              <a:rPr lang="en-CA" sz="2000" dirty="0">
                <a:latin typeface="Century Gothic" panose="020B0502020202020204" pitchFamily="34" charset="0"/>
              </a:rPr>
              <a:t>thanking </a:t>
            </a:r>
            <a:r>
              <a:rPr lang="en-CA" sz="2000" dirty="0" smtClean="0">
                <a:latin typeface="Century Gothic" panose="020B0502020202020204" pitchFamily="34" charset="0"/>
              </a:rPr>
              <a:t>the </a:t>
            </a:r>
            <a:r>
              <a:rPr lang="en-CA" sz="2000" dirty="0">
                <a:latin typeface="Century Gothic" panose="020B0502020202020204" pitchFamily="34" charset="0"/>
              </a:rPr>
              <a:t>Coast Salish </a:t>
            </a:r>
            <a:r>
              <a:rPr lang="en-CA" sz="2000" dirty="0" smtClean="0">
                <a:latin typeface="Century Gothic" panose="020B0502020202020204" pitchFamily="34" charset="0"/>
              </a:rPr>
              <a:t>people whose </a:t>
            </a:r>
            <a:r>
              <a:rPr lang="en-CA" sz="2000" dirty="0">
                <a:latin typeface="Century Gothic" panose="020B0502020202020204" pitchFamily="34" charset="0"/>
              </a:rPr>
              <a:t>traditional territory </a:t>
            </a:r>
            <a:r>
              <a:rPr lang="en-CA" sz="2000" dirty="0" smtClean="0">
                <a:latin typeface="Century Gothic" panose="020B0502020202020204" pitchFamily="34" charset="0"/>
              </a:rPr>
              <a:t>North Vancouver School </a:t>
            </a:r>
            <a:r>
              <a:rPr lang="en-CA" sz="2000" dirty="0">
                <a:latin typeface="Century Gothic" panose="020B0502020202020204" pitchFamily="34" charset="0"/>
              </a:rPr>
              <a:t>District </a:t>
            </a:r>
            <a:r>
              <a:rPr lang="en-CA" sz="2000" dirty="0" smtClean="0">
                <a:latin typeface="Century Gothic" panose="020B0502020202020204" pitchFamily="34" charset="0"/>
              </a:rPr>
              <a:t>resides </a:t>
            </a:r>
            <a:r>
              <a:rPr lang="en-CA" sz="2000" dirty="0">
                <a:latin typeface="Century Gothic" panose="020B0502020202020204" pitchFamily="34" charset="0"/>
              </a:rPr>
              <a:t>on. </a:t>
            </a:r>
            <a:endParaRPr lang="en-CA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CA" sz="12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We </a:t>
            </a:r>
            <a:r>
              <a:rPr lang="en-CA" sz="2000" dirty="0">
                <a:latin typeface="Century Gothic" panose="020B0502020202020204" pitchFamily="34" charset="0"/>
              </a:rPr>
              <a:t>express our gratitude </a:t>
            </a:r>
            <a:r>
              <a:rPr lang="en-CA" sz="2000" dirty="0" smtClean="0">
                <a:latin typeface="Century Gothic" panose="020B0502020202020204" pitchFamily="34" charset="0"/>
              </a:rPr>
              <a:t>to the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Squamish </a:t>
            </a:r>
            <a:r>
              <a:rPr lang="en-CA" sz="2000" dirty="0">
                <a:latin typeface="Century Gothic" panose="020B0502020202020204" pitchFamily="34" charset="0"/>
              </a:rPr>
              <a:t>Nation </a:t>
            </a:r>
            <a:r>
              <a:rPr lang="en-CA" sz="2000" dirty="0" smtClean="0">
                <a:latin typeface="Century Gothic" panose="020B0502020202020204" pitchFamily="34" charset="0"/>
              </a:rPr>
              <a:t>and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 smtClean="0">
                <a:latin typeface="Century Gothic" panose="020B0502020202020204" pitchFamily="34" charset="0"/>
              </a:rPr>
              <a:t>the </a:t>
            </a:r>
            <a:r>
              <a:rPr lang="en-CA" sz="2000" dirty="0" err="1" smtClean="0">
                <a:latin typeface="Century Gothic" panose="020B0502020202020204" pitchFamily="34" charset="0"/>
              </a:rPr>
              <a:t>Tsleil</a:t>
            </a:r>
            <a:r>
              <a:rPr lang="en-CA" sz="2000" dirty="0" err="1">
                <a:latin typeface="Century Gothic" panose="020B0502020202020204" pitchFamily="34" charset="0"/>
              </a:rPr>
              <a:t>-</a:t>
            </a:r>
            <a:r>
              <a:rPr lang="en-CA" sz="2000" dirty="0" err="1" smtClean="0">
                <a:latin typeface="Century Gothic" panose="020B0502020202020204" pitchFamily="34" charset="0"/>
              </a:rPr>
              <a:t>Waututh</a:t>
            </a:r>
            <a:r>
              <a:rPr lang="en-CA" sz="2000" dirty="0" smtClean="0">
                <a:latin typeface="Century Gothic" panose="020B0502020202020204" pitchFamily="34" charset="0"/>
              </a:rPr>
              <a:t> Nation. </a:t>
            </a:r>
            <a:endParaRPr lang="en-CA" sz="2000" dirty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CA" sz="2000" dirty="0">
                <a:latin typeface="Century Gothic" panose="020B0502020202020204" pitchFamily="34" charset="0"/>
              </a:rPr>
              <a:t>W</a:t>
            </a:r>
            <a:r>
              <a:rPr lang="en-CA" sz="2000" dirty="0" smtClean="0">
                <a:latin typeface="Century Gothic" panose="020B0502020202020204" pitchFamily="34" charset="0"/>
              </a:rPr>
              <a:t>e </a:t>
            </a:r>
            <a:r>
              <a:rPr lang="en-CA" sz="2000" dirty="0">
                <a:latin typeface="Century Gothic" panose="020B0502020202020204" pitchFamily="34" charset="0"/>
              </a:rPr>
              <a:t>value the opportunity </a:t>
            </a:r>
            <a:r>
              <a:rPr lang="en-CA" sz="2000" dirty="0" smtClean="0">
                <a:latin typeface="Century Gothic" panose="020B0502020202020204" pitchFamily="34" charset="0"/>
              </a:rPr>
              <a:t>to </a:t>
            </a:r>
            <a:r>
              <a:rPr lang="en-CA" sz="2000" dirty="0">
                <a:latin typeface="Century Gothic" panose="020B0502020202020204" pitchFamily="34" charset="0"/>
              </a:rPr>
              <a:t>learn, live </a:t>
            </a:r>
            <a:r>
              <a:rPr lang="en-CA" sz="2000" dirty="0" smtClean="0">
                <a:latin typeface="Century Gothic" panose="020B0502020202020204" pitchFamily="34" charset="0"/>
              </a:rPr>
              <a:t>and share </a:t>
            </a:r>
            <a:r>
              <a:rPr lang="en-CA" sz="2000" dirty="0">
                <a:latin typeface="Century Gothic" panose="020B0502020202020204" pitchFamily="34" charset="0"/>
              </a:rPr>
              <a:t>educational </a:t>
            </a:r>
            <a:r>
              <a:rPr lang="en-CA" sz="2000" dirty="0" smtClean="0">
                <a:latin typeface="Century Gothic" panose="020B0502020202020204" pitchFamily="34" charset="0"/>
              </a:rPr>
              <a:t>experiences on this traditional </a:t>
            </a:r>
            <a:r>
              <a:rPr lang="en-CA" sz="2000" dirty="0">
                <a:latin typeface="Century Gothic" panose="020B0502020202020204" pitchFamily="34" charset="0"/>
              </a:rPr>
              <a:t>territory</a:t>
            </a:r>
            <a:r>
              <a:rPr lang="en-CA" sz="2000" dirty="0" smtClean="0">
                <a:latin typeface="Century Gothic" panose="020B0502020202020204" pitchFamily="34" charset="0"/>
              </a:rPr>
              <a:t>.</a:t>
            </a:r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pPr lvl="3"/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pPr lvl="3"/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pPr lvl="3"/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pPr lvl="3"/>
            <a:endParaRPr lang="en-CA" altLang="en-US" sz="1800" dirty="0">
              <a:latin typeface="Century Gothic" panose="020B0502020202020204" pitchFamily="34" charset="0"/>
              <a:cs typeface="Century Gothic"/>
            </a:endParaRPr>
          </a:p>
          <a:p>
            <a:endParaRPr lang="en-CA" sz="1800" dirty="0"/>
          </a:p>
        </p:txBody>
      </p:sp>
      <p:pic>
        <p:nvPicPr>
          <p:cNvPr id="3" name="Picture 2" descr="Screen Shot 2015-12-09 at 10.25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3240360" cy="50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Reading Myths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0768"/>
            <a:ext cx="8915400" cy="5153744"/>
          </a:xfrm>
        </p:spPr>
        <p:txBody>
          <a:bodyPr>
            <a:normAutofit/>
          </a:bodyPr>
          <a:lstStyle/>
          <a:p>
            <a:pPr marL="457200" lvl="1" indent="0">
              <a:buFontTx/>
              <a:buNone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Tx/>
              <a:buNone/>
            </a:pPr>
            <a:endParaRPr lang="en-CA" altLang="en-US" sz="20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Tx/>
              <a:buNone/>
            </a:pPr>
            <a:r>
              <a:rPr lang="en-CA" altLang="en-US" sz="2000" dirty="0" smtClean="0">
                <a:latin typeface="Cambria" panose="02040503050406030204" pitchFamily="18" charset="0"/>
                <a:cs typeface="Cambria"/>
              </a:rPr>
              <a:t> </a:t>
            </a:r>
          </a:p>
          <a:p>
            <a:pPr marL="457200" lvl="1" indent="0">
              <a:buFontTx/>
              <a:buNone/>
            </a:pPr>
            <a:endParaRPr lang="en-CA" altLang="en-US" sz="2400" b="1" dirty="0" smtClean="0">
              <a:latin typeface="Cambria" panose="02040503050406030204" pitchFamily="18" charset="0"/>
              <a:cs typeface="Cambria"/>
            </a:endParaRPr>
          </a:p>
          <a:p>
            <a:pPr lvl="2">
              <a:buFontTx/>
              <a:buAutoNum type="arabicPeriod"/>
            </a:pPr>
            <a:endParaRPr lang="en-CA" altLang="en-US" sz="20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2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21196" y="2561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b="1" dirty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8" name="Picture 2" descr="C:\Users\ilona\Desktop\Personal question mark 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7" y="5674840"/>
            <a:ext cx="1138535" cy="11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178800" y="551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611560" y="1471192"/>
            <a:ext cx="8352928" cy="5270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CA" sz="6000" dirty="0" smtClean="0">
                <a:latin typeface="Century Gothic"/>
                <a:cs typeface="Century Gothic"/>
              </a:rPr>
              <a:t>Learning to read, like learning to talk, is a natural process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CA" sz="6000" dirty="0" smtClean="0">
                <a:latin typeface="Century Gothic"/>
                <a:cs typeface="Century Gothic"/>
              </a:rPr>
              <a:t>With time, all children will eventually learn to read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CA" sz="6000" dirty="0" smtClean="0">
                <a:latin typeface="Century Gothic"/>
                <a:cs typeface="Century Gothic"/>
              </a:rPr>
              <a:t>Genetics rule: if the child has dyslexia, he or she cannot be helped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CA" sz="6000" dirty="0" smtClean="0">
                <a:latin typeface="Century Gothic"/>
                <a:cs typeface="Century Gothic"/>
              </a:rPr>
              <a:t>If you start at a disadvantage, you will never catch up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CA" sz="6000" dirty="0" smtClean="0">
                <a:latin typeface="Century Gothic"/>
                <a:cs typeface="Century Gothic"/>
              </a:rPr>
              <a:t>After Grade 3, children are done learning how to read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CA" sz="6000" dirty="0" smtClean="0">
                <a:latin typeface="Century Gothic"/>
                <a:cs typeface="Century Gothic"/>
              </a:rPr>
              <a:t>Children can learn to read by relying heavily on context cues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CA" sz="6000" dirty="0" smtClean="0">
                <a:latin typeface="Century Gothic"/>
                <a:cs typeface="Century Gothic"/>
              </a:rPr>
              <a:t>Students can master reading comprehension if they just read, read, and read</a:t>
            </a:r>
          </a:p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en-CA" sz="6000" dirty="0" smtClean="0">
                <a:latin typeface="Century Gothic"/>
                <a:cs typeface="Century Gothic"/>
              </a:rPr>
              <a:t>English has so many irregular spellings and inconsistencies that it is impossible to teach</a:t>
            </a:r>
          </a:p>
          <a:p>
            <a:endParaRPr lang="en-CA" dirty="0" smtClean="0">
              <a:latin typeface="Century Gothic"/>
              <a:cs typeface="Century Gothic"/>
            </a:endParaRPr>
          </a:p>
          <a:p>
            <a:pPr marL="457200" lvl="1" indent="0" algn="r">
              <a:buFont typeface="Arial" panose="020B0604020202020204" pitchFamily="34" charset="0"/>
              <a:buNone/>
            </a:pPr>
            <a:r>
              <a:rPr lang="en-CA" sz="5000" dirty="0" smtClean="0">
                <a:latin typeface="Century Gothic"/>
                <a:cs typeface="Century Gothic"/>
              </a:rPr>
              <a:t>	(Canadian Language &amp;Literacy Research Network, 2008)</a:t>
            </a:r>
            <a:endParaRPr lang="en-CA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9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Research Says…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8915400" cy="5153744"/>
          </a:xfrm>
        </p:spPr>
        <p:txBody>
          <a:bodyPr>
            <a:normAutofit/>
          </a:bodyPr>
          <a:lstStyle/>
          <a:p>
            <a:pPr lvl="2">
              <a:buFontTx/>
              <a:buAutoNum type="arabicPeriod"/>
            </a:pPr>
            <a:endParaRPr lang="en-CA" altLang="en-US" sz="20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3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  <a:p>
            <a:pPr lvl="2"/>
            <a:endParaRPr lang="en-CA" altLang="en-US" dirty="0" smtClean="0">
              <a:latin typeface="Cambria" panose="02040503050406030204" pitchFamily="18" charset="0"/>
              <a:cs typeface="Cambria"/>
            </a:endParaRPr>
          </a:p>
          <a:p>
            <a:pPr marL="457200" lvl="1" indent="0">
              <a:buFont typeface="Arial" pitchFamily="34" charset="0"/>
              <a:buChar char="•"/>
            </a:pPr>
            <a:endParaRPr lang="en-CA" altLang="en-US" sz="2400" dirty="0" smtClean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30" name="Title 2"/>
          <p:cNvSpPr txBox="1">
            <a:spLocks/>
          </p:cNvSpPr>
          <p:nvPr/>
        </p:nvSpPr>
        <p:spPr>
          <a:xfrm>
            <a:off x="899592" y="1634472"/>
            <a:ext cx="7344816" cy="858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dirty="0" smtClean="0">
                <a:latin typeface="Century Gothic"/>
                <a:cs typeface="Century Gothic"/>
              </a:rPr>
              <a:t>Dr. John Hattie</a:t>
            </a:r>
            <a:br>
              <a:rPr lang="en-CA" sz="2400" dirty="0" smtClean="0">
                <a:latin typeface="Century Gothic"/>
                <a:cs typeface="Century Gothic"/>
              </a:rPr>
            </a:br>
            <a:endParaRPr lang="en-CA" sz="2400" dirty="0">
              <a:latin typeface="Century Gothic"/>
              <a:cs typeface="Century Gothic"/>
            </a:endParaRPr>
          </a:p>
        </p:txBody>
      </p:sp>
      <p:pic>
        <p:nvPicPr>
          <p:cNvPr id="31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3691892" cy="3200400"/>
          </a:xfrm>
          <a:prstGeom prst="rect">
            <a:avLst/>
          </a:prstGeom>
        </p:spPr>
      </p:pic>
      <p:pic>
        <p:nvPicPr>
          <p:cNvPr id="38" name="Picture 2" descr="http://www.macmillanprofessionallearning.com.au/wp-content/uploads/2012/12/VL-Scien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17" y="2492896"/>
            <a:ext cx="226396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2" y="587727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entury Gothic"/>
                <a:cs typeface="Century Gothic"/>
                <a:hlinkClick r:id="rId5"/>
              </a:rPr>
              <a:t>http://visible-</a:t>
            </a:r>
            <a:r>
              <a:rPr lang="en-US" sz="2400" dirty="0" err="1">
                <a:latin typeface="Century Gothic"/>
                <a:cs typeface="Century Gothic"/>
                <a:hlinkClick r:id="rId5"/>
              </a:rPr>
              <a:t>learning.org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802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466" y="295141"/>
            <a:ext cx="3665973" cy="19097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79" b="1" dirty="0">
                <a:latin typeface="Century Gothic"/>
                <a:cs typeface="Century Gothic"/>
              </a:rPr>
              <a:t>Influences and </a:t>
            </a:r>
            <a:r>
              <a:rPr lang="en-US" sz="2679" b="1" dirty="0" smtClean="0">
                <a:latin typeface="Century Gothic"/>
                <a:cs typeface="Century Gothic"/>
              </a:rPr>
              <a:t/>
            </a:r>
            <a:br>
              <a:rPr lang="en-US" sz="2679" b="1" dirty="0" smtClean="0">
                <a:latin typeface="Century Gothic"/>
                <a:cs typeface="Century Gothic"/>
              </a:rPr>
            </a:br>
            <a:r>
              <a:rPr lang="en-US" sz="2679" b="1" dirty="0" smtClean="0">
                <a:latin typeface="Century Gothic"/>
                <a:cs typeface="Century Gothic"/>
              </a:rPr>
              <a:t>Effect </a:t>
            </a:r>
            <a:r>
              <a:rPr lang="en-US" sz="2679" b="1" dirty="0">
                <a:latin typeface="Century Gothic"/>
                <a:cs typeface="Century Gothic"/>
              </a:rPr>
              <a:t>Sizes</a:t>
            </a:r>
            <a:br>
              <a:rPr lang="en-US" sz="2679" b="1" dirty="0">
                <a:latin typeface="Century Gothic"/>
                <a:cs typeface="Century Gothic"/>
              </a:rPr>
            </a:br>
            <a:r>
              <a:rPr lang="en-US" sz="2679" b="1" dirty="0">
                <a:latin typeface="Century Gothic"/>
                <a:cs typeface="Century Gothic"/>
              </a:rPr>
              <a:t>Related to </a:t>
            </a:r>
            <a:r>
              <a:rPr lang="en-US" sz="2679" b="1" dirty="0" smtClean="0">
                <a:latin typeface="Century Gothic"/>
                <a:cs typeface="Century Gothic"/>
              </a:rPr>
              <a:t/>
            </a:r>
            <a:br>
              <a:rPr lang="en-US" sz="2679" b="1" dirty="0" smtClean="0">
                <a:latin typeface="Century Gothic"/>
                <a:cs typeface="Century Gothic"/>
              </a:rPr>
            </a:br>
            <a:r>
              <a:rPr lang="en-US" sz="2679" b="1" dirty="0" smtClean="0">
                <a:latin typeface="Century Gothic"/>
                <a:cs typeface="Century Gothic"/>
              </a:rPr>
              <a:t>Student </a:t>
            </a:r>
            <a:r>
              <a:rPr lang="en-US" sz="2679" b="1" dirty="0">
                <a:latin typeface="Century Gothic"/>
                <a:cs typeface="Century Gothic"/>
              </a:rPr>
              <a:t>Achievement</a:t>
            </a:r>
          </a:p>
        </p:txBody>
      </p:sp>
      <p:pic>
        <p:nvPicPr>
          <p:cNvPr id="3" name="Picture 2" descr="effect-size-sca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97" y="2380"/>
            <a:ext cx="4696170" cy="23931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2880" y="2468880"/>
            <a:ext cx="8722183" cy="39395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1257300" algn="l"/>
              </a:tabLst>
            </a:pPr>
            <a:r>
              <a:rPr lang="en-US" sz="2000" dirty="0" smtClean="0">
                <a:latin typeface="Century Gothic"/>
                <a:cs typeface="Century Gothic"/>
              </a:rPr>
              <a:t>1.  (1.44)	Helping </a:t>
            </a:r>
            <a:r>
              <a:rPr lang="en-US" sz="2000" dirty="0">
                <a:latin typeface="Century Gothic"/>
                <a:cs typeface="Century Gothic"/>
              </a:rPr>
              <a:t>students develop high expectations for </a:t>
            </a:r>
            <a:r>
              <a:rPr lang="en-US" sz="2000" dirty="0" smtClean="0">
                <a:latin typeface="Century Gothic"/>
                <a:cs typeface="Century Gothic"/>
              </a:rPr>
              <a:t>themselves</a:t>
            </a:r>
          </a:p>
          <a:p>
            <a:pPr>
              <a:lnSpc>
                <a:spcPct val="150000"/>
              </a:lnSpc>
              <a:spcAft>
                <a:spcPts val="750"/>
              </a:spcAft>
              <a:tabLst>
                <a:tab pos="1257300" algn="l"/>
              </a:tabLst>
            </a:pPr>
            <a:r>
              <a:rPr lang="en-US" sz="2000" dirty="0" smtClean="0">
                <a:latin typeface="Century Gothic"/>
                <a:cs typeface="Century Gothic"/>
              </a:rPr>
              <a:t>3.  (1.07) 	Response </a:t>
            </a:r>
            <a:r>
              <a:rPr lang="en-US" sz="2000" dirty="0">
                <a:latin typeface="Century Gothic"/>
                <a:cs typeface="Century Gothic"/>
              </a:rPr>
              <a:t>to </a:t>
            </a:r>
            <a:r>
              <a:rPr lang="en-US" sz="2000" dirty="0" smtClean="0">
                <a:latin typeface="Century Gothic"/>
                <a:cs typeface="Century Gothic"/>
              </a:rPr>
              <a:t>Intervention</a:t>
            </a:r>
          </a:p>
          <a:p>
            <a:pPr>
              <a:spcBef>
                <a:spcPts val="375"/>
              </a:spcBef>
              <a:spcAft>
                <a:spcPts val="750"/>
              </a:spcAft>
              <a:tabLst>
                <a:tab pos="1257300" algn="l"/>
              </a:tabLst>
            </a:pPr>
            <a:r>
              <a:rPr lang="en-US" sz="2000" dirty="0">
                <a:latin typeface="Century Gothic"/>
                <a:cs typeface="Century Gothic"/>
              </a:rPr>
              <a:t>4. </a:t>
            </a:r>
            <a:r>
              <a:rPr lang="en-US" sz="2000" dirty="0" smtClean="0">
                <a:latin typeface="Century Gothic"/>
                <a:cs typeface="Century Gothic"/>
              </a:rPr>
              <a:t> (0.90) 	Educators </a:t>
            </a:r>
            <a:r>
              <a:rPr lang="en-US" sz="2000" dirty="0">
                <a:latin typeface="Century Gothic"/>
                <a:cs typeface="Century Gothic"/>
              </a:rPr>
              <a:t>providing their colleagues with </a:t>
            </a:r>
            <a:r>
              <a:rPr lang="en-US" sz="2000" dirty="0" smtClean="0">
                <a:latin typeface="Century Gothic"/>
                <a:cs typeface="Century Gothic"/>
              </a:rPr>
              <a:t>formative 	assessment feedback </a:t>
            </a:r>
            <a:r>
              <a:rPr lang="en-US" sz="2000" dirty="0">
                <a:latin typeface="Century Gothic"/>
                <a:cs typeface="Century Gothic"/>
              </a:rPr>
              <a:t>on their teaching </a:t>
            </a:r>
            <a:r>
              <a:rPr lang="en-US" sz="2000" dirty="0" smtClean="0">
                <a:latin typeface="Century Gothic"/>
                <a:cs typeface="Century Gothic"/>
              </a:rPr>
              <a:t>practices</a:t>
            </a:r>
          </a:p>
          <a:p>
            <a:pPr>
              <a:spcBef>
                <a:spcPts val="375"/>
              </a:spcBef>
              <a:tabLst>
                <a:tab pos="1257300" algn="l"/>
              </a:tabLst>
            </a:pPr>
            <a:r>
              <a:rPr lang="en-US" sz="2000" dirty="0">
                <a:latin typeface="Century Gothic"/>
                <a:cs typeface="Century Gothic"/>
              </a:rPr>
              <a:t>6</a:t>
            </a:r>
            <a:r>
              <a:rPr lang="en-US" sz="2000" dirty="0" smtClean="0">
                <a:latin typeface="Century Gothic"/>
                <a:cs typeface="Century Gothic"/>
              </a:rPr>
              <a:t>.  (</a:t>
            </a:r>
            <a:r>
              <a:rPr lang="en-US" sz="2000" dirty="0">
                <a:latin typeface="Century Gothic"/>
                <a:cs typeface="Century Gothic"/>
              </a:rPr>
              <a:t>0.88</a:t>
            </a:r>
            <a:r>
              <a:rPr lang="en-US" sz="2000" dirty="0" smtClean="0">
                <a:latin typeface="Century Gothic"/>
                <a:cs typeface="Century Gothic"/>
              </a:rPr>
              <a:t>) 	Direct </a:t>
            </a:r>
            <a:r>
              <a:rPr lang="en-US" sz="2000" dirty="0">
                <a:latin typeface="Century Gothic"/>
                <a:cs typeface="Century Gothic"/>
              </a:rPr>
              <a:t>teaching of phonics to a small group of students </a:t>
            </a:r>
            <a:r>
              <a:rPr lang="en-US" sz="2000" dirty="0" smtClean="0">
                <a:latin typeface="Century Gothic"/>
                <a:cs typeface="Century Gothic"/>
              </a:rPr>
              <a:t>	who need it</a:t>
            </a:r>
          </a:p>
          <a:p>
            <a:pPr>
              <a:lnSpc>
                <a:spcPct val="150000"/>
              </a:lnSpc>
              <a:tabLst>
                <a:tab pos="1257300" algn="l"/>
              </a:tabLst>
            </a:pPr>
            <a:r>
              <a:rPr lang="en-US" sz="2000" dirty="0">
                <a:latin typeface="Century Gothic"/>
                <a:cs typeface="Century Gothic"/>
              </a:rPr>
              <a:t>10</a:t>
            </a:r>
            <a:r>
              <a:rPr lang="en-US" sz="2000" dirty="0" smtClean="0">
                <a:latin typeface="Century Gothic"/>
                <a:cs typeface="Century Gothic"/>
              </a:rPr>
              <a:t>. (0.75) 	Providing </a:t>
            </a:r>
            <a:r>
              <a:rPr lang="en-US" sz="2000" dirty="0">
                <a:latin typeface="Century Gothic"/>
                <a:cs typeface="Century Gothic"/>
              </a:rPr>
              <a:t>feedback to a student on his/her reading </a:t>
            </a:r>
            <a:r>
              <a:rPr lang="en-US" sz="2000" dirty="0" smtClean="0">
                <a:latin typeface="Century Gothic"/>
                <a:cs typeface="Century Gothic"/>
              </a:rPr>
              <a:t>fluency</a:t>
            </a:r>
          </a:p>
          <a:p>
            <a:pPr>
              <a:lnSpc>
                <a:spcPct val="150000"/>
              </a:lnSpc>
              <a:tabLst>
                <a:tab pos="1257300" algn="l"/>
              </a:tabLst>
            </a:pPr>
            <a:r>
              <a:rPr lang="en-US" sz="2000" dirty="0">
                <a:latin typeface="Century Gothic"/>
                <a:cs typeface="Century Gothic"/>
              </a:rPr>
              <a:t>11</a:t>
            </a:r>
            <a:r>
              <a:rPr lang="en-US" sz="2000" dirty="0" smtClean="0">
                <a:latin typeface="Century Gothic"/>
                <a:cs typeface="Century Gothic"/>
              </a:rPr>
              <a:t>. (0.74) 	Reciprocal Teaching</a:t>
            </a:r>
          </a:p>
          <a:p>
            <a:pPr>
              <a:lnSpc>
                <a:spcPct val="150000"/>
              </a:lnSpc>
              <a:tabLst>
                <a:tab pos="1257300" algn="l"/>
              </a:tabLst>
            </a:pPr>
            <a:r>
              <a:rPr lang="en-US" sz="2000" dirty="0" smtClean="0">
                <a:latin typeface="Century Gothic"/>
                <a:cs typeface="Century Gothic"/>
              </a:rPr>
              <a:t>12. </a:t>
            </a:r>
            <a:r>
              <a:rPr lang="en-US" sz="2000" dirty="0">
                <a:latin typeface="Century Gothic"/>
                <a:cs typeface="Century Gothic"/>
              </a:rPr>
              <a:t>(</a:t>
            </a:r>
            <a:r>
              <a:rPr lang="en-US" sz="2000" dirty="0" smtClean="0">
                <a:latin typeface="Century Gothic"/>
                <a:cs typeface="Century Gothic"/>
              </a:rPr>
              <a:t>0.72</a:t>
            </a:r>
            <a:r>
              <a:rPr lang="en-US" sz="2000" dirty="0">
                <a:latin typeface="Century Gothic"/>
                <a:cs typeface="Century Gothic"/>
              </a:rPr>
              <a:t>) </a:t>
            </a:r>
            <a:r>
              <a:rPr lang="en-US" sz="2000" dirty="0" smtClean="0">
                <a:latin typeface="Century Gothic"/>
                <a:cs typeface="Century Gothic"/>
              </a:rPr>
              <a:t>	Teacher </a:t>
            </a:r>
            <a:r>
              <a:rPr lang="en-US" sz="2000" dirty="0">
                <a:latin typeface="Century Gothic"/>
                <a:cs typeface="Century Gothic"/>
              </a:rPr>
              <a:t>- Student </a:t>
            </a:r>
            <a:r>
              <a:rPr lang="en-US" sz="2000" dirty="0" smtClean="0">
                <a:latin typeface="Century Gothic"/>
                <a:cs typeface="Century Gothic"/>
              </a:rPr>
              <a:t>relationships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304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ffect-size-sca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201" y="94755"/>
            <a:ext cx="5697847" cy="2903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" y="2996952"/>
            <a:ext cx="8869680" cy="34778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defTabSz="342900">
              <a:spcBef>
                <a:spcPts val="375"/>
              </a:spcBef>
              <a:tabLst>
                <a:tab pos="1257300" algn="l"/>
                <a:tab pos="1885950" algn="l"/>
              </a:tabLst>
            </a:pPr>
            <a:r>
              <a:rPr lang="en-US" sz="2000" dirty="0">
                <a:latin typeface="Century Gothic"/>
                <a:cs typeface="Century Gothic"/>
              </a:rPr>
              <a:t>14.  (</a:t>
            </a:r>
            <a:r>
              <a:rPr lang="en-US" sz="2000" dirty="0" smtClean="0">
                <a:latin typeface="Century Gothic"/>
                <a:cs typeface="Century Gothic"/>
              </a:rPr>
              <a:t>0.69)	Teaching </a:t>
            </a:r>
            <a:r>
              <a:rPr lang="en-US" sz="2000" dirty="0">
                <a:latin typeface="Century Gothic"/>
                <a:cs typeface="Century Gothic"/>
              </a:rPr>
              <a:t>meta-cognitive skills (</a:t>
            </a:r>
            <a:r>
              <a:rPr lang="en-US" sz="2000" dirty="0" err="1">
                <a:latin typeface="Century Gothic"/>
                <a:cs typeface="Century Gothic"/>
              </a:rPr>
              <a:t>eg</a:t>
            </a:r>
            <a:r>
              <a:rPr lang="en-US" sz="2000" dirty="0" smtClean="0">
                <a:latin typeface="Century Gothic"/>
                <a:cs typeface="Century Gothic"/>
              </a:rPr>
              <a:t>: think </a:t>
            </a:r>
            <a:r>
              <a:rPr lang="en-US" sz="2000" dirty="0" err="1">
                <a:latin typeface="Century Gothic"/>
                <a:cs typeface="Century Gothic"/>
              </a:rPr>
              <a:t>alouds</a:t>
            </a:r>
            <a:r>
              <a:rPr lang="en-US" sz="2000" dirty="0">
                <a:latin typeface="Century Gothic"/>
                <a:cs typeface="Century Gothic"/>
              </a:rPr>
              <a:t> during </a:t>
            </a:r>
            <a:r>
              <a:rPr lang="en-US" sz="2000" dirty="0" smtClean="0">
                <a:latin typeface="Century Gothic"/>
                <a:cs typeface="Century Gothic"/>
              </a:rPr>
              <a:t>	reading)</a:t>
            </a:r>
          </a:p>
          <a:p>
            <a:pPr defTabSz="342900">
              <a:lnSpc>
                <a:spcPct val="150000"/>
              </a:lnSpc>
              <a:tabLst>
                <a:tab pos="1257300" algn="l"/>
                <a:tab pos="1885950" algn="l"/>
              </a:tabLst>
            </a:pPr>
            <a:r>
              <a:rPr lang="en-US" sz="2000" dirty="0">
                <a:latin typeface="Century Gothic"/>
                <a:cs typeface="Century Gothic"/>
              </a:rPr>
              <a:t>17.  (</a:t>
            </a:r>
            <a:r>
              <a:rPr lang="en-US" sz="2000" dirty="0" smtClean="0">
                <a:latin typeface="Century Gothic"/>
                <a:cs typeface="Century Gothic"/>
              </a:rPr>
              <a:t>0.67)	Explicit </a:t>
            </a:r>
            <a:r>
              <a:rPr lang="en-US" sz="2000" dirty="0">
                <a:latin typeface="Century Gothic"/>
                <a:cs typeface="Century Gothic"/>
              </a:rPr>
              <a:t>teaching of </a:t>
            </a:r>
            <a:r>
              <a:rPr lang="en-US" sz="2000" dirty="0" smtClean="0">
                <a:latin typeface="Century Gothic"/>
                <a:cs typeface="Century Gothic"/>
              </a:rPr>
              <a:t>vocabulary</a:t>
            </a:r>
          </a:p>
          <a:p>
            <a:pPr defTabSz="342900">
              <a:lnSpc>
                <a:spcPct val="150000"/>
              </a:lnSpc>
              <a:tabLst>
                <a:tab pos="1257300" algn="l"/>
                <a:tab pos="1885950" algn="l"/>
              </a:tabLst>
            </a:pPr>
            <a:r>
              <a:rPr lang="en-US" sz="2000" dirty="0">
                <a:latin typeface="Century Gothic"/>
                <a:cs typeface="Century Gothic"/>
              </a:rPr>
              <a:t>23.  (</a:t>
            </a:r>
            <a:r>
              <a:rPr lang="en-US" sz="2000" dirty="0" smtClean="0">
                <a:latin typeface="Century Gothic"/>
                <a:cs typeface="Century Gothic"/>
              </a:rPr>
              <a:t>0.62)	Professional </a:t>
            </a:r>
            <a:r>
              <a:rPr lang="en-US" sz="2000" dirty="0">
                <a:latin typeface="Century Gothic"/>
                <a:cs typeface="Century Gothic"/>
              </a:rPr>
              <a:t>Development / </a:t>
            </a:r>
            <a:r>
              <a:rPr lang="en-US" sz="2000" dirty="0" smtClean="0">
                <a:latin typeface="Century Gothic"/>
                <a:cs typeface="Century Gothic"/>
              </a:rPr>
              <a:t>Growth</a:t>
            </a:r>
          </a:p>
          <a:p>
            <a:pPr defTabSz="342900">
              <a:lnSpc>
                <a:spcPct val="150000"/>
              </a:lnSpc>
              <a:tabLst>
                <a:tab pos="1257300" algn="l"/>
                <a:tab pos="1885950" algn="l"/>
              </a:tabLst>
            </a:pPr>
            <a:r>
              <a:rPr lang="en-US" sz="2000" dirty="0">
                <a:latin typeface="Century Gothic"/>
                <a:cs typeface="Century Gothic"/>
              </a:rPr>
              <a:t>36.  (</a:t>
            </a:r>
            <a:r>
              <a:rPr lang="en-US" sz="2000" dirty="0" smtClean="0">
                <a:latin typeface="Century Gothic"/>
                <a:cs typeface="Century Gothic"/>
              </a:rPr>
              <a:t>0.54 - 0.6) Phonics </a:t>
            </a:r>
            <a:r>
              <a:rPr lang="en-US" sz="2000" dirty="0">
                <a:latin typeface="Century Gothic"/>
                <a:cs typeface="Century Gothic"/>
              </a:rPr>
              <a:t>instruction for the whole </a:t>
            </a:r>
            <a:r>
              <a:rPr lang="en-US" sz="2000" dirty="0" smtClean="0">
                <a:latin typeface="Century Gothic"/>
                <a:cs typeface="Century Gothic"/>
              </a:rPr>
              <a:t>class</a:t>
            </a:r>
          </a:p>
          <a:p>
            <a:pPr defTabSz="342900">
              <a:lnSpc>
                <a:spcPct val="150000"/>
              </a:lnSpc>
              <a:tabLst>
                <a:tab pos="1257300" algn="l"/>
                <a:tab pos="1885950" algn="l"/>
              </a:tabLst>
            </a:pPr>
            <a:r>
              <a:rPr lang="en-US" sz="2000" dirty="0">
                <a:latin typeface="Century Gothic"/>
                <a:cs typeface="Century Gothic"/>
              </a:rPr>
              <a:t>37.  (</a:t>
            </a:r>
            <a:r>
              <a:rPr lang="en-US" sz="2000" dirty="0" smtClean="0">
                <a:latin typeface="Century Gothic"/>
                <a:cs typeface="Century Gothic"/>
              </a:rPr>
              <a:t>0.54)	Student </a:t>
            </a:r>
            <a:r>
              <a:rPr lang="en-US" sz="2000" dirty="0">
                <a:latin typeface="Century Gothic"/>
                <a:cs typeface="Century Gothic"/>
              </a:rPr>
              <a:t>Centered </a:t>
            </a:r>
            <a:r>
              <a:rPr lang="en-US" sz="2000" dirty="0" smtClean="0">
                <a:latin typeface="Century Gothic"/>
                <a:cs typeface="Century Gothic"/>
              </a:rPr>
              <a:t>Classroom</a:t>
            </a:r>
          </a:p>
          <a:p>
            <a:pPr defTabSz="342900">
              <a:lnSpc>
                <a:spcPct val="150000"/>
              </a:lnSpc>
              <a:tabLst>
                <a:tab pos="1257300" algn="l"/>
                <a:tab pos="1885950" algn="l"/>
              </a:tabLst>
            </a:pPr>
            <a:r>
              <a:rPr lang="en-US" sz="2000" dirty="0">
                <a:latin typeface="Century Gothic"/>
                <a:cs typeface="Century Gothic"/>
              </a:rPr>
              <a:t>46.  (</a:t>
            </a:r>
            <a:r>
              <a:rPr lang="en-US" sz="2000" dirty="0" smtClean="0">
                <a:latin typeface="Century Gothic"/>
                <a:cs typeface="Century Gothic"/>
              </a:rPr>
              <a:t>0.52)	Interactive </a:t>
            </a:r>
            <a:r>
              <a:rPr lang="en-US" sz="2000" dirty="0">
                <a:latin typeface="Century Gothic"/>
                <a:cs typeface="Century Gothic"/>
              </a:rPr>
              <a:t>Video </a:t>
            </a:r>
            <a:r>
              <a:rPr lang="en-US" sz="2000" dirty="0" smtClean="0">
                <a:latin typeface="Century Gothic"/>
                <a:cs typeface="Century Gothic"/>
              </a:rPr>
              <a:t>Methods</a:t>
            </a:r>
          </a:p>
          <a:p>
            <a:pPr defTabSz="342900">
              <a:lnSpc>
                <a:spcPct val="150000"/>
              </a:lnSpc>
              <a:tabLst>
                <a:tab pos="1257300" algn="l"/>
                <a:tab pos="1885950" algn="l"/>
              </a:tabLst>
            </a:pPr>
            <a:r>
              <a:rPr lang="en-US" sz="2000" dirty="0">
                <a:latin typeface="Century Gothic"/>
                <a:cs typeface="Century Gothic"/>
              </a:rPr>
              <a:t>94.  (</a:t>
            </a:r>
            <a:r>
              <a:rPr lang="en-US" sz="2000" dirty="0" smtClean="0">
                <a:latin typeface="Century Gothic"/>
                <a:cs typeface="Century Gothic"/>
              </a:rPr>
              <a:t>0.29)	Homework </a:t>
            </a:r>
            <a:r>
              <a:rPr lang="en-US" sz="2000" dirty="0">
                <a:latin typeface="Century Gothic"/>
                <a:cs typeface="Century Gothic"/>
              </a:rPr>
              <a:t>(e.g. spelling lists</a:t>
            </a:r>
            <a:r>
              <a:rPr lang="en-US" sz="2000" dirty="0" smtClean="0">
                <a:latin typeface="Century Gothic"/>
                <a:cs typeface="Century Gothic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1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Mindsets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251520" y="2780928"/>
            <a:ext cx="8784975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>
              <a:latin typeface="Century Gothic" pitchFamily="34" charset="0"/>
            </a:endParaRPr>
          </a:p>
          <a:p>
            <a:pPr marL="0" indent="0">
              <a:buNone/>
            </a:pPr>
            <a:endParaRPr lang="en-US" sz="3200" dirty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en-US" sz="2400" dirty="0" smtClean="0">
                <a:latin typeface="Century Gothic" pitchFamily="34" charset="0"/>
              </a:rPr>
              <a:t>vs.</a:t>
            </a:r>
            <a:endParaRPr lang="en-US" sz="2400" dirty="0">
              <a:latin typeface="Century Gothic" pitchFamily="34" charset="0"/>
            </a:endParaRPr>
          </a:p>
        </p:txBody>
      </p:sp>
      <p:pic>
        <p:nvPicPr>
          <p:cNvPr id="10" name="Picture 2" descr="http://s1.thingpic.com/images/kz/oKMp3Mozahyv12N7D3N44YCD.jpe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88" y="2924944"/>
            <a:ext cx="3223592" cy="32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7504" y="1484784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entury Gothic" pitchFamily="34" charset="0"/>
              </a:rPr>
              <a:t>Dr. Carol </a:t>
            </a:r>
            <a:r>
              <a:rPr lang="en-US" sz="2400" dirty="0" err="1">
                <a:latin typeface="Century Gothic" pitchFamily="34" charset="0"/>
              </a:rPr>
              <a:t>Dweck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64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538567"/>
              </p:ext>
            </p:extLst>
          </p:nvPr>
        </p:nvGraphicFramePr>
        <p:xfrm>
          <a:off x="457199" y="1500336"/>
          <a:ext cx="8077200" cy="495300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676401"/>
                <a:gridCol w="3124200"/>
                <a:gridCol w="3276599"/>
              </a:tblGrid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Internal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External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Stable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ABILITY</a:t>
                      </a:r>
                      <a:endParaRPr lang="en-US" sz="2400" dirty="0">
                        <a:effectLst/>
                        <a:latin typeface="Century Gothic" pitchFamily="34" charset="0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TASK </a:t>
                      </a:r>
                      <a:r>
                        <a:rPr lang="en-US" sz="2400" dirty="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DIFFICULTY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Unstable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EFFORT</a:t>
                      </a:r>
                      <a:endParaRPr lang="en-US" sz="2400" dirty="0">
                        <a:effectLst/>
                        <a:latin typeface="Century Gothic" pitchFamily="34" charset="0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entury Gothic" pitchFamily="34" charset="0"/>
                          <a:ea typeface="Cambria"/>
                          <a:cs typeface="Times New Roman"/>
                        </a:rPr>
                        <a:t>LUCK</a:t>
                      </a:r>
                      <a:endParaRPr lang="en-US" sz="2400" dirty="0">
                        <a:effectLst/>
                        <a:latin typeface="Century Gothic" pitchFamily="34" charset="0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234440"/>
          </a:xfrm>
          <a:prstGeom prst="rect">
            <a:avLst/>
          </a:prstGeom>
          <a:ln w="12700" cap="flat" cmpd="sng" algn="ctr">
            <a:solidFill>
              <a:schemeClr val="accent6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Attribution Theory of Motivation</a:t>
            </a:r>
          </a:p>
        </p:txBody>
      </p:sp>
    </p:spTree>
    <p:extLst>
      <p:ext uri="{BB962C8B-B14F-4D97-AF65-F5344CB8AC3E}">
        <p14:creationId xmlns:p14="http://schemas.microsoft.com/office/powerpoint/2010/main" val="35937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0768"/>
            <a:ext cx="78867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2400" b="1" dirty="0" smtClean="0">
                <a:latin typeface="Century Gothic" pitchFamily="34" charset="0"/>
              </a:rPr>
              <a:t>“Good Job”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>
                <a:latin typeface="Century Gothic" pitchFamily="34" charset="0"/>
              </a:rPr>
              <a:t>Praise undermines the intrinsic motivation of students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 smtClean="0">
              <a:latin typeface="Century Gothic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latin typeface="Century Gothic" pitchFamily="34" charset="0"/>
              </a:rPr>
              <a:t>“Power of “Yet”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Century Gothic" pitchFamily="34" charset="0"/>
              </a:rPr>
              <a:t>Infers that they are on a learning curve</a:t>
            </a:r>
            <a:endParaRPr lang="en-US" sz="2400" dirty="0">
              <a:latin typeface="Century Gothic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0600" cy="1234440"/>
          </a:xfrm>
          <a:prstGeom prst="rect">
            <a:avLst/>
          </a:prstGeom>
          <a:ln w="12700" cap="flat" cmpd="sng" algn="ctr">
            <a:solidFill>
              <a:schemeClr val="accent6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Praise Can Be Harmful</a:t>
            </a:r>
          </a:p>
        </p:txBody>
      </p:sp>
    </p:spTree>
    <p:extLst>
      <p:ext uri="{BB962C8B-B14F-4D97-AF65-F5344CB8AC3E}">
        <p14:creationId xmlns:p14="http://schemas.microsoft.com/office/powerpoint/2010/main" val="66812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4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80" y="1340768"/>
            <a:ext cx="8229600" cy="452596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CA" sz="2400" dirty="0">
                <a:latin typeface="Century Gothic" panose="020B0502020202020204" pitchFamily="34" charset="0"/>
              </a:rPr>
              <a:t>Tulalip Tribes</a:t>
            </a:r>
            <a:endParaRPr lang="en-US" sz="2400" dirty="0">
              <a:latin typeface="Century Gothic" panose="020B0502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K-5 students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90% minority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80% low income school 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bottom 5% of the </a:t>
            </a:r>
            <a:r>
              <a:rPr lang="en-US" sz="2400" dirty="0" smtClean="0">
                <a:latin typeface="Century Gothic" panose="020B0502020202020204" pitchFamily="34" charset="0"/>
              </a:rPr>
              <a:t>state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400" y="0"/>
            <a:ext cx="9140600" cy="1234440"/>
          </a:xfrm>
          <a:prstGeom prst="rect">
            <a:avLst/>
          </a:prstGeom>
          <a:ln w="12700" cap="flat" cmpd="sng" algn="ctr">
            <a:solidFill>
              <a:schemeClr val="accent6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900" dirty="0">
                <a:latin typeface="Century Gothic" panose="020B0502020202020204" pitchFamily="34" charset="0"/>
              </a:rPr>
              <a:t>Growth </a:t>
            </a:r>
            <a:r>
              <a:rPr lang="en-US" sz="3900" dirty="0" smtClean="0">
                <a:latin typeface="Century Gothic" panose="020B0502020202020204" pitchFamily="34" charset="0"/>
              </a:rPr>
              <a:t>Mindsets</a:t>
            </a:r>
            <a:r>
              <a:rPr lang="en-US" sz="3900" dirty="0">
                <a:latin typeface="Century Gothic" panose="020B0502020202020204" pitchFamily="34" charset="0"/>
              </a:rPr>
              <a:t> </a:t>
            </a:r>
            <a:r>
              <a:rPr lang="en-US" sz="3900" dirty="0" smtClean="0">
                <a:latin typeface="Century Gothic" panose="020B0502020202020204" pitchFamily="34" charset="0"/>
              </a:rPr>
              <a:t>Making </a:t>
            </a:r>
            <a:r>
              <a:rPr lang="en-US" sz="3900" dirty="0">
                <a:latin typeface="Century Gothic" panose="020B0502020202020204" pitchFamily="34" charset="0"/>
              </a:rPr>
              <a:t>an </a:t>
            </a:r>
            <a:r>
              <a:rPr lang="en-US" sz="3900" dirty="0" smtClean="0">
                <a:latin typeface="Century Gothic" panose="020B0502020202020204" pitchFamily="34" charset="0"/>
              </a:rPr>
              <a:t>Impact </a:t>
            </a:r>
            <a:endParaRPr lang="en-US" altLang="en-US" sz="3900" dirty="0" smtClean="0">
              <a:latin typeface="Century Gothic" panose="020B0502020202020204" pitchFamily="34" charset="0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3918941" cy="2939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975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836712"/>
            <a:ext cx="8064896" cy="4903480"/>
          </a:xfrm>
        </p:spPr>
        <p:txBody>
          <a:bodyPr anchor="ctr">
            <a:normAutofit/>
          </a:bodyPr>
          <a:lstStyle/>
          <a:p>
            <a:pPr marL="0" indent="0" defTabSz="571500">
              <a:lnSpc>
                <a:spcPct val="150000"/>
              </a:lnSpc>
              <a:buNone/>
              <a:tabLst>
                <a:tab pos="1371600" algn="l"/>
                <a:tab pos="1828800" algn="l"/>
              </a:tabLst>
            </a:pPr>
            <a:r>
              <a:rPr lang="en-US" sz="2400" dirty="0" smtClean="0">
                <a:latin typeface="Century Gothic" pitchFamily="34" charset="0"/>
              </a:rPr>
              <a:t>“Fail Courageously” </a:t>
            </a:r>
          </a:p>
          <a:p>
            <a:pPr marL="0" indent="0" defTabSz="571500">
              <a:lnSpc>
                <a:spcPct val="150000"/>
              </a:lnSpc>
              <a:buNone/>
              <a:tabLst>
                <a:tab pos="1371600" algn="l"/>
                <a:tab pos="1771650" algn="l"/>
                <a:tab pos="2286000" algn="l"/>
              </a:tabLst>
            </a:pPr>
            <a:r>
              <a:rPr lang="en-US" sz="2400" dirty="0" smtClean="0">
                <a:latin typeface="Century Gothic" pitchFamily="34" charset="0"/>
              </a:rPr>
              <a:t>	– Dr. Martin </a:t>
            </a:r>
            <a:r>
              <a:rPr lang="en-US" sz="2400" dirty="0" err="1" smtClean="0">
                <a:latin typeface="Century Gothic" pitchFamily="34" charset="0"/>
              </a:rPr>
              <a:t>Brokenleg</a:t>
            </a:r>
            <a:endParaRPr lang="en-US" sz="2400" dirty="0" smtClean="0">
              <a:latin typeface="Century Gothic" pitchFamily="34" charset="0"/>
            </a:endParaRPr>
          </a:p>
          <a:p>
            <a:pPr marL="0" indent="0" defTabSz="571500">
              <a:lnSpc>
                <a:spcPct val="100000"/>
              </a:lnSpc>
              <a:spcBef>
                <a:spcPts val="0"/>
              </a:spcBef>
              <a:buNone/>
              <a:tabLst>
                <a:tab pos="1371600" algn="l"/>
                <a:tab pos="1657350" algn="l"/>
              </a:tabLst>
            </a:pPr>
            <a:r>
              <a:rPr lang="en-US" sz="2400" dirty="0" smtClean="0">
                <a:latin typeface="Century Gothic" pitchFamily="34" charset="0"/>
              </a:rPr>
              <a:t>		Lesson for Teachers and Students	</a:t>
            </a:r>
          </a:p>
          <a:p>
            <a:pPr marL="0" indent="0" defTabSz="571500">
              <a:lnSpc>
                <a:spcPct val="100000"/>
              </a:lnSpc>
              <a:spcBef>
                <a:spcPts val="0"/>
              </a:spcBef>
              <a:buNone/>
              <a:tabLst>
                <a:tab pos="1371600" algn="l"/>
                <a:tab pos="1657350" algn="l"/>
              </a:tabLst>
            </a:pPr>
            <a:endParaRPr lang="en-US" sz="2400" dirty="0" smtClean="0">
              <a:latin typeface="Century Gothic" pitchFamily="34" charset="0"/>
            </a:endParaRPr>
          </a:p>
          <a:p>
            <a:pPr marL="0" indent="0" defTabSz="571500">
              <a:lnSpc>
                <a:spcPct val="150000"/>
              </a:lnSpc>
              <a:buNone/>
              <a:tabLst>
                <a:tab pos="171450" algn="l"/>
                <a:tab pos="1371600" algn="l"/>
                <a:tab pos="1828800" algn="l"/>
              </a:tabLst>
            </a:pPr>
            <a:r>
              <a:rPr lang="en-US" sz="2400" dirty="0" smtClean="0">
                <a:latin typeface="Century Gothic" pitchFamily="34" charset="0"/>
              </a:rPr>
              <a:t>“Whether you think you can, or you think you can’t –     	you’re right”</a:t>
            </a:r>
          </a:p>
          <a:p>
            <a:pPr marL="0" indent="0" defTabSz="571500">
              <a:lnSpc>
                <a:spcPct val="150000"/>
              </a:lnSpc>
              <a:buNone/>
              <a:tabLst>
                <a:tab pos="1371600" algn="l"/>
                <a:tab pos="1828800" algn="l"/>
              </a:tabLst>
            </a:pPr>
            <a:r>
              <a:rPr lang="en-US" sz="2400" dirty="0" smtClean="0">
                <a:latin typeface="Century Gothic" pitchFamily="34" charset="0"/>
              </a:rPr>
              <a:t>	– Henry Ford</a:t>
            </a:r>
            <a:endParaRPr lang="en-US" sz="2400" dirty="0">
              <a:latin typeface="Century Gothic" pitchFamily="34" charset="0"/>
            </a:endParaRPr>
          </a:p>
        </p:txBody>
      </p:sp>
      <p:pic>
        <p:nvPicPr>
          <p:cNvPr id="6148" name="Picture 4" descr="Circle of Courage untit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62" y="4941168"/>
            <a:ext cx="1645518" cy="15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234440"/>
          </a:xfrm>
          <a:prstGeom prst="rect">
            <a:avLst/>
          </a:prstGeom>
          <a:ln w="12700" cap="flat" cmpd="sng" algn="ctr">
            <a:solidFill>
              <a:schemeClr val="accent6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Teaching for Growth Mindset</a:t>
            </a:r>
          </a:p>
        </p:txBody>
      </p:sp>
    </p:spTree>
    <p:extLst>
      <p:ext uri="{BB962C8B-B14F-4D97-AF65-F5344CB8AC3E}">
        <p14:creationId xmlns:p14="http://schemas.microsoft.com/office/powerpoint/2010/main" val="22990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sz="3600" dirty="0">
                <a:latin typeface="Century Gothic"/>
                <a:cs typeface="Century Gothic"/>
              </a:rPr>
              <a:t>Reconnaissance du </a:t>
            </a:r>
            <a:r>
              <a:rPr lang="en-US" sz="3600" dirty="0" err="1">
                <a:latin typeface="Century Gothic"/>
                <a:cs typeface="Century Gothic"/>
              </a:rPr>
              <a:t>territoire</a:t>
            </a:r>
            <a:r>
              <a:rPr lang="en-US" sz="3600" dirty="0">
                <a:latin typeface="Century Gothic"/>
                <a:cs typeface="Century Gothic"/>
              </a:rPr>
              <a:t> </a:t>
            </a:r>
            <a:r>
              <a:rPr lang="en-US" sz="3600" dirty="0" err="1">
                <a:latin typeface="Century Gothic"/>
                <a:cs typeface="Century Gothic"/>
              </a:rPr>
              <a:t>traditionnel</a:t>
            </a:r>
            <a:r>
              <a:rPr lang="en-US" sz="3600" dirty="0">
                <a:latin typeface="Century Gothic"/>
                <a:cs typeface="Century Gothic"/>
              </a:rPr>
              <a:t> </a:t>
            </a:r>
            <a:endParaRPr lang="en-US" altLang="en-US" sz="36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5896" y="1412776"/>
            <a:ext cx="5472608" cy="5184576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err="1" smtClean="0">
                <a:latin typeface="Century Gothic"/>
                <a:cs typeface="Century Gothic"/>
              </a:rPr>
              <a:t>J’aimerais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reconnaître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et </a:t>
            </a:r>
            <a:r>
              <a:rPr lang="en-US" sz="2000" dirty="0" err="1">
                <a:latin typeface="Century Gothic"/>
                <a:cs typeface="Century Gothic"/>
              </a:rPr>
              <a:t>remercier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les </a:t>
            </a:r>
            <a:r>
              <a:rPr lang="en-US" sz="2000" dirty="0" err="1" smtClean="0">
                <a:latin typeface="Century Gothic"/>
                <a:cs typeface="Century Gothic"/>
              </a:rPr>
              <a:t>peuples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autochtones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de la </a:t>
            </a:r>
            <a:r>
              <a:rPr lang="en-US" sz="2000" dirty="0" err="1">
                <a:latin typeface="Century Gothic"/>
                <a:cs typeface="Century Gothic"/>
              </a:rPr>
              <a:t>côte</a:t>
            </a:r>
            <a:r>
              <a:rPr lang="en-US" sz="2000" dirty="0">
                <a:latin typeface="Century Gothic"/>
                <a:cs typeface="Century Gothic"/>
              </a:rPr>
              <a:t> Salish </a:t>
            </a:r>
            <a:r>
              <a:rPr lang="en-US" sz="2000" dirty="0" err="1" smtClean="0">
                <a:latin typeface="Century Gothic"/>
                <a:cs typeface="Century Gothic"/>
              </a:rPr>
              <a:t>dont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leur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territoire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traditionnel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err="1" smtClean="0">
                <a:latin typeface="Century Gothic"/>
                <a:cs typeface="Century Gothic"/>
              </a:rPr>
              <a:t>est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>
                <a:latin typeface="Century Gothic"/>
                <a:cs typeface="Century Gothic"/>
              </a:rPr>
              <a:t>le </a:t>
            </a:r>
            <a:r>
              <a:rPr lang="en-US" sz="2000" dirty="0" err="1" smtClean="0">
                <a:latin typeface="Century Gothic"/>
                <a:cs typeface="Century Gothic"/>
              </a:rPr>
              <a:t>siège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de </a:t>
            </a:r>
            <a:r>
              <a:rPr lang="en-US" sz="2000" dirty="0">
                <a:latin typeface="Century Gothic"/>
                <a:cs typeface="Century Gothic"/>
              </a:rPr>
              <a:t>la Commission </a:t>
            </a:r>
            <a:r>
              <a:rPr lang="en-US" sz="2000" dirty="0" err="1">
                <a:latin typeface="Century Gothic"/>
                <a:cs typeface="Century Gothic"/>
              </a:rPr>
              <a:t>scolaire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de </a:t>
            </a:r>
            <a:r>
              <a:rPr lang="en-US" sz="2000" dirty="0">
                <a:latin typeface="Century Gothic"/>
                <a:cs typeface="Century Gothic"/>
              </a:rPr>
              <a:t>Vancouver Nord</a:t>
            </a:r>
            <a:r>
              <a:rPr lang="en-US" sz="2000" dirty="0" smtClean="0">
                <a:latin typeface="Century Gothic"/>
                <a:cs typeface="Century Gothic"/>
              </a:rPr>
              <a:t>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Nous </a:t>
            </a:r>
            <a:r>
              <a:rPr lang="en-US" sz="2000" dirty="0" err="1">
                <a:latin typeface="Century Gothic"/>
                <a:cs typeface="Century Gothic"/>
              </a:rPr>
              <a:t>exprimons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notre</a:t>
            </a:r>
            <a:r>
              <a:rPr lang="en-US" sz="2000" dirty="0">
                <a:latin typeface="Century Gothic"/>
                <a:cs typeface="Century Gothic"/>
              </a:rPr>
              <a:t> gratitude </a:t>
            </a:r>
            <a:r>
              <a:rPr lang="en-US" sz="2000" dirty="0" err="1">
                <a:latin typeface="Century Gothic"/>
                <a:cs typeface="Century Gothic"/>
              </a:rPr>
              <a:t>envers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les Nations </a:t>
            </a:r>
            <a:r>
              <a:rPr lang="en-US" sz="2000" dirty="0">
                <a:latin typeface="Century Gothic"/>
                <a:cs typeface="Century Gothic"/>
              </a:rPr>
              <a:t>Squamish et </a:t>
            </a:r>
            <a:r>
              <a:rPr lang="en-US" sz="2000" dirty="0" err="1">
                <a:latin typeface="Century Gothic"/>
                <a:cs typeface="Century Gothic"/>
              </a:rPr>
              <a:t>Tsleil-Waututh</a:t>
            </a:r>
            <a:r>
              <a:rPr lang="en-US" sz="2000" dirty="0" smtClean="0">
                <a:latin typeface="Century Gothic"/>
                <a:cs typeface="Century Gothic"/>
              </a:rPr>
              <a:t>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Nous </a:t>
            </a:r>
            <a:r>
              <a:rPr lang="en-US" sz="2000" dirty="0" err="1">
                <a:latin typeface="Century Gothic"/>
                <a:cs typeface="Century Gothic"/>
              </a:rPr>
              <a:t>apprécions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l’occasion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d’apprendre</a:t>
            </a:r>
            <a:r>
              <a:rPr lang="en-US" sz="2000" dirty="0">
                <a:latin typeface="Century Gothic"/>
                <a:cs typeface="Century Gothic"/>
              </a:rPr>
              <a:t>, </a:t>
            </a:r>
            <a:r>
              <a:rPr lang="en-US" sz="2000" dirty="0" smtClean="0">
                <a:latin typeface="Century Gothic"/>
                <a:cs typeface="Century Gothic"/>
              </a:rPr>
              <a:t>de </a:t>
            </a:r>
            <a:r>
              <a:rPr lang="en-US" sz="2000" dirty="0">
                <a:latin typeface="Century Gothic"/>
                <a:cs typeface="Century Gothic"/>
              </a:rPr>
              <a:t>vivre et de </a:t>
            </a:r>
            <a:r>
              <a:rPr lang="en-US" sz="2000" dirty="0" err="1">
                <a:latin typeface="Century Gothic"/>
                <a:cs typeface="Century Gothic"/>
              </a:rPr>
              <a:t>partager</a:t>
            </a:r>
            <a:r>
              <a:rPr lang="en-US" sz="2000" dirty="0">
                <a:latin typeface="Century Gothic"/>
                <a:cs typeface="Century Gothic"/>
              </a:rPr>
              <a:t> des </a:t>
            </a:r>
            <a:r>
              <a:rPr lang="en-US" sz="2000" dirty="0" err="1" smtClean="0">
                <a:latin typeface="Century Gothic"/>
                <a:cs typeface="Century Gothic"/>
              </a:rPr>
              <a:t>expériences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éducatives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 smtClean="0">
                <a:latin typeface="Century Gothic"/>
                <a:cs typeface="Century Gothic"/>
              </a:rPr>
              <a:t>sur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ce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territoire</a:t>
            </a:r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err="1">
                <a:latin typeface="Century Gothic"/>
                <a:cs typeface="Century Gothic"/>
              </a:rPr>
              <a:t>traditionnel</a:t>
            </a:r>
            <a:r>
              <a:rPr lang="en-US" sz="2000" dirty="0" smtClean="0">
                <a:latin typeface="Century Gothic"/>
                <a:cs typeface="Century Gothic"/>
              </a:rPr>
              <a:t>.</a:t>
            </a:r>
            <a:endParaRPr lang="en-CA" sz="2000" dirty="0">
              <a:latin typeface="Century Gothic"/>
              <a:cs typeface="Century Gothic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000" dirty="0">
                <a:latin typeface="Century Gothic"/>
                <a:cs typeface="Century Gothic"/>
              </a:rPr>
              <a:t> </a:t>
            </a:r>
          </a:p>
          <a:p>
            <a:pPr lvl="3"/>
            <a:endParaRPr 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pPr lvl="3"/>
            <a:endParaRPr lang="en-CA" altLang="en-US" sz="2000" dirty="0">
              <a:latin typeface="Century Gothic"/>
              <a:cs typeface="Century Gothic"/>
            </a:endParaRPr>
          </a:p>
          <a:p>
            <a:endParaRPr lang="en-CA" sz="2000" dirty="0">
              <a:latin typeface="Century Gothic"/>
              <a:cs typeface="Century Gothic"/>
            </a:endParaRPr>
          </a:p>
        </p:txBody>
      </p:sp>
      <p:pic>
        <p:nvPicPr>
          <p:cNvPr id="3" name="Picture 2" descr="Screen Shot 2015-12-09 at 10.25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4168"/>
            <a:ext cx="3240360" cy="50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Balanced Literacy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64977"/>
            <a:ext cx="8640960" cy="5032375"/>
          </a:xfrm>
        </p:spPr>
        <p:txBody>
          <a:bodyPr anchor="t">
            <a:normAutofit/>
          </a:bodyPr>
          <a:lstStyle/>
          <a:p>
            <a:pPr marL="0" indent="0" algn="ctr" fontAlgn="base">
              <a:buNone/>
            </a:pPr>
            <a:r>
              <a:rPr lang="en-CA" sz="2400" b="1" cap="all" dirty="0" smtClean="0">
                <a:latin typeface="Century Gothic"/>
                <a:cs typeface="Century Gothic"/>
              </a:rPr>
              <a:t>First People’s Principles of Learning</a:t>
            </a: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en-CA" sz="2200" dirty="0" smtClean="0">
                <a:latin typeface="Century Gothic"/>
                <a:cs typeface="Century Gothic"/>
              </a:rPr>
              <a:t>Learning </a:t>
            </a:r>
            <a:r>
              <a:rPr lang="en-CA" sz="2200" dirty="0">
                <a:latin typeface="Century Gothic"/>
                <a:cs typeface="Century Gothic"/>
              </a:rPr>
              <a:t>is holistic, reflexive, reflective, experiential, and </a:t>
            </a:r>
            <a:r>
              <a:rPr lang="en-CA" sz="2200" dirty="0" smtClean="0">
                <a:latin typeface="Century Gothic"/>
                <a:cs typeface="Century Gothic"/>
              </a:rPr>
              <a:t>relational (focused </a:t>
            </a:r>
            <a:r>
              <a:rPr lang="en-CA" sz="2200" dirty="0">
                <a:latin typeface="Century Gothic"/>
                <a:cs typeface="Century Gothic"/>
              </a:rPr>
              <a:t>on connectedness, </a:t>
            </a:r>
            <a:r>
              <a:rPr lang="en-CA" sz="2200" dirty="0" smtClean="0">
                <a:latin typeface="Century Gothic"/>
                <a:cs typeface="Century Gothic"/>
              </a:rPr>
              <a:t>on reciprocal </a:t>
            </a:r>
            <a:r>
              <a:rPr lang="en-CA" sz="2200" dirty="0">
                <a:latin typeface="Century Gothic"/>
                <a:cs typeface="Century Gothic"/>
              </a:rPr>
              <a:t>relationships, </a:t>
            </a:r>
            <a:r>
              <a:rPr lang="en-CA" sz="2200" dirty="0" smtClean="0">
                <a:latin typeface="Century Gothic"/>
                <a:cs typeface="Century Gothic"/>
              </a:rPr>
              <a:t>and a sense </a:t>
            </a:r>
            <a:r>
              <a:rPr lang="en-CA" sz="2200" dirty="0">
                <a:latin typeface="Century Gothic"/>
                <a:cs typeface="Century Gothic"/>
              </a:rPr>
              <a:t>of </a:t>
            </a:r>
            <a:r>
              <a:rPr lang="en-CA" sz="2200" dirty="0" smtClean="0">
                <a:latin typeface="Century Gothic"/>
                <a:cs typeface="Century Gothic"/>
              </a:rPr>
              <a:t>place)…</a:t>
            </a:r>
            <a:endParaRPr lang="en-CA" sz="2200" dirty="0">
              <a:latin typeface="Century Gothic"/>
              <a:cs typeface="Century Gothic"/>
            </a:endParaRPr>
          </a:p>
          <a:p>
            <a:pPr marL="0" indent="0" algn="ctr" fontAlgn="base">
              <a:buNone/>
            </a:pPr>
            <a:endParaRPr lang="en-CA" sz="3200" i="1" cap="all" dirty="0">
              <a:latin typeface="Cambria"/>
              <a:cs typeface="Cambria"/>
            </a:endParaRPr>
          </a:p>
        </p:txBody>
      </p:sp>
      <p:pic>
        <p:nvPicPr>
          <p:cNvPr id="2" name="Picture 1" descr="Screen Shot 2015-11-22 at 4.23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68" y="3739613"/>
            <a:ext cx="2150492" cy="2857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5157192"/>
            <a:ext cx="7128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Century Gothic"/>
                <a:cs typeface="Century Gothic"/>
              </a:rPr>
              <a:t>…so is becoming literate</a:t>
            </a:r>
            <a:endParaRPr lang="en-US" sz="2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096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032" y="1344168"/>
            <a:ext cx="3240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/>
                <a:cs typeface="Century Gothic"/>
              </a:rPr>
              <a:t>What is a balanced literacy program?</a:t>
            </a:r>
          </a:p>
          <a:p>
            <a:pPr algn="ctr">
              <a:lnSpc>
                <a:spcPct val="150000"/>
              </a:lnSpc>
            </a:pPr>
            <a:endParaRPr lang="en-US" sz="2400" dirty="0"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/>
                <a:cs typeface="Century Gothic"/>
              </a:rPr>
              <a:t>Is there one model?</a:t>
            </a:r>
          </a:p>
          <a:p>
            <a:pPr algn="ctr">
              <a:lnSpc>
                <a:spcPct val="150000"/>
              </a:lnSpc>
            </a:pPr>
            <a:endParaRPr lang="en-US" sz="2400" dirty="0">
              <a:latin typeface="Century Gothic"/>
              <a:cs typeface="Century Gothic"/>
            </a:endParaRPr>
          </a:p>
          <a:p>
            <a:pPr algn="ctr"/>
            <a:r>
              <a:rPr lang="en-US" sz="2400" dirty="0">
                <a:latin typeface="Century Gothic"/>
                <a:cs typeface="Century Gothic"/>
              </a:rPr>
              <a:t>What are </a:t>
            </a:r>
            <a:r>
              <a:rPr lang="en-US" sz="2400" dirty="0" smtClean="0">
                <a:latin typeface="Century Gothic"/>
                <a:cs typeface="Century Gothic"/>
              </a:rPr>
              <a:t>the </a:t>
            </a:r>
            <a:r>
              <a:rPr lang="en-US" sz="2400" dirty="0">
                <a:latin typeface="Century Gothic"/>
                <a:cs typeface="Century Gothic"/>
              </a:rPr>
              <a:t>components of a balanced literacy program</a:t>
            </a:r>
            <a:r>
              <a:rPr lang="en-US" sz="2400" dirty="0" smtClean="0">
                <a:latin typeface="Century Gothic"/>
                <a:cs typeface="Century Gothic"/>
              </a:rPr>
              <a:t>?</a:t>
            </a:r>
            <a:endParaRPr lang="en-US" sz="20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Screen Shot 2015-11-22 at 4.34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0" y="764704"/>
            <a:ext cx="5292080" cy="52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Balanced Literacy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86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“</a:t>
            </a:r>
            <a:r>
              <a:rPr lang="en-US" sz="2400" dirty="0">
                <a:latin typeface="Century Gothic"/>
                <a:cs typeface="Century Gothic"/>
              </a:rPr>
              <a:t>A balanced literacy plan is most effective 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when </a:t>
            </a:r>
            <a:r>
              <a:rPr lang="en-US" sz="2400" dirty="0">
                <a:latin typeface="Century Gothic"/>
                <a:cs typeface="Century Gothic"/>
              </a:rPr>
              <a:t>children are given direct instructional support 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and </a:t>
            </a:r>
            <a:r>
              <a:rPr lang="en-US" sz="2400" dirty="0">
                <a:latin typeface="Century Gothic"/>
                <a:cs typeface="Century Gothic"/>
              </a:rPr>
              <a:t>a variety of daily reading and writing experiences 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that </a:t>
            </a:r>
            <a:r>
              <a:rPr lang="en-US" sz="2400" dirty="0">
                <a:latin typeface="Century Gothic"/>
                <a:cs typeface="Century Gothic"/>
              </a:rPr>
              <a:t>are needed in the complex process </a:t>
            </a:r>
            <a:endParaRPr lang="en-US" sz="24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of </a:t>
            </a:r>
            <a:r>
              <a:rPr lang="en-US" sz="2400" dirty="0">
                <a:latin typeface="Century Gothic"/>
                <a:cs typeface="Century Gothic"/>
              </a:rPr>
              <a:t>becoming independent readers and writers.” 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1800" dirty="0" smtClean="0">
                <a:latin typeface="Century Gothic"/>
                <a:cs typeface="Century Gothic"/>
              </a:rPr>
              <a:t>(WRESA, 2015)</a:t>
            </a:r>
            <a:endParaRPr lang="en-US" sz="1800" dirty="0">
              <a:latin typeface="Century Gothic"/>
              <a:cs typeface="Century Gothic"/>
            </a:endParaRPr>
          </a:p>
          <a:p>
            <a:pPr marL="0" indent="0" algn="ctr" fontAlgn="base">
              <a:buNone/>
            </a:pPr>
            <a:endParaRPr lang="en-CA" sz="2000" i="1" cap="all" dirty="0" smtClean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6083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Balanced Literacy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892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smtClean="0">
                <a:latin typeface="Century Gothic"/>
                <a:cs typeface="Century Gothic"/>
              </a:rPr>
              <a:t>A balanced literacy program supports B.C.’s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b="1" dirty="0" smtClean="0">
                <a:latin typeface="Century Gothic"/>
                <a:cs typeface="Century Gothic"/>
              </a:rPr>
              <a:t>new curriculum design.</a:t>
            </a:r>
            <a:endParaRPr lang="en-US" sz="2400" b="1" dirty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11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200" dirty="0" smtClean="0">
                <a:latin typeface="Century Gothic"/>
                <a:cs typeface="Century Gothic"/>
              </a:rPr>
              <a:t>“</a:t>
            </a:r>
            <a:r>
              <a:rPr lang="en-US" sz="2200" dirty="0">
                <a:latin typeface="Century Gothic"/>
                <a:cs typeface="Century Gothic"/>
              </a:rPr>
              <a:t>At the heart of British Columbia’s redesigned curriculum are core competencies, essential learning and literacy and </a:t>
            </a:r>
            <a:endParaRPr lang="en-US" sz="22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200" dirty="0" smtClean="0">
                <a:latin typeface="Century Gothic"/>
                <a:cs typeface="Century Gothic"/>
              </a:rPr>
              <a:t>numeracy </a:t>
            </a:r>
            <a:r>
              <a:rPr lang="en-US" sz="2200" dirty="0">
                <a:latin typeface="Century Gothic"/>
                <a:cs typeface="Century Gothic"/>
              </a:rPr>
              <a:t>foundations</a:t>
            </a:r>
            <a:r>
              <a:rPr lang="en-US" sz="2200" dirty="0" smtClean="0">
                <a:latin typeface="Century Gothic"/>
                <a:cs typeface="Century Gothic"/>
              </a:rPr>
              <a:t>.”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en-US" sz="1800" dirty="0" smtClean="0">
                <a:latin typeface="Century Gothic"/>
                <a:cs typeface="Century Gothic"/>
              </a:rPr>
              <a:t>(BC Ministry of Education, 2015)</a:t>
            </a:r>
            <a:endParaRPr lang="en-US"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734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Balanced Literacy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96" y="1484784"/>
            <a:ext cx="9036496" cy="4365104"/>
          </a:xfrm>
        </p:spPr>
        <p:txBody>
          <a:bodyPr anchor="ctr"/>
          <a:lstStyle/>
          <a:p>
            <a:pPr marL="0" indent="0" algn="ctr" fontAlgn="base">
              <a:buNone/>
            </a:pPr>
            <a:r>
              <a:rPr lang="en-CA" sz="2400" b="1" cap="all" dirty="0" smtClean="0">
                <a:latin typeface="Century Gothic"/>
                <a:cs typeface="Century Gothic"/>
              </a:rPr>
              <a:t>First </a:t>
            </a:r>
            <a:r>
              <a:rPr lang="en-CA" sz="2400" b="1" cap="all" dirty="0">
                <a:latin typeface="Century Gothic"/>
                <a:cs typeface="Century Gothic"/>
              </a:rPr>
              <a:t>People’s Principles of Learning</a:t>
            </a:r>
          </a:p>
          <a:p>
            <a:pPr marL="0" indent="0" algn="ctr" fontAlgn="base">
              <a:buNone/>
            </a:pPr>
            <a:endParaRPr lang="en-CA" sz="2400" dirty="0" smtClean="0">
              <a:latin typeface="Century Gothic"/>
              <a:cs typeface="Century Gothic"/>
            </a:endParaRP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en-CA" sz="2200" dirty="0" smtClean="0">
                <a:latin typeface="Century Gothic"/>
                <a:cs typeface="Century Gothic"/>
              </a:rPr>
              <a:t>Learning </a:t>
            </a:r>
            <a:r>
              <a:rPr lang="en-CA" sz="2200" dirty="0">
                <a:latin typeface="Century Gothic"/>
                <a:cs typeface="Century Gothic"/>
              </a:rPr>
              <a:t>is holistic, reflexive, reflective, experiential, and </a:t>
            </a:r>
            <a:r>
              <a:rPr lang="en-CA" sz="2200" dirty="0" smtClean="0">
                <a:latin typeface="Century Gothic"/>
                <a:cs typeface="Century Gothic"/>
              </a:rPr>
              <a:t>relational (</a:t>
            </a:r>
            <a:r>
              <a:rPr lang="en-CA" sz="2200" dirty="0">
                <a:latin typeface="Century Gothic"/>
                <a:cs typeface="Century Gothic"/>
              </a:rPr>
              <a:t>focused on connectedness, on reciprocal relationships, </a:t>
            </a:r>
            <a:endParaRPr lang="en-CA" sz="2200" dirty="0" smtClean="0">
              <a:latin typeface="Century Gothic"/>
              <a:cs typeface="Century Gothic"/>
            </a:endParaRP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en-CA" sz="2200" dirty="0" smtClean="0">
                <a:latin typeface="Century Gothic"/>
                <a:cs typeface="Century Gothic"/>
              </a:rPr>
              <a:t>and </a:t>
            </a:r>
            <a:r>
              <a:rPr lang="en-CA" sz="2200" dirty="0">
                <a:latin typeface="Century Gothic"/>
                <a:cs typeface="Century Gothic"/>
              </a:rPr>
              <a:t>a sense of place</a:t>
            </a:r>
            <a:r>
              <a:rPr lang="en-CA" sz="2200" dirty="0" smtClean="0">
                <a:latin typeface="Century Gothic"/>
                <a:cs typeface="Century Gothic"/>
              </a:rPr>
              <a:t>).</a:t>
            </a:r>
            <a:endParaRPr lang="en-CA" sz="2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3480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Balanced Literacy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12168"/>
            <a:ext cx="8208912" cy="522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Century Gothic"/>
                <a:cs typeface="Century Gothic"/>
              </a:rPr>
              <a:t>As Literacy Leaders, think about…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1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200" dirty="0" smtClean="0">
                <a:latin typeface="Century Gothic"/>
                <a:cs typeface="Century Gothic"/>
              </a:rPr>
              <a:t>“In what ways am I already helping my students to learn language, to learn about language, to learn through language, and to use language to critique?”</a:t>
            </a:r>
          </a:p>
          <a:p>
            <a:pPr marL="0" indent="0" algn="r">
              <a:buNone/>
            </a:pPr>
            <a:endParaRPr lang="en-US" sz="1800" dirty="0" smtClean="0">
              <a:latin typeface="Century Gothic"/>
              <a:cs typeface="Century Gothic"/>
            </a:endParaRPr>
          </a:p>
          <a:p>
            <a:pPr marL="0" indent="0" algn="r">
              <a:buNone/>
            </a:pPr>
            <a:r>
              <a:rPr lang="en-US" sz="1800" dirty="0" smtClean="0">
                <a:latin typeface="Century Gothic"/>
                <a:cs typeface="Century Gothic"/>
              </a:rPr>
              <a:t>(Vasquez, 2003)</a:t>
            </a:r>
          </a:p>
          <a:p>
            <a:pPr marL="0" indent="0" algn="ctr">
              <a:buNone/>
            </a:pPr>
            <a:endParaRPr lang="en-US" sz="4000" b="1" i="1" dirty="0" smtClean="0"/>
          </a:p>
        </p:txBody>
      </p:sp>
      <p:pic>
        <p:nvPicPr>
          <p:cNvPr id="7" name="Content Placeholder 10" descr="Motivation_for_Literacy_Pyramid_Small_360_wide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2" b="-2116"/>
          <a:stretch/>
        </p:blipFill>
        <p:spPr>
          <a:xfrm>
            <a:off x="6588223" y="4581128"/>
            <a:ext cx="2169115" cy="1728192"/>
          </a:xfrm>
          <a:prstGeom prst="rect">
            <a:avLst/>
          </a:prstGeom>
        </p:spPr>
      </p:pic>
      <p:pic>
        <p:nvPicPr>
          <p:cNvPr id="8" name="Picture 7" descr="balanced-literacy1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/>
          <a:stretch/>
        </p:blipFill>
        <p:spPr>
          <a:xfrm>
            <a:off x="3419872" y="4725144"/>
            <a:ext cx="2477897" cy="1656184"/>
          </a:xfrm>
          <a:prstGeom prst="rect">
            <a:avLst/>
          </a:prstGeom>
        </p:spPr>
      </p:pic>
      <p:pic>
        <p:nvPicPr>
          <p:cNvPr id="9" name="Picture 8" descr="balanced.literacy.hotspot.graphi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9080"/>
            <a:ext cx="217311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5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Balanced Literacy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84784"/>
            <a:ext cx="9108504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entury Gothic"/>
                <a:cs typeface="Century Gothic"/>
              </a:rPr>
              <a:t>B</a:t>
            </a:r>
            <a:r>
              <a:rPr lang="en-US" sz="2400" b="1" dirty="0" smtClean="0">
                <a:latin typeface="Century Gothic"/>
                <a:cs typeface="Century Gothic"/>
              </a:rPr>
              <a:t>uild a Balanced Literacy Model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2708920"/>
            <a:ext cx="4087366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Core </a:t>
            </a:r>
            <a:r>
              <a:rPr lang="en-US" sz="2000" dirty="0">
                <a:latin typeface="Century Gothic"/>
                <a:cs typeface="Century Gothic"/>
              </a:rPr>
              <a:t>L</a:t>
            </a:r>
            <a:r>
              <a:rPr lang="en-US" sz="2000" dirty="0" smtClean="0">
                <a:latin typeface="Century Gothic"/>
                <a:cs typeface="Century Gothic"/>
              </a:rPr>
              <a:t>iteracy Components: </a:t>
            </a:r>
            <a:endParaRPr lang="en-US" sz="2000" dirty="0" smtClean="0">
              <a:solidFill>
                <a:schemeClr val="accent2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Reading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Writing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Speaking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Listening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Viewing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499992" y="2708920"/>
            <a:ext cx="4176464" cy="24482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latin typeface="Century Gothic"/>
                <a:cs typeface="Century Gothic"/>
              </a:rPr>
              <a:t>First Peoples Principles of Learning: </a:t>
            </a:r>
            <a:endParaRPr lang="en-US" sz="2000" dirty="0" smtClean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Holistic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Reflexive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Reflective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Experiential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  <a:latin typeface="Century Gothic"/>
                <a:cs typeface="Century Gothic"/>
              </a:rPr>
              <a:t>Relational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>
              <a:solidFill>
                <a:schemeClr val="accent2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5373216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When finished, complete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this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sentence:</a:t>
            </a:r>
            <a:endParaRPr lang="en-US" sz="24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00FF"/>
                </a:solidFill>
                <a:latin typeface="Century Gothic"/>
                <a:cs typeface="Century Gothic"/>
              </a:rPr>
              <a:t>A balanced literacy </a:t>
            </a:r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program ______________.</a:t>
            </a:r>
            <a:endParaRPr lang="en-US" sz="2400" b="1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7544" y="2204864"/>
            <a:ext cx="7886700" cy="66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Consider the following: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602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Balanced Literacy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08993"/>
            <a:ext cx="78867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5400" b="1" dirty="0">
                <a:solidFill>
                  <a:srgbClr val="0000FF"/>
                </a:solidFill>
                <a:latin typeface="Century Gothic"/>
                <a:cs typeface="Century Gothic"/>
              </a:rPr>
              <a:t>Gallery Walk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Please feel free to respond to the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balanced literacy models. 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57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Engagement and Motivation</a:t>
            </a:r>
          </a:p>
        </p:txBody>
      </p:sp>
      <p:pic>
        <p:nvPicPr>
          <p:cNvPr id="3" name="Picture 2" descr="Screen Shot 2015-12-09 at 8.57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3688518" cy="4968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2456597"/>
            <a:ext cx="442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entury Gothic"/>
                <a:cs typeface="Century Gothic"/>
              </a:rPr>
              <a:t>Donalyn</a:t>
            </a:r>
            <a:r>
              <a:rPr lang="en-US" sz="2400" dirty="0" smtClean="0">
                <a:latin typeface="Century Gothic"/>
                <a:cs typeface="Century Gothic"/>
              </a:rPr>
              <a:t> Miller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3212976"/>
            <a:ext cx="4427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entury Gothic"/>
                <a:cs typeface="Century Gothic"/>
                <a:hlinkClick r:id="rId4"/>
              </a:rPr>
              <a:t>http://</a:t>
            </a:r>
            <a:r>
              <a:rPr lang="en-US" sz="2400" dirty="0" smtClean="0">
                <a:latin typeface="Century Gothic"/>
                <a:cs typeface="Century Gothic"/>
                <a:hlinkClick r:id="rId4"/>
              </a:rPr>
              <a:t>bookwhisperer.com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365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Engagement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908720"/>
            <a:ext cx="7344816" cy="50131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entury Gothic"/>
                <a:cs typeface="Century Gothic"/>
              </a:rPr>
              <a:t>Reading </a:t>
            </a:r>
            <a:r>
              <a:rPr lang="en-US" sz="2400" b="1" dirty="0">
                <a:latin typeface="Century Gothic"/>
                <a:cs typeface="Century Gothic"/>
              </a:rPr>
              <a:t>must be an endeavor </a:t>
            </a:r>
            <a:r>
              <a:rPr lang="en-US" sz="2400" b="1" dirty="0" smtClean="0">
                <a:latin typeface="Century Gothic"/>
                <a:cs typeface="Century Gothic"/>
              </a:rPr>
              <a:t>that: </a:t>
            </a:r>
            <a:endParaRPr lang="en-US" sz="2400" b="1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000" dirty="0"/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/>
                <a:cs typeface="Century Gothic"/>
              </a:rPr>
              <a:t>Has personal value to students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/>
                <a:cs typeface="Century Gothic"/>
              </a:rPr>
              <a:t>Students see themselves as capable of doing</a:t>
            </a:r>
          </a:p>
          <a:p>
            <a:pPr lvl="1"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latin typeface="Century Gothic"/>
                <a:cs typeface="Century Gothic"/>
              </a:rPr>
              <a:t>Is free from anxiety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Century Gothic"/>
                <a:cs typeface="Century Gothic"/>
              </a:rPr>
              <a:t>Is modeled by someone they like, respect, trust, and want to emulate</a:t>
            </a:r>
          </a:p>
          <a:p>
            <a:pPr marL="342900" lvl="1" indent="0">
              <a:buNone/>
            </a:pPr>
            <a:endParaRPr lang="en-US" sz="2400" i="1" dirty="0" smtClean="0">
              <a:latin typeface="Century Gothic"/>
              <a:cs typeface="Century Gothic"/>
            </a:endParaRPr>
          </a:p>
          <a:p>
            <a:pPr marL="0" indent="0" algn="r">
              <a:buNone/>
            </a:pPr>
            <a:r>
              <a:rPr lang="en-US" sz="1800" dirty="0" smtClean="0">
                <a:latin typeface="Century Gothic"/>
                <a:cs typeface="Century Gothic"/>
              </a:rPr>
              <a:t>(Miller, 2009)</a:t>
            </a:r>
            <a:endParaRPr lang="en-US"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013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95000"/>
              </a:lnSpc>
            </a:pPr>
            <a:r>
              <a:rPr lang="en-US" altLang="en-US" sz="4800" dirty="0" smtClean="0">
                <a:solidFill>
                  <a:schemeClr val="bg1"/>
                </a:solidFill>
                <a:latin typeface="Century Gothic"/>
                <a:cs typeface="Century Gothic"/>
              </a:rPr>
              <a:t>The </a:t>
            </a:r>
            <a:r>
              <a:rPr lang="en-CA" altLang="en-US" sz="4800" dirty="0" smtClean="0">
                <a:latin typeface="Century Gothic"/>
                <a:cs typeface="Century Gothic"/>
              </a:rPr>
              <a:t>Leadership Team</a:t>
            </a:r>
            <a:endParaRPr lang="en-US" altLang="en-US" sz="4800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56032" y="1344168"/>
            <a:ext cx="8686800" cy="5465440"/>
          </a:xfrm>
        </p:spPr>
        <p:txBody>
          <a:bodyPr>
            <a:noAutofit/>
          </a:bodyPr>
          <a:lstStyle/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endParaRPr lang="en-CA" altLang="en-US" sz="2000" b="1" dirty="0" smtClean="0">
              <a:solidFill>
                <a:srgbClr val="92D050"/>
              </a:solidFill>
              <a:latin typeface="Century Gothic"/>
              <a:cs typeface="Century Gothic"/>
            </a:endParaRP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b="1" dirty="0" smtClean="0">
                <a:solidFill>
                  <a:srgbClr val="92D050"/>
                </a:solidFill>
                <a:latin typeface="Century Gothic"/>
                <a:cs typeface="Century Gothic"/>
              </a:rPr>
              <a:t>Ann Copp</a:t>
            </a: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dirty="0" smtClean="0">
                <a:latin typeface="Century Gothic"/>
                <a:cs typeface="Century Gothic"/>
              </a:rPr>
              <a:t>Cheryl Ham</a:t>
            </a: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b="1" dirty="0" smtClean="0">
                <a:solidFill>
                  <a:srgbClr val="92D050"/>
                </a:solidFill>
                <a:latin typeface="Century Gothic"/>
                <a:cs typeface="Century Gothic"/>
              </a:rPr>
              <a:t>Darlene </a:t>
            </a:r>
            <a:r>
              <a:rPr lang="en-CA" altLang="en-US" sz="2000" b="1" dirty="0" err="1" smtClean="0">
                <a:solidFill>
                  <a:srgbClr val="92D050"/>
                </a:solidFill>
                <a:latin typeface="Century Gothic"/>
                <a:cs typeface="Century Gothic"/>
              </a:rPr>
              <a:t>Sulis</a:t>
            </a:r>
            <a:endParaRPr lang="en-CA" altLang="en-US" sz="2000" b="1" dirty="0">
              <a:solidFill>
                <a:srgbClr val="92D050"/>
              </a:solidFill>
              <a:latin typeface="Century Gothic"/>
              <a:cs typeface="Century Gothic"/>
            </a:endParaRP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dirty="0" smtClean="0">
                <a:latin typeface="Century Gothic"/>
                <a:cs typeface="Century Gothic"/>
              </a:rPr>
              <a:t>Heather </a:t>
            </a:r>
            <a:r>
              <a:rPr lang="en-CA" altLang="en-US" sz="2000" dirty="0" err="1">
                <a:latin typeface="Century Gothic"/>
                <a:cs typeface="Century Gothic"/>
              </a:rPr>
              <a:t>Myhre</a:t>
            </a:r>
            <a:r>
              <a:rPr lang="en-CA" altLang="en-US" sz="2000" dirty="0">
                <a:latin typeface="Century Gothic"/>
                <a:cs typeface="Century Gothic"/>
              </a:rPr>
              <a:t> </a:t>
            </a: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b="1" dirty="0" smtClean="0">
                <a:solidFill>
                  <a:srgbClr val="92D050"/>
                </a:solidFill>
                <a:latin typeface="Century Gothic"/>
                <a:cs typeface="Century Gothic"/>
              </a:rPr>
              <a:t>Jenny Crowe</a:t>
            </a: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dirty="0" smtClean="0">
                <a:latin typeface="Century Gothic"/>
                <a:cs typeface="Century Gothic"/>
              </a:rPr>
              <a:t>Jessica Johnson</a:t>
            </a:r>
            <a:endParaRPr lang="en-CA" altLang="en-US" sz="2000" dirty="0">
              <a:latin typeface="Century Gothic"/>
              <a:cs typeface="Century Gothic"/>
            </a:endParaRP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b="1" dirty="0" smtClean="0">
                <a:solidFill>
                  <a:srgbClr val="92D050"/>
                </a:solidFill>
                <a:latin typeface="Century Gothic"/>
                <a:cs typeface="Century Gothic"/>
              </a:rPr>
              <a:t>Jillian </a:t>
            </a:r>
            <a:r>
              <a:rPr lang="en-CA" altLang="en-US" sz="2000" b="1" dirty="0">
                <a:solidFill>
                  <a:srgbClr val="92D050"/>
                </a:solidFill>
                <a:latin typeface="Century Gothic"/>
                <a:cs typeface="Century Gothic"/>
              </a:rPr>
              <a:t>Gordon</a:t>
            </a: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dirty="0" err="1" smtClean="0">
                <a:latin typeface="Century Gothic"/>
                <a:cs typeface="Century Gothic"/>
              </a:rPr>
              <a:t>Johneen</a:t>
            </a:r>
            <a:r>
              <a:rPr lang="en-CA" altLang="en-US" sz="2000" dirty="0" smtClean="0">
                <a:latin typeface="Century Gothic"/>
                <a:cs typeface="Century Gothic"/>
              </a:rPr>
              <a:t> </a:t>
            </a:r>
            <a:r>
              <a:rPr lang="en-CA" altLang="en-US" sz="2000" dirty="0">
                <a:latin typeface="Century Gothic"/>
                <a:cs typeface="Century Gothic"/>
              </a:rPr>
              <a:t>Harris</a:t>
            </a: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dirty="0" err="1" smtClean="0">
                <a:latin typeface="Century Gothic"/>
                <a:cs typeface="Century Gothic"/>
              </a:rPr>
              <a:t>Kammi</a:t>
            </a:r>
            <a:r>
              <a:rPr lang="en-CA" altLang="en-US" sz="2000" dirty="0" smtClean="0">
                <a:latin typeface="Century Gothic"/>
                <a:cs typeface="Century Gothic"/>
              </a:rPr>
              <a:t> Clark</a:t>
            </a: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dirty="0" err="1" smtClean="0">
                <a:latin typeface="Century Gothic"/>
                <a:cs typeface="Century Gothic"/>
              </a:rPr>
              <a:t>Nadya</a:t>
            </a:r>
            <a:r>
              <a:rPr lang="en-CA" altLang="en-US" sz="2000" dirty="0" smtClean="0">
                <a:latin typeface="Century Gothic"/>
                <a:cs typeface="Century Gothic"/>
              </a:rPr>
              <a:t> Rickard</a:t>
            </a: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b="1" dirty="0" smtClean="0">
                <a:solidFill>
                  <a:srgbClr val="92D050"/>
                </a:solidFill>
                <a:latin typeface="Century Gothic"/>
                <a:cs typeface="Century Gothic"/>
              </a:rPr>
              <a:t>Nicky </a:t>
            </a:r>
            <a:r>
              <a:rPr lang="en-CA" altLang="en-US" sz="2000" b="1" dirty="0" err="1" smtClean="0">
                <a:solidFill>
                  <a:srgbClr val="92D050"/>
                </a:solidFill>
                <a:latin typeface="Century Gothic"/>
                <a:cs typeface="Century Gothic"/>
              </a:rPr>
              <a:t>Paiuk</a:t>
            </a:r>
            <a:endParaRPr lang="en-CA" altLang="en-US" sz="2000" b="1" dirty="0" smtClean="0">
              <a:solidFill>
                <a:srgbClr val="92D050"/>
              </a:solidFill>
              <a:latin typeface="Century Gothic"/>
              <a:cs typeface="Century Gothic"/>
            </a:endParaRPr>
          </a:p>
          <a:p>
            <a:pPr marL="182880" lvl="3" indent="-342900">
              <a:lnSpc>
                <a:spcPct val="100000"/>
              </a:lnSpc>
              <a:spcBef>
                <a:spcPts val="600"/>
              </a:spcBef>
            </a:pPr>
            <a:r>
              <a:rPr lang="en-CA" altLang="en-US" sz="2000" dirty="0" smtClean="0">
                <a:latin typeface="Century Gothic"/>
                <a:cs typeface="Century Gothic"/>
              </a:rPr>
              <a:t>St</a:t>
            </a:r>
            <a:r>
              <a:rPr lang="en-US" sz="2000" dirty="0" err="1">
                <a:latin typeface="Century Gothic"/>
                <a:cs typeface="Century Gothic"/>
              </a:rPr>
              <a:t>é</a:t>
            </a:r>
            <a:r>
              <a:rPr lang="en-CA" altLang="en-US" sz="2000" dirty="0" err="1" smtClean="0">
                <a:latin typeface="Century Gothic"/>
                <a:cs typeface="Century Gothic"/>
              </a:rPr>
              <a:t>phanie</a:t>
            </a:r>
            <a:r>
              <a:rPr lang="en-CA" altLang="en-US" sz="2000" dirty="0" smtClean="0">
                <a:latin typeface="Century Gothic"/>
                <a:cs typeface="Century Gothic"/>
              </a:rPr>
              <a:t> Weller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74" r="9777"/>
          <a:stretch/>
        </p:blipFill>
        <p:spPr bwMode="auto">
          <a:xfrm>
            <a:off x="3491880" y="1844824"/>
            <a:ext cx="5472608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99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Engagement and Motivation</a:t>
            </a:r>
          </a:p>
        </p:txBody>
      </p:sp>
      <p:pic>
        <p:nvPicPr>
          <p:cNvPr id="2" name="Content Placeholder 1" descr="slide%20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t="3942" r="13930" b="8620"/>
          <a:stretch/>
        </p:blipFill>
        <p:spPr>
          <a:xfrm>
            <a:off x="1930400" y="1724173"/>
            <a:ext cx="5486400" cy="4729163"/>
          </a:xfrm>
        </p:spPr>
      </p:pic>
    </p:spTree>
    <p:extLst>
      <p:ext uri="{BB962C8B-B14F-4D97-AF65-F5344CB8AC3E}">
        <p14:creationId xmlns:p14="http://schemas.microsoft.com/office/powerpoint/2010/main" val="13635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Engagement and Motivation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5" name="Content Placeholder 4" descr="slide%20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" b="12054"/>
          <a:stretch/>
        </p:blipFill>
        <p:spPr>
          <a:xfrm>
            <a:off x="611560" y="1803400"/>
            <a:ext cx="7886700" cy="4140200"/>
          </a:xfrm>
        </p:spPr>
      </p:pic>
    </p:spTree>
    <p:extLst>
      <p:ext uri="{BB962C8B-B14F-4D97-AF65-F5344CB8AC3E}">
        <p14:creationId xmlns:p14="http://schemas.microsoft.com/office/powerpoint/2010/main" val="40717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Engagement and Motivation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3" name="Content Placeholder 2" descr="slide%203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 r="6843" b="13058"/>
          <a:stretch/>
        </p:blipFill>
        <p:spPr>
          <a:xfrm>
            <a:off x="612648" y="1801368"/>
            <a:ext cx="7346950" cy="3911601"/>
          </a:xfrm>
        </p:spPr>
      </p:pic>
    </p:spTree>
    <p:extLst>
      <p:ext uri="{BB962C8B-B14F-4D97-AF65-F5344CB8AC3E}">
        <p14:creationId xmlns:p14="http://schemas.microsoft.com/office/powerpoint/2010/main" val="41914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Engagement and Motivation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5" name="Content Placeholder 4" descr="slide%204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 b="12092"/>
          <a:stretch/>
        </p:blipFill>
        <p:spPr>
          <a:xfrm>
            <a:off x="612648" y="1801368"/>
            <a:ext cx="7886700" cy="3962401"/>
          </a:xfrm>
        </p:spPr>
      </p:pic>
    </p:spTree>
    <p:extLst>
      <p:ext uri="{BB962C8B-B14F-4D97-AF65-F5344CB8AC3E}">
        <p14:creationId xmlns:p14="http://schemas.microsoft.com/office/powerpoint/2010/main" val="90875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Engagement and Motivation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3" name="Content Placeholder 2" descr="slide%205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11096" r="2335" b="8620"/>
          <a:stretch/>
        </p:blipFill>
        <p:spPr>
          <a:xfrm>
            <a:off x="612648" y="1801368"/>
            <a:ext cx="7543800" cy="4221162"/>
          </a:xfrm>
        </p:spPr>
      </p:pic>
    </p:spTree>
    <p:extLst>
      <p:ext uri="{BB962C8B-B14F-4D97-AF65-F5344CB8AC3E}">
        <p14:creationId xmlns:p14="http://schemas.microsoft.com/office/powerpoint/2010/main" val="7384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Engagement and Motivation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5" name="Content Placeholder 4" descr="slide%206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 r="5233" b="13542"/>
          <a:stretch/>
        </p:blipFill>
        <p:spPr>
          <a:xfrm>
            <a:off x="612648" y="1801368"/>
            <a:ext cx="7473950" cy="3962401"/>
          </a:xfrm>
        </p:spPr>
      </p:pic>
    </p:spTree>
    <p:extLst>
      <p:ext uri="{BB962C8B-B14F-4D97-AF65-F5344CB8AC3E}">
        <p14:creationId xmlns:p14="http://schemas.microsoft.com/office/powerpoint/2010/main" val="26331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Engagement and Motivation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5" name="Content Placeholder 4" descr="slide%207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15032"/>
          <a:stretch/>
        </p:blipFill>
        <p:spPr>
          <a:xfrm>
            <a:off x="612648" y="1801368"/>
            <a:ext cx="7886700" cy="4014192"/>
          </a:xfrm>
        </p:spPr>
      </p:pic>
    </p:spTree>
    <p:extLst>
      <p:ext uri="{BB962C8B-B14F-4D97-AF65-F5344CB8AC3E}">
        <p14:creationId xmlns:p14="http://schemas.microsoft.com/office/powerpoint/2010/main" val="13750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Engagement and Motivation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3" name="Content Placeholder 2" descr="slide%20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>
            <a:fillRect/>
          </a:stretch>
        </p:blipFill>
        <p:spPr>
          <a:xfrm>
            <a:off x="612648" y="1801368"/>
            <a:ext cx="7886700" cy="4351338"/>
          </a:xfrm>
        </p:spPr>
      </p:pic>
    </p:spTree>
    <p:extLst>
      <p:ext uri="{BB962C8B-B14F-4D97-AF65-F5344CB8AC3E}">
        <p14:creationId xmlns:p14="http://schemas.microsoft.com/office/powerpoint/2010/main" val="22568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I</a:t>
            </a:r>
            <a:r>
              <a:rPr lang="en-US" altLang="en-US" sz="4800" dirty="0" smtClean="0">
                <a:latin typeface="Century Gothic"/>
                <a:cs typeface="Century Gothic"/>
              </a:rPr>
              <a:t>ntermediate Aboriginal Literature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3" name="Picture 2" descr="15501761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3024337" cy="206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32856"/>
            <a:ext cx="3810000" cy="73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365103"/>
            <a:ext cx="3079197" cy="2066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29000"/>
            <a:ext cx="3679056" cy="26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Intermediate </a:t>
            </a:r>
            <a:r>
              <a:rPr lang="en-US" altLang="en-US" sz="4800" dirty="0" smtClean="0">
                <a:latin typeface="Century Gothic"/>
                <a:cs typeface="Century Gothic"/>
              </a:rPr>
              <a:t>FI and FSL Literature</a:t>
            </a:r>
            <a:endParaRPr lang="en-US" altLang="en-US" sz="4800" dirty="0" smtClean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10" name="Picture 9" descr="Macintosh HD:Users:user:Desktop:Screen Shot 2015-12-09 at 10.18.47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23410"/>
            <a:ext cx="6624736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8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CR4YR-I: the next three weeks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48780"/>
            <a:ext cx="4032448" cy="50405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b="1" dirty="0" smtClean="0"/>
              <a:t>3 sessions </a:t>
            </a:r>
            <a:r>
              <a:rPr lang="en-CA" sz="2400" dirty="0" smtClean="0"/>
              <a:t> </a:t>
            </a:r>
            <a:r>
              <a:rPr lang="en-CA" sz="2400" b="1" dirty="0" err="1" smtClean="0"/>
              <a:t>8:30am-11:30am</a:t>
            </a:r>
            <a:endParaRPr lang="en-CA" sz="2400" b="1" dirty="0" smtClean="0"/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r>
              <a:rPr lang="en-CA" sz="2400" b="1" dirty="0">
                <a:solidFill>
                  <a:srgbClr val="92D050"/>
                </a:solidFill>
              </a:rPr>
              <a:t>January 12, 20, 26, 2016</a:t>
            </a:r>
          </a:p>
          <a:p>
            <a:r>
              <a:rPr lang="en-CA" sz="2400" dirty="0" smtClean="0"/>
              <a:t>Carson </a:t>
            </a:r>
            <a:r>
              <a:rPr lang="en-CA" sz="2400" dirty="0"/>
              <a:t>FOS </a:t>
            </a:r>
            <a:endParaRPr lang="en-CA" sz="2400" dirty="0" smtClean="0"/>
          </a:p>
          <a:p>
            <a:r>
              <a:rPr lang="en-CA" sz="2400" dirty="0" smtClean="0"/>
              <a:t>Handsworth FOS </a:t>
            </a:r>
          </a:p>
          <a:p>
            <a:r>
              <a:rPr lang="en-CA" sz="2400" dirty="0" smtClean="0"/>
              <a:t>Seycove FOS</a:t>
            </a:r>
          </a:p>
          <a:p>
            <a:endParaRPr lang="en-CA" sz="2400" dirty="0"/>
          </a:p>
          <a:p>
            <a:pPr marL="0" indent="0">
              <a:buNone/>
            </a:pPr>
            <a:r>
              <a:rPr lang="en-CA" sz="2400" b="1" dirty="0">
                <a:solidFill>
                  <a:srgbClr val="92D050"/>
                </a:solidFill>
              </a:rPr>
              <a:t>January 13, 19, 27, 2016</a:t>
            </a:r>
          </a:p>
          <a:p>
            <a:r>
              <a:rPr lang="en-CA" sz="2400" dirty="0" smtClean="0"/>
              <a:t>Argyle </a:t>
            </a:r>
            <a:r>
              <a:rPr lang="en-CA" sz="2400" dirty="0"/>
              <a:t>FOS </a:t>
            </a:r>
          </a:p>
          <a:p>
            <a:r>
              <a:rPr lang="en-CA" sz="2400" dirty="0" smtClean="0"/>
              <a:t>Sutherland </a:t>
            </a:r>
            <a:r>
              <a:rPr lang="en-CA" sz="2400" dirty="0"/>
              <a:t>FOS </a:t>
            </a:r>
          </a:p>
          <a:p>
            <a:r>
              <a:rPr lang="en-CA" sz="2400" dirty="0" smtClean="0"/>
              <a:t>Windsor FOS</a:t>
            </a:r>
          </a:p>
          <a:p>
            <a:endParaRPr lang="en-CA" sz="24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220072" y="2204864"/>
            <a:ext cx="3672408" cy="38884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sz="2400" b="1" dirty="0" smtClean="0"/>
              <a:t>School teams:</a:t>
            </a:r>
          </a:p>
          <a:p>
            <a:pPr marL="0" indent="0">
              <a:buNone/>
            </a:pPr>
            <a:r>
              <a:rPr lang="en-CA" sz="2400" dirty="0" smtClean="0"/>
              <a:t>Intermediate teams:</a:t>
            </a:r>
          </a:p>
          <a:p>
            <a:pPr marL="0" indent="0">
              <a:buNone/>
            </a:pPr>
            <a:endParaRPr lang="en-CA" sz="2400" dirty="0"/>
          </a:p>
          <a:p>
            <a:r>
              <a:rPr lang="en-CA" sz="2400" dirty="0" smtClean="0"/>
              <a:t>1 </a:t>
            </a:r>
            <a:r>
              <a:rPr lang="en-CA" sz="2400" dirty="0"/>
              <a:t>grade 4 or 5 teacher </a:t>
            </a:r>
            <a:endParaRPr lang="en-CA" sz="2400" dirty="0" smtClean="0"/>
          </a:p>
          <a:p>
            <a:r>
              <a:rPr lang="en-CA" sz="2400" dirty="0" smtClean="0"/>
              <a:t>1 </a:t>
            </a:r>
            <a:r>
              <a:rPr lang="en-CA" sz="2400" dirty="0"/>
              <a:t>Teacher Librarian</a:t>
            </a:r>
          </a:p>
          <a:p>
            <a:r>
              <a:rPr lang="en-CA" sz="2400" dirty="0" smtClean="0"/>
              <a:t>1 </a:t>
            </a:r>
            <a:r>
              <a:rPr lang="en-CA" sz="2400" dirty="0"/>
              <a:t>grade 6 or 7 teacher </a:t>
            </a:r>
            <a:endParaRPr lang="en-CA" sz="2400" dirty="0" smtClean="0"/>
          </a:p>
          <a:p>
            <a:r>
              <a:rPr lang="en-CA" sz="2400" dirty="0" smtClean="0"/>
              <a:t>1 </a:t>
            </a:r>
            <a:r>
              <a:rPr lang="en-CA" sz="2400" dirty="0"/>
              <a:t>Administrator</a:t>
            </a:r>
          </a:p>
          <a:p>
            <a:r>
              <a:rPr lang="en-CA" sz="2400" dirty="0" smtClean="0"/>
              <a:t>1 </a:t>
            </a:r>
            <a:r>
              <a:rPr lang="en-CA" sz="2400" dirty="0"/>
              <a:t>LAC teacher</a:t>
            </a:r>
          </a:p>
        </p:txBody>
      </p:sp>
    </p:spTree>
    <p:extLst>
      <p:ext uri="{BB962C8B-B14F-4D97-AF65-F5344CB8AC3E}">
        <p14:creationId xmlns:p14="http://schemas.microsoft.com/office/powerpoint/2010/main" val="13653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Student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84784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entury Gothic"/>
                <a:cs typeface="Century Gothic"/>
              </a:rPr>
              <a:t>Words </a:t>
            </a:r>
            <a:r>
              <a:rPr lang="en-US" sz="2400" b="1" dirty="0">
                <a:latin typeface="Century Gothic"/>
                <a:cs typeface="Century Gothic"/>
              </a:rPr>
              <a:t>Have Meaning</a:t>
            </a:r>
            <a:br>
              <a:rPr lang="en-US" sz="2400" b="1" dirty="0">
                <a:latin typeface="Century Gothic"/>
                <a:cs typeface="Century Gothic"/>
              </a:rPr>
            </a:br>
            <a:endParaRPr lang="en-US" sz="2400" dirty="0" smtClean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Century Gothic"/>
                <a:cs typeface="Century Gothic"/>
              </a:rPr>
              <a:t>What </a:t>
            </a:r>
            <a:r>
              <a:rPr lang="en-US" sz="2200" dirty="0">
                <a:latin typeface="Century Gothic"/>
                <a:cs typeface="Century Gothic"/>
              </a:rPr>
              <a:t>is the </a:t>
            </a:r>
            <a:r>
              <a:rPr lang="en-US" sz="2200" dirty="0" smtClean="0">
                <a:latin typeface="Century Gothic"/>
                <a:cs typeface="Century Gothic"/>
              </a:rPr>
              <a:t>need?</a:t>
            </a:r>
            <a:endParaRPr lang="en-US" sz="2200" dirty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Century Gothic"/>
                <a:cs typeface="Century Gothic"/>
              </a:rPr>
              <a:t>What is the best fit?</a:t>
            </a:r>
            <a:endParaRPr lang="en-US" sz="2200" dirty="0"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Century Gothic"/>
                <a:cs typeface="Century Gothic"/>
              </a:rPr>
              <a:t>What are our assumptions? </a:t>
            </a:r>
            <a:endParaRPr lang="en-US" sz="2200" dirty="0">
              <a:latin typeface="Century Gothic"/>
              <a:cs typeface="Century Gothic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04679"/>
            <a:ext cx="4341550" cy="328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1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Student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16832"/>
            <a:ext cx="8064896" cy="4883770"/>
          </a:xfrm>
        </p:spPr>
        <p:txBody>
          <a:bodyPr>
            <a:normAutofit lnSpcReduction="10000"/>
          </a:bodyPr>
          <a:lstStyle/>
          <a:p>
            <a:pPr marL="742950" lvl="1" indent="-285750">
              <a:lnSpc>
                <a:spcPct val="160000"/>
              </a:lnSpc>
            </a:pPr>
            <a:r>
              <a:rPr lang="en-US" sz="2200" dirty="0" smtClean="0">
                <a:latin typeface="Century Gothic"/>
                <a:cs typeface="Century Gothic"/>
              </a:rPr>
              <a:t>Attention </a:t>
            </a:r>
            <a:r>
              <a:rPr lang="en-US" sz="2200" dirty="0">
                <a:latin typeface="Century Gothic"/>
                <a:cs typeface="Century Gothic"/>
              </a:rPr>
              <a:t>/ focus</a:t>
            </a:r>
          </a:p>
          <a:p>
            <a:pPr marL="742950" lvl="1" indent="-285750">
              <a:lnSpc>
                <a:spcPct val="160000"/>
              </a:lnSpc>
            </a:pPr>
            <a:r>
              <a:rPr lang="en-US" sz="2200" dirty="0">
                <a:latin typeface="Century Gothic"/>
                <a:cs typeface="Century Gothic"/>
              </a:rPr>
              <a:t>E</a:t>
            </a:r>
            <a:r>
              <a:rPr lang="en-US" sz="2200" dirty="0" smtClean="0">
                <a:latin typeface="Century Gothic"/>
                <a:cs typeface="Century Gothic"/>
              </a:rPr>
              <a:t>xecutive </a:t>
            </a:r>
            <a:r>
              <a:rPr lang="en-US" sz="2200" dirty="0">
                <a:latin typeface="Century Gothic"/>
                <a:cs typeface="Century Gothic"/>
              </a:rPr>
              <a:t>functioning</a:t>
            </a:r>
          </a:p>
          <a:p>
            <a:pPr marL="742950" lvl="1" indent="-285750">
              <a:lnSpc>
                <a:spcPct val="160000"/>
              </a:lnSpc>
            </a:pPr>
            <a:r>
              <a:rPr lang="en-US" sz="2200" dirty="0">
                <a:latin typeface="Century Gothic"/>
                <a:cs typeface="Century Gothic"/>
              </a:rPr>
              <a:t>W</a:t>
            </a:r>
            <a:r>
              <a:rPr lang="en-US" sz="2200" dirty="0" smtClean="0">
                <a:latin typeface="Century Gothic"/>
                <a:cs typeface="Century Gothic"/>
              </a:rPr>
              <a:t>orking </a:t>
            </a:r>
            <a:r>
              <a:rPr lang="en-US" sz="2200" dirty="0">
                <a:latin typeface="Century Gothic"/>
                <a:cs typeface="Century Gothic"/>
              </a:rPr>
              <a:t>memory</a:t>
            </a:r>
          </a:p>
          <a:p>
            <a:pPr marL="742950" lvl="1" indent="-285750">
              <a:lnSpc>
                <a:spcPct val="160000"/>
              </a:lnSpc>
            </a:pPr>
            <a:r>
              <a:rPr lang="en-US" sz="2200" dirty="0">
                <a:latin typeface="Century Gothic"/>
                <a:cs typeface="Century Gothic"/>
              </a:rPr>
              <a:t>S</a:t>
            </a:r>
            <a:r>
              <a:rPr lang="en-US" sz="2200" dirty="0" smtClean="0">
                <a:latin typeface="Century Gothic"/>
                <a:cs typeface="Century Gothic"/>
              </a:rPr>
              <a:t>ymbol </a:t>
            </a:r>
            <a:r>
              <a:rPr lang="en-US" sz="2200" dirty="0">
                <a:latin typeface="Century Gothic"/>
                <a:cs typeface="Century Gothic"/>
              </a:rPr>
              <a:t>retrieval</a:t>
            </a:r>
          </a:p>
          <a:p>
            <a:pPr marL="742950" lvl="1" indent="-285750">
              <a:lnSpc>
                <a:spcPct val="160000"/>
              </a:lnSpc>
            </a:pPr>
            <a:r>
              <a:rPr lang="en-US" sz="2200" dirty="0">
                <a:latin typeface="Century Gothic"/>
                <a:cs typeface="Century Gothic"/>
              </a:rPr>
              <a:t>P</a:t>
            </a:r>
            <a:r>
              <a:rPr lang="en-US" sz="2200" dirty="0" smtClean="0">
                <a:latin typeface="Century Gothic"/>
                <a:cs typeface="Century Gothic"/>
              </a:rPr>
              <a:t>rocessing </a:t>
            </a:r>
            <a:r>
              <a:rPr lang="en-US" sz="2200" dirty="0">
                <a:latin typeface="Century Gothic"/>
                <a:cs typeface="Century Gothic"/>
              </a:rPr>
              <a:t>speed</a:t>
            </a:r>
          </a:p>
          <a:p>
            <a:pPr marL="742950" lvl="1" indent="-285750">
              <a:lnSpc>
                <a:spcPct val="160000"/>
              </a:lnSpc>
            </a:pPr>
            <a:r>
              <a:rPr lang="en-US" sz="2200" dirty="0">
                <a:latin typeface="Century Gothic"/>
                <a:cs typeface="Century Gothic"/>
              </a:rPr>
              <a:t>R</a:t>
            </a:r>
            <a:r>
              <a:rPr lang="en-US" sz="2200" dirty="0" smtClean="0">
                <a:latin typeface="Century Gothic"/>
                <a:cs typeface="Century Gothic"/>
              </a:rPr>
              <a:t>eliance </a:t>
            </a:r>
            <a:r>
              <a:rPr lang="en-US" sz="2200" dirty="0">
                <a:latin typeface="Century Gothic"/>
                <a:cs typeface="Century Gothic"/>
              </a:rPr>
              <a:t>on writing for reading activities</a:t>
            </a:r>
          </a:p>
          <a:p>
            <a:pPr marL="742950" lvl="1" indent="-285750">
              <a:lnSpc>
                <a:spcPct val="160000"/>
              </a:lnSpc>
            </a:pPr>
            <a:r>
              <a:rPr lang="en-US" sz="2200" dirty="0" smtClean="0">
                <a:latin typeface="Century Gothic"/>
                <a:cs typeface="Century Gothic"/>
              </a:rPr>
              <a:t>Anxiety</a:t>
            </a:r>
          </a:p>
          <a:p>
            <a:pPr marL="457200" lvl="1" indent="0" algn="r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pPr marL="457200" lvl="1" indent="0" algn="ctr">
              <a:buNone/>
            </a:pPr>
            <a:r>
              <a:rPr lang="en-US" sz="22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Explicit </a:t>
            </a:r>
            <a:r>
              <a:rPr lang="en-US" sz="2200" b="1" dirty="0">
                <a:solidFill>
                  <a:srgbClr val="0000FF"/>
                </a:solidFill>
                <a:latin typeface="Century Gothic"/>
                <a:cs typeface="Century Gothic"/>
              </a:rPr>
              <a:t>Teaching of Strategies </a:t>
            </a:r>
          </a:p>
          <a:p>
            <a:pPr marL="457200" lvl="1" indent="0" algn="ctr">
              <a:buNone/>
            </a:pPr>
            <a:r>
              <a:rPr lang="en-US" sz="2200" b="1" dirty="0">
                <a:solidFill>
                  <a:srgbClr val="0000FF"/>
                </a:solidFill>
                <a:latin typeface="Century Gothic"/>
                <a:cs typeface="Century Gothic"/>
              </a:rPr>
              <a:t> Win - Win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47745"/>
            <a:ext cx="3520584" cy="221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7584" y="126876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Century Gothic"/>
                <a:cs typeface="Century Gothic"/>
              </a:rPr>
              <a:t>There’s A Lot Going On</a:t>
            </a:r>
            <a:endParaRPr lang="en-US" sz="2400" b="1" dirty="0">
              <a:latin typeface="Century Gothic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2160" y="587727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r>
              <a:rPr lang="en-US" dirty="0">
                <a:latin typeface="Century Gothic"/>
                <a:cs typeface="Century Gothic"/>
              </a:rPr>
              <a:t>(Hawthorne)</a:t>
            </a:r>
          </a:p>
          <a:p>
            <a:pPr lvl="1" algn="r"/>
            <a:r>
              <a:rPr lang="en-US" dirty="0">
                <a:latin typeface="Century Gothic"/>
                <a:cs typeface="Century Gothic"/>
              </a:rPr>
              <a:t>(Dawson &amp; </a:t>
            </a:r>
            <a:r>
              <a:rPr lang="en-US" dirty="0" err="1">
                <a:latin typeface="Century Gothic"/>
                <a:cs typeface="Century Gothic"/>
              </a:rPr>
              <a:t>Guare</a:t>
            </a:r>
            <a:r>
              <a:rPr lang="en-US" dirty="0">
                <a:latin typeface="Century Gothic"/>
                <a:cs typeface="Century Gothic"/>
              </a:rPr>
              <a:t>)</a:t>
            </a:r>
          </a:p>
          <a:p>
            <a:pPr lvl="1" algn="r"/>
            <a:r>
              <a:rPr lang="en-US" dirty="0">
                <a:latin typeface="Century Gothic"/>
                <a:cs typeface="Century Gothic"/>
              </a:rPr>
              <a:t>(</a:t>
            </a:r>
            <a:r>
              <a:rPr lang="en-US" dirty="0" smtClean="0">
                <a:latin typeface="Century Gothic"/>
                <a:cs typeface="Century Gothic"/>
              </a:rPr>
              <a:t>Reid)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Student Centered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04865"/>
            <a:ext cx="7886700" cy="576063"/>
          </a:xfrm>
        </p:spPr>
        <p:txBody>
          <a:bodyPr>
            <a:normAutofit/>
          </a:bodyPr>
          <a:lstStyle/>
          <a:p>
            <a:pPr fontAlgn="base"/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algn="ctr" fontAlgn="base">
              <a:buNone/>
            </a:pPr>
            <a:endParaRPr lang="en-CA" i="1" cap="all" dirty="0">
              <a:latin typeface="Cambria"/>
              <a:cs typeface="Cambria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CA" sz="2400" dirty="0">
              <a:latin typeface="Century Gothic"/>
              <a:cs typeface="Century Gothic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6112" y="2052136"/>
            <a:ext cx="77083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3200" b="1" dirty="0" smtClean="0">
                <a:latin typeface="Century Gothic"/>
                <a:cs typeface="Century Gothic"/>
              </a:rPr>
              <a:t>First </a:t>
            </a:r>
            <a:r>
              <a:rPr lang="en-CA" sz="3200" b="1" dirty="0">
                <a:latin typeface="Century Gothic"/>
                <a:cs typeface="Century Gothic"/>
              </a:rPr>
              <a:t>People’s Principles of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23678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sz="2400" dirty="0">
                <a:latin typeface="Century Gothic"/>
                <a:cs typeface="Century Gothic"/>
              </a:rPr>
              <a:t>Learning involves recognizing </a:t>
            </a:r>
            <a:endParaRPr lang="en-CA" sz="2400" dirty="0" smtClean="0">
              <a:latin typeface="Century Gothic"/>
              <a:cs typeface="Century Gothic"/>
            </a:endParaRPr>
          </a:p>
          <a:p>
            <a:pPr algn="ctr">
              <a:lnSpc>
                <a:spcPct val="150000"/>
              </a:lnSpc>
            </a:pPr>
            <a:r>
              <a:rPr lang="en-CA" sz="2400" dirty="0" smtClean="0">
                <a:latin typeface="Century Gothic"/>
                <a:cs typeface="Century Gothic"/>
              </a:rPr>
              <a:t>the consequences of </a:t>
            </a:r>
            <a:r>
              <a:rPr lang="en-CA" sz="2400" dirty="0">
                <a:latin typeface="Century Gothic"/>
                <a:cs typeface="Century Gothic"/>
              </a:rPr>
              <a:t>one’s actions.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842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Student Centered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112" y="1841376"/>
            <a:ext cx="7344816" cy="2235696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CA" sz="3200" b="1" dirty="0">
                <a:latin typeface="Century Gothic"/>
                <a:cs typeface="Century Gothic"/>
              </a:rPr>
              <a:t>Learner </a:t>
            </a:r>
            <a:r>
              <a:rPr lang="en-CA" sz="3200" b="1" dirty="0" smtClean="0">
                <a:latin typeface="Century Gothic"/>
                <a:cs typeface="Century Gothic"/>
              </a:rPr>
              <a:t>Centered </a:t>
            </a:r>
            <a:r>
              <a:rPr lang="en-CA" sz="3200" b="1" dirty="0">
                <a:latin typeface="Century Gothic"/>
                <a:cs typeface="Century Gothic"/>
              </a:rPr>
              <a:t>L</a:t>
            </a:r>
            <a:r>
              <a:rPr lang="en-CA" sz="3200" b="1" dirty="0" smtClean="0">
                <a:latin typeface="Century Gothic"/>
                <a:cs typeface="Century Gothic"/>
              </a:rPr>
              <a:t>iteracy</a:t>
            </a:r>
            <a:r>
              <a:rPr lang="en-CA" sz="3200" b="1" dirty="0">
                <a:latin typeface="Century Gothic"/>
                <a:cs typeface="Century Gothic"/>
              </a:rPr>
              <a:t>: </a:t>
            </a:r>
            <a:endParaRPr lang="en-CA" sz="3200" b="1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CA" sz="3200" b="1" dirty="0" smtClean="0">
                <a:latin typeface="Century Gothic"/>
                <a:cs typeface="Century Gothic"/>
              </a:rPr>
              <a:t>Owning </a:t>
            </a:r>
            <a:r>
              <a:rPr lang="en-CA" sz="3200" b="1" dirty="0">
                <a:latin typeface="Century Gothic"/>
                <a:cs typeface="Century Gothic"/>
              </a:rPr>
              <a:t>their </a:t>
            </a:r>
            <a:r>
              <a:rPr lang="en-CA" sz="3200" b="1" dirty="0" smtClean="0">
                <a:latin typeface="Century Gothic"/>
                <a:cs typeface="Century Gothic"/>
              </a:rPr>
              <a:t>Own Reading</a:t>
            </a:r>
            <a:endParaRPr lang="en-CA" sz="3200" cap="all" dirty="0" smtClean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22108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https://m.youtube.com/watch?v=xxx0P_euuSw </a:t>
            </a:r>
          </a:p>
        </p:txBody>
      </p:sp>
    </p:spTree>
    <p:extLst>
      <p:ext uri="{BB962C8B-B14F-4D97-AF65-F5344CB8AC3E}">
        <p14:creationId xmlns:p14="http://schemas.microsoft.com/office/powerpoint/2010/main" val="7371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Student Centered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13657"/>
            <a:ext cx="7886700" cy="7392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3200" b="1" dirty="0">
                <a:latin typeface="Century Gothic"/>
                <a:cs typeface="Century Gothic"/>
              </a:rPr>
              <a:t>Daily 5 in </a:t>
            </a:r>
            <a:r>
              <a:rPr lang="en-CA" sz="3200" b="1" dirty="0" smtClean="0">
                <a:latin typeface="Century Gothic"/>
                <a:cs typeface="Century Gothic"/>
              </a:rPr>
              <a:t>Action: Grade </a:t>
            </a:r>
            <a:r>
              <a:rPr lang="en-CA" sz="3200" b="1" dirty="0">
                <a:latin typeface="Century Gothic"/>
                <a:cs typeface="Century Gothic"/>
              </a:rPr>
              <a:t>5/6</a:t>
            </a:r>
          </a:p>
          <a:p>
            <a:pPr marL="0" indent="0" algn="ctr" fontAlgn="base">
              <a:buNone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  <a:p>
            <a:pPr marL="0" indent="0" algn="ctr" fontAlgn="base">
              <a:buNone/>
            </a:pPr>
            <a:endParaRPr lang="en-CA" cap="all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3284984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https://m.youtube.com/watch?v=6G-HaXw2IQE</a:t>
            </a:r>
          </a:p>
        </p:txBody>
      </p:sp>
    </p:spTree>
    <p:extLst>
      <p:ext uri="{BB962C8B-B14F-4D97-AF65-F5344CB8AC3E}">
        <p14:creationId xmlns:p14="http://schemas.microsoft.com/office/powerpoint/2010/main" val="34261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Student Centered Classroom</a:t>
            </a:r>
          </a:p>
        </p:txBody>
      </p:sp>
      <p:pic>
        <p:nvPicPr>
          <p:cNvPr id="6" name="Picture 5" descr="Macintosh HD:Users:user:Desktop:Screen Shot 2015-12-09 at 11.09.23 A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995936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user:Desktop:Screen Shot 2015-12-09 at 11.10.38 AM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744416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9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Student Centered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356992"/>
            <a:ext cx="7886700" cy="5760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400" dirty="0" smtClean="0">
                <a:latin typeface="Century Gothic"/>
                <a:cs typeface="Century Gothic"/>
              </a:rPr>
              <a:t>Learning </a:t>
            </a:r>
            <a:r>
              <a:rPr lang="en-CA" sz="2400" dirty="0">
                <a:latin typeface="Century Gothic"/>
                <a:cs typeface="Century Gothic"/>
              </a:rPr>
              <a:t>involves </a:t>
            </a:r>
            <a:r>
              <a:rPr lang="en-CA" sz="2400" dirty="0" smtClean="0">
                <a:latin typeface="Century Gothic"/>
                <a:cs typeface="Century Gothic"/>
              </a:rPr>
              <a:t>patience and </a:t>
            </a:r>
            <a:r>
              <a:rPr lang="en-CA" sz="2400" dirty="0">
                <a:latin typeface="Century Gothic"/>
                <a:cs typeface="Century Gothic"/>
              </a:rPr>
              <a:t>time</a:t>
            </a:r>
            <a:r>
              <a:rPr lang="en-CA" sz="2400" dirty="0" smtClean="0">
                <a:latin typeface="Century Gothic"/>
                <a:cs typeface="Century Gothic"/>
              </a:rPr>
              <a:t>.</a:t>
            </a:r>
            <a:endParaRPr lang="en-CA" sz="2400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060848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3200" b="1" cap="all" dirty="0">
                <a:latin typeface="Century Gothic"/>
                <a:cs typeface="Century Gothic"/>
              </a:rPr>
              <a:t>First People’s Principles of Learning</a:t>
            </a:r>
          </a:p>
        </p:txBody>
      </p:sp>
    </p:spTree>
    <p:extLst>
      <p:ext uri="{BB962C8B-B14F-4D97-AF65-F5344CB8AC3E}">
        <p14:creationId xmlns:p14="http://schemas.microsoft.com/office/powerpoint/2010/main" val="270531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Comprehension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4784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M</a:t>
            </a:r>
            <a:r>
              <a:rPr lang="en-US" sz="2400" dirty="0" smtClean="0">
                <a:latin typeface="Century Gothic"/>
                <a:cs typeface="Century Gothic"/>
              </a:rPr>
              <a:t>eaning</a:t>
            </a:r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>
                <a:latin typeface="Century Gothic"/>
                <a:cs typeface="Century Gothic"/>
              </a:rPr>
              <a:t>C</a:t>
            </a:r>
            <a:r>
              <a:rPr lang="en-US" sz="2400" dirty="0" smtClean="0">
                <a:latin typeface="Century Gothic"/>
                <a:cs typeface="Century Gothic"/>
              </a:rPr>
              <a:t>onscious </a:t>
            </a:r>
            <a:r>
              <a:rPr lang="en-US" sz="2400" dirty="0">
                <a:latin typeface="Century Gothic"/>
                <a:cs typeface="Century Gothic"/>
              </a:rPr>
              <a:t>control</a:t>
            </a:r>
          </a:p>
          <a:p>
            <a:r>
              <a:rPr lang="en-US" sz="2400" dirty="0">
                <a:latin typeface="Century Gothic"/>
                <a:cs typeface="Century Gothic"/>
              </a:rPr>
              <a:t>E</a:t>
            </a:r>
            <a:r>
              <a:rPr lang="en-US" sz="2400" dirty="0" smtClean="0">
                <a:latin typeface="Century Gothic"/>
                <a:cs typeface="Century Gothic"/>
              </a:rPr>
              <a:t>xplicit teaching</a:t>
            </a:r>
          </a:p>
          <a:p>
            <a:pPr marL="0" indent="0">
              <a:buNone/>
            </a:pPr>
            <a:endParaRPr lang="en-US" sz="1800" dirty="0">
              <a:latin typeface="Century Gothic"/>
              <a:cs typeface="Century Gothic"/>
            </a:endParaRPr>
          </a:p>
        </p:txBody>
      </p:sp>
      <p:pic>
        <p:nvPicPr>
          <p:cNvPr id="5" name="Picture 4" descr="C:\Users\12514\AppData\Local\Microsoft\Windows\Temporary Internet Files\Content.IE5\KQUNZDFI\mindset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2689"/>
            <a:ext cx="2819400" cy="17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12514\AppData\Local\Microsoft\Windows\Temporary Internet Files\Content.IE5\KQUNZDFI\iunderstand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3374923" cy="187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03887" y="5805264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Century Gothic"/>
                <a:cs typeface="Century Gothic"/>
              </a:rPr>
              <a:t>(Harvey &amp; Daniels, 2012)</a:t>
            </a:r>
          </a:p>
        </p:txBody>
      </p:sp>
    </p:spTree>
    <p:extLst>
      <p:ext uri="{BB962C8B-B14F-4D97-AF65-F5344CB8AC3E}">
        <p14:creationId xmlns:p14="http://schemas.microsoft.com/office/powerpoint/2010/main" val="41607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Background Knowledge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4176464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entury Gothic"/>
                <a:cs typeface="Century Gothic"/>
              </a:rPr>
              <a:t>E</a:t>
            </a:r>
            <a:r>
              <a:rPr lang="en-US" sz="2400" dirty="0" smtClean="0">
                <a:latin typeface="Century Gothic"/>
                <a:cs typeface="Century Gothic"/>
              </a:rPr>
              <a:t>ngagement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entury Gothic"/>
                <a:cs typeface="Century Gothic"/>
              </a:rPr>
              <a:t>C</a:t>
            </a:r>
            <a:r>
              <a:rPr lang="en-US" sz="2400" dirty="0" smtClean="0">
                <a:latin typeface="Century Gothic"/>
                <a:cs typeface="Century Gothic"/>
              </a:rPr>
              <a:t>onnection to text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entury Gothic"/>
                <a:cs typeface="Century Gothic"/>
              </a:rPr>
              <a:t>C</a:t>
            </a:r>
            <a:r>
              <a:rPr lang="en-US" sz="2400" dirty="0" smtClean="0">
                <a:latin typeface="Century Gothic"/>
                <a:cs typeface="Century Gothic"/>
              </a:rPr>
              <a:t>onstructivism</a:t>
            </a:r>
          </a:p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en-US" sz="2400" dirty="0">
                <a:latin typeface="Century Gothic"/>
                <a:cs typeface="Century Gothic"/>
              </a:rPr>
              <a:t>S</a:t>
            </a:r>
            <a:r>
              <a:rPr lang="en-US" sz="2400" dirty="0" smtClean="0">
                <a:latin typeface="Century Gothic"/>
                <a:cs typeface="Century Gothic"/>
              </a:rPr>
              <a:t>hared understanding</a:t>
            </a: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400" dirty="0">
                <a:latin typeface="Century Gothic"/>
                <a:cs typeface="Century Gothic"/>
              </a:rPr>
              <a:t>C</a:t>
            </a:r>
            <a:r>
              <a:rPr lang="en-US" sz="2400" dirty="0" smtClean="0">
                <a:latin typeface="Century Gothic"/>
                <a:cs typeface="Century Gothic"/>
              </a:rPr>
              <a:t>oncept attainment </a:t>
            </a:r>
          </a:p>
          <a:p>
            <a:pPr marL="0" indent="0">
              <a:lnSpc>
                <a:spcPct val="100000"/>
              </a:lnSpc>
              <a:spcBef>
                <a:spcPts val="375"/>
              </a:spcBef>
              <a:buNone/>
            </a:pPr>
            <a:r>
              <a:rPr lang="en-US" sz="2400" dirty="0">
                <a:latin typeface="Century Gothic"/>
                <a:cs typeface="Century Gothic"/>
              </a:rPr>
              <a:t> </a:t>
            </a:r>
            <a:r>
              <a:rPr lang="en-US" sz="2400" dirty="0" smtClean="0">
                <a:latin typeface="Century Gothic"/>
                <a:cs typeface="Century Gothic"/>
              </a:rPr>
              <a:t> (vocabulary)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C:\Users\12514\Desktop\Screen Shot 2015-10-19 at 7.35.29 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1816"/>
            <a:ext cx="4143395" cy="45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1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Vocabulary Building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140968"/>
            <a:ext cx="7886700" cy="2035423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endParaRPr lang="en-CA" sz="2400" b="1" cap="all" dirty="0" smtClean="0">
              <a:latin typeface="Cambria"/>
              <a:cs typeface="Cambria"/>
            </a:endParaRPr>
          </a:p>
          <a:p>
            <a:pPr marL="0" indent="0" algn="ctr" fontAlgn="base">
              <a:buNone/>
            </a:pPr>
            <a:endParaRPr lang="en-CA" i="1" cap="all" dirty="0">
              <a:latin typeface="Cambria"/>
              <a:cs typeface="Cambria"/>
            </a:endParaRPr>
          </a:p>
          <a:p>
            <a:pPr marL="0" indent="0" algn="ctr">
              <a:buNone/>
            </a:pPr>
            <a:r>
              <a:rPr lang="en-CA" sz="2400" dirty="0">
                <a:latin typeface="Century Gothic"/>
                <a:cs typeface="Century Gothic"/>
              </a:rPr>
              <a:t>Learning is embedded in memory, history, and story. </a:t>
            </a:r>
          </a:p>
          <a:p>
            <a:pPr marL="0" indent="0" fontAlgn="base">
              <a:buNone/>
            </a:pPr>
            <a:endParaRPr lang="en-CA" cap="all" dirty="0" smtClean="0">
              <a:latin typeface="Cambria" panose="02040503050406030204" pitchFamily="18" charset="0"/>
              <a:cs typeface="Cambri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234888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3200" b="1" cap="all" dirty="0">
                <a:latin typeface="Century Gothic"/>
                <a:cs typeface="Century Gothic"/>
              </a:rPr>
              <a:t>First People’s Principles of Learning</a:t>
            </a:r>
          </a:p>
          <a:p>
            <a:pPr algn="ctr" fontAlgn="base"/>
            <a:r>
              <a:rPr lang="en-CA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28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History of CR4YR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12776"/>
            <a:ext cx="9612560" cy="50405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CA" sz="2200" dirty="0">
                <a:latin typeface="Century Gothic" panose="020B0502020202020204" pitchFamily="34" charset="0"/>
              </a:rPr>
              <a:t>P</a:t>
            </a:r>
            <a:r>
              <a:rPr lang="en-CA" sz="2200" dirty="0" smtClean="0">
                <a:latin typeface="Century Gothic" panose="020B0502020202020204" pitchFamily="34" charset="0"/>
              </a:rPr>
              <a:t>rovince-wide </a:t>
            </a:r>
            <a:r>
              <a:rPr lang="en-CA" sz="2200" dirty="0">
                <a:latin typeface="Century Gothic" panose="020B0502020202020204" pitchFamily="34" charset="0"/>
              </a:rPr>
              <a:t>initiative launched by the </a:t>
            </a:r>
            <a:r>
              <a:rPr lang="en-CA" sz="2200" dirty="0" smtClean="0">
                <a:latin typeface="Century Gothic" panose="020B0502020202020204" pitchFamily="34" charset="0"/>
              </a:rPr>
              <a:t>Ministry of </a:t>
            </a:r>
            <a:r>
              <a:rPr lang="en-CA" sz="2200" dirty="0">
                <a:latin typeface="Century Gothic" panose="020B0502020202020204" pitchFamily="34" charset="0"/>
              </a:rPr>
              <a:t>Education in </a:t>
            </a:r>
            <a:r>
              <a:rPr lang="en-CA" sz="2200" dirty="0" smtClean="0">
                <a:latin typeface="Century Gothic" panose="020B0502020202020204" pitchFamily="34" charset="0"/>
              </a:rPr>
              <a:t>2012</a:t>
            </a:r>
          </a:p>
          <a:p>
            <a:pPr>
              <a:lnSpc>
                <a:spcPct val="150000"/>
              </a:lnSpc>
            </a:pPr>
            <a:endParaRPr lang="en-CA" sz="2200" dirty="0" smtClean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CA" sz="2200" dirty="0">
                <a:latin typeface="Century Gothic" panose="020B0502020202020204" pitchFamily="34" charset="0"/>
              </a:rPr>
              <a:t>G</a:t>
            </a:r>
            <a:r>
              <a:rPr lang="en-CA" sz="2200" dirty="0" smtClean="0">
                <a:latin typeface="Century Gothic" panose="020B0502020202020204" pitchFamily="34" charset="0"/>
              </a:rPr>
              <a:t>oal is</a:t>
            </a:r>
            <a:r>
              <a:rPr lang="en-CA" sz="2200" dirty="0">
                <a:latin typeface="Century Gothic" panose="020B0502020202020204" pitchFamily="34" charset="0"/>
              </a:rPr>
              <a:t> to increase the number </a:t>
            </a:r>
            <a:r>
              <a:rPr lang="en-CA" sz="2200" dirty="0" smtClean="0">
                <a:latin typeface="Century Gothic" panose="020B0502020202020204" pitchFamily="34" charset="0"/>
              </a:rPr>
              <a:t>of children </a:t>
            </a:r>
            <a:r>
              <a:rPr lang="en-CA" sz="2200" dirty="0">
                <a:latin typeface="Century Gothic" panose="020B0502020202020204" pitchFamily="34" charset="0"/>
              </a:rPr>
              <a:t>who are engaged, successful </a:t>
            </a:r>
            <a:r>
              <a:rPr lang="en-CA" sz="2200" dirty="0" smtClean="0">
                <a:latin typeface="Century Gothic" panose="020B0502020202020204" pitchFamily="34" charset="0"/>
              </a:rPr>
              <a:t>readers </a:t>
            </a:r>
          </a:p>
          <a:p>
            <a:pPr>
              <a:lnSpc>
                <a:spcPct val="150000"/>
              </a:lnSpc>
            </a:pPr>
            <a:endParaRPr lang="en-CA" sz="2200" dirty="0" smtClean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CA" sz="2200" dirty="0">
                <a:latin typeface="Century Gothic" panose="020B0502020202020204" pitchFamily="34" charset="0"/>
              </a:rPr>
              <a:t>I</a:t>
            </a:r>
            <a:r>
              <a:rPr lang="en-CA" sz="2200" dirty="0" smtClean="0">
                <a:latin typeface="Century Gothic" panose="020B0502020202020204" pitchFamily="34" charset="0"/>
              </a:rPr>
              <a:t>nitiative </a:t>
            </a:r>
            <a:r>
              <a:rPr lang="en-CA" sz="2200" dirty="0">
                <a:latin typeface="Century Gothic" panose="020B0502020202020204" pitchFamily="34" charset="0"/>
              </a:rPr>
              <a:t>uses current research </a:t>
            </a:r>
            <a:r>
              <a:rPr lang="en-CA" sz="2200" dirty="0" smtClean="0">
                <a:latin typeface="Century Gothic" panose="020B0502020202020204" pitchFamily="34" charset="0"/>
              </a:rPr>
              <a:t>on what </a:t>
            </a:r>
            <a:r>
              <a:rPr lang="en-CA" sz="2200" dirty="0">
                <a:latin typeface="Century Gothic" panose="020B0502020202020204" pitchFamily="34" charset="0"/>
              </a:rPr>
              <a:t>fosters reading </a:t>
            </a:r>
            <a:r>
              <a:rPr lang="en-CA" sz="2200" dirty="0" smtClean="0">
                <a:latin typeface="Century Gothic" panose="020B0502020202020204" pitchFamily="34" charset="0"/>
              </a:rPr>
              <a:t>success</a:t>
            </a:r>
            <a:endParaRPr lang="en-CA" sz="22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86597"/>
            <a:ext cx="3605411" cy="20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2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Vocabulary Building </a:t>
            </a:r>
            <a:endParaRPr lang="en-US" altLang="en-US" sz="4800" dirty="0" smtClean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08993"/>
            <a:ext cx="78867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200" b="1" dirty="0">
                <a:latin typeface="Century Gothic"/>
                <a:cs typeface="Century Gothic"/>
              </a:rPr>
              <a:t>V</a:t>
            </a:r>
            <a:r>
              <a:rPr lang="en-US" sz="3200" b="1" dirty="0" smtClean="0">
                <a:latin typeface="Century Gothic"/>
                <a:cs typeface="Century Gothic"/>
              </a:rPr>
              <a:t>ocabulary is necessary: 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entury Gothic"/>
                <a:cs typeface="Century Gothic"/>
              </a:rPr>
              <a:t>To communicate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entury Gothic"/>
                <a:cs typeface="Century Gothic"/>
              </a:rPr>
              <a:t>Navigate the social environment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entury Gothic"/>
                <a:cs typeface="Century Gothic"/>
              </a:rPr>
              <a:t>Read effectively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r">
              <a:buNone/>
            </a:pPr>
            <a:r>
              <a:rPr lang="en-US" sz="1800" dirty="0" smtClean="0">
                <a:latin typeface="Century Gothic"/>
                <a:cs typeface="Century Gothic"/>
              </a:rPr>
              <a:t>(</a:t>
            </a:r>
            <a:r>
              <a:rPr lang="en-US" sz="1800" dirty="0" err="1" smtClean="0">
                <a:latin typeface="Century Gothic"/>
                <a:cs typeface="Century Gothic"/>
              </a:rPr>
              <a:t>Zaner-Bloser</a:t>
            </a:r>
            <a:r>
              <a:rPr lang="en-US" sz="1800" dirty="0" smtClean="0">
                <a:latin typeface="Century Gothic"/>
                <a:cs typeface="Century Gothic"/>
              </a:rPr>
              <a:t>, 2015)</a:t>
            </a:r>
            <a:endParaRPr lang="en-US" sz="1800" dirty="0">
              <a:latin typeface="Century Gothic"/>
              <a:cs typeface="Century Gothic"/>
            </a:endParaRP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dist">
              <a:buNone/>
            </a:pPr>
            <a:endParaRPr lang="en-US" sz="40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9916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Vocabulary Building </a:t>
            </a:r>
            <a:endParaRPr lang="en-US" altLang="en-US" sz="4800" dirty="0" smtClean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78867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Dr. Robert </a:t>
            </a:r>
            <a:r>
              <a:rPr lang="en-US" sz="2400" dirty="0" err="1" smtClean="0">
                <a:latin typeface="Century Gothic"/>
                <a:cs typeface="Century Gothic"/>
              </a:rPr>
              <a:t>Marzano</a:t>
            </a:r>
            <a:endParaRPr lang="en-US" sz="2400" dirty="0" smtClean="0">
              <a:latin typeface="Century Gothic"/>
              <a:cs typeface="Century Gothic"/>
            </a:endParaRPr>
          </a:p>
        </p:txBody>
      </p:sp>
      <p:pic>
        <p:nvPicPr>
          <p:cNvPr id="5" name="Picture 4" descr="Screen Shot 2015-11-22 at 7.00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2261063" cy="2743200"/>
          </a:xfrm>
          <a:prstGeom prst="rect">
            <a:avLst/>
          </a:prstGeom>
        </p:spPr>
      </p:pic>
      <p:pic>
        <p:nvPicPr>
          <p:cNvPr id="7" name="Picture 6" descr="Screen Shot 2015-11-22 at 7.15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02" y="3217520"/>
            <a:ext cx="1772794" cy="2011680"/>
          </a:xfrm>
          <a:prstGeom prst="rect">
            <a:avLst/>
          </a:prstGeom>
        </p:spPr>
      </p:pic>
      <p:pic>
        <p:nvPicPr>
          <p:cNvPr id="8" name="Picture 7" descr="Screen Shot 2015-11-22 at 7.15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92896"/>
            <a:ext cx="2138765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5805264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0000FF"/>
                </a:solidFill>
                <a:latin typeface="Century Gothic"/>
                <a:cs typeface="Century Gothic"/>
              </a:rPr>
              <a:t>http://</a:t>
            </a:r>
            <a:r>
              <a:rPr lang="en-US" sz="2000" u="sng" dirty="0" err="1">
                <a:solidFill>
                  <a:srgbClr val="0000FF"/>
                </a:solidFill>
                <a:latin typeface="Century Gothic"/>
                <a:cs typeface="Century Gothic"/>
              </a:rPr>
              <a:t>www.marzanoresearch.com</a:t>
            </a:r>
            <a:endParaRPr lang="en-US" sz="20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437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>
                <a:latin typeface="Century Gothic"/>
                <a:cs typeface="Century Gothic"/>
              </a:rPr>
              <a:t>Vocabulary Building </a:t>
            </a:r>
            <a:endParaRPr lang="en-US" altLang="en-US" sz="4800" dirty="0" smtClean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7" name="Picture 6" descr="Screen Shot 2015-11-07 at 12.5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876256" cy="5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Vocabulary Building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5"/>
            <a:ext cx="7886700" cy="537321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Each table has 6 different tasks that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follow </a:t>
            </a:r>
            <a:r>
              <a:rPr lang="en-US" sz="2400" dirty="0" err="1" smtClean="0">
                <a:latin typeface="Century Gothic"/>
                <a:cs typeface="Century Gothic"/>
              </a:rPr>
              <a:t>Marzano’s</a:t>
            </a:r>
            <a:r>
              <a:rPr lang="en-US" sz="2400" dirty="0" smtClean="0">
                <a:latin typeface="Century Gothic"/>
                <a:cs typeface="Century Gothic"/>
              </a:rPr>
              <a:t> practice.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 smtClean="0">
              <a:latin typeface="Century Gothic"/>
              <a:cs typeface="Century Gothic"/>
            </a:endParaRP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Each person is to try one of the tasks using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their choice of vocabulary from our story. </a:t>
            </a:r>
          </a:p>
          <a:p>
            <a:pPr marL="0" indent="0" algn="ctr">
              <a:buNone/>
            </a:pPr>
            <a:endParaRPr lang="en-US" sz="1800" dirty="0">
              <a:latin typeface="Century Gothic"/>
              <a:cs typeface="Century Gothic"/>
            </a:endParaRPr>
          </a:p>
        </p:txBody>
      </p:sp>
      <p:pic>
        <p:nvPicPr>
          <p:cNvPr id="8" name="Content Placeholder 1" descr="slide%2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t="3942" r="13930" b="8620"/>
          <a:stretch/>
        </p:blipFill>
        <p:spPr>
          <a:xfrm>
            <a:off x="5508104" y="4365104"/>
            <a:ext cx="2589677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827584" y="4163596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mayhem		mucus</a:t>
            </a:r>
          </a:p>
          <a:p>
            <a:r>
              <a:rPr lang="en-US" sz="2400" b="1" dirty="0">
                <a:solidFill>
                  <a:srgbClr val="0000FF"/>
                </a:solidFill>
                <a:latin typeface="Century Gothic"/>
                <a:cs typeface="Century Gothic"/>
              </a:rPr>
              <a:t>g</a:t>
            </a:r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rindstone		memoir</a:t>
            </a:r>
          </a:p>
          <a:p>
            <a:r>
              <a:rPr lang="en-US" sz="2400" b="1" dirty="0" err="1" smtClean="0">
                <a:solidFill>
                  <a:srgbClr val="0000FF"/>
                </a:solidFill>
                <a:latin typeface="Century Gothic"/>
                <a:cs typeface="Century Gothic"/>
              </a:rPr>
              <a:t>honourable</a:t>
            </a:r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		glumly</a:t>
            </a:r>
            <a:endParaRPr lang="en-US" sz="2400" b="1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imagination		roamed</a:t>
            </a:r>
            <a:endParaRPr lang="en-US" sz="2400" b="1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7516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Intermediate Decoding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84" y="3212976"/>
            <a:ext cx="7704856" cy="2376264"/>
          </a:xfrm>
        </p:spPr>
        <p:txBody>
          <a:bodyPr>
            <a:normAutofit/>
          </a:bodyPr>
          <a:lstStyle/>
          <a:p>
            <a:pPr marL="0" indent="0" algn="ctr" fontAlgn="base">
              <a:lnSpc>
                <a:spcPct val="150000"/>
              </a:lnSpc>
              <a:buNone/>
            </a:pPr>
            <a:r>
              <a:rPr lang="en-CA" sz="2400" dirty="0" smtClean="0">
                <a:latin typeface="Century Gothic"/>
                <a:cs typeface="Century Gothic"/>
              </a:rPr>
              <a:t>Learning </a:t>
            </a:r>
            <a:r>
              <a:rPr lang="en-CA" sz="2400" dirty="0">
                <a:latin typeface="Century Gothic"/>
                <a:cs typeface="Century Gothic"/>
              </a:rPr>
              <a:t>is holistic, reflexive, reflective, experiential, and </a:t>
            </a:r>
            <a:r>
              <a:rPr lang="en-CA" sz="2400" dirty="0" smtClean="0">
                <a:latin typeface="Century Gothic"/>
                <a:cs typeface="Century Gothic"/>
              </a:rPr>
              <a:t>relational (</a:t>
            </a:r>
            <a:r>
              <a:rPr lang="en-CA" sz="2400" dirty="0">
                <a:latin typeface="Century Gothic"/>
                <a:cs typeface="Century Gothic"/>
              </a:rPr>
              <a:t>focused on connectedness, on reciprocal relationships, and a sense of place</a:t>
            </a:r>
            <a:r>
              <a:rPr lang="en-CA" sz="2400" dirty="0" smtClean="0">
                <a:latin typeface="Century Gothic"/>
                <a:cs typeface="Century Gothic"/>
              </a:rPr>
              <a:t>).</a:t>
            </a:r>
            <a:endParaRPr lang="en-CA" sz="2400" dirty="0">
              <a:latin typeface="Century Gothic"/>
              <a:cs typeface="Century Gothic"/>
            </a:endParaRPr>
          </a:p>
          <a:p>
            <a:pPr fontAlgn="base"/>
            <a:endParaRPr lang="en-CA" cap="all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20608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3200" b="1" cap="all" dirty="0">
                <a:latin typeface="Century Gothic"/>
                <a:cs typeface="Century Gothic"/>
              </a:rPr>
              <a:t>First People’s Principles of Learning</a:t>
            </a:r>
          </a:p>
          <a:p>
            <a:pPr algn="ctr" fontAlgn="base"/>
            <a:r>
              <a:rPr lang="en-CA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99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Intermediate Decoding</a:t>
            </a:r>
          </a:p>
        </p:txBody>
      </p:sp>
      <p:pic>
        <p:nvPicPr>
          <p:cNvPr id="5" name="Content Placeholder 4" descr="IMG_1016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9"/>
          <a:stretch>
            <a:fillRect/>
          </a:stretch>
        </p:blipFill>
        <p:spPr>
          <a:xfrm rot="5400000">
            <a:off x="5528025" y="4151912"/>
            <a:ext cx="2359174" cy="2641543"/>
          </a:xfrm>
        </p:spPr>
      </p:pic>
      <p:pic>
        <p:nvPicPr>
          <p:cNvPr id="6" name="Content Placeholder 5" descr="IMG_1006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9"/>
          <a:stretch>
            <a:fillRect/>
          </a:stretch>
        </p:blipFill>
        <p:spPr>
          <a:xfrm rot="5400000">
            <a:off x="5528048" y="1648744"/>
            <a:ext cx="2359152" cy="2641519"/>
          </a:xfrm>
        </p:spPr>
      </p:pic>
      <p:pic>
        <p:nvPicPr>
          <p:cNvPr id="7" name="Content Placeholder 4" descr="IMG_10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r="16501"/>
          <a:stretch>
            <a:fillRect/>
          </a:stretch>
        </p:blipFill>
        <p:spPr>
          <a:xfrm>
            <a:off x="612648" y="1801368"/>
            <a:ext cx="4174232" cy="48178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44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Intermediate Decoding</a:t>
            </a:r>
          </a:p>
        </p:txBody>
      </p:sp>
      <p:pic>
        <p:nvPicPr>
          <p:cNvPr id="9" name="Picture 8" descr="IMG_10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4250" y="2144583"/>
            <a:ext cx="4680521" cy="3648958"/>
          </a:xfrm>
          <a:prstGeom prst="rect">
            <a:avLst/>
          </a:prstGeom>
        </p:spPr>
      </p:pic>
      <p:pic>
        <p:nvPicPr>
          <p:cNvPr id="7" name="Content Placeholder 4" descr="IMG_10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9"/>
          <a:stretch>
            <a:fillRect/>
          </a:stretch>
        </p:blipFill>
        <p:spPr>
          <a:xfrm>
            <a:off x="323528" y="1609601"/>
            <a:ext cx="4197341" cy="469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Intermediate Decoding </a:t>
            </a:r>
          </a:p>
        </p:txBody>
      </p:sp>
      <p:pic>
        <p:nvPicPr>
          <p:cNvPr id="8" name="Content Placeholder 7" descr="IMG_0999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9"/>
          <a:stretch>
            <a:fillRect/>
          </a:stretch>
        </p:blipFill>
        <p:spPr>
          <a:xfrm>
            <a:off x="4859338" y="1825625"/>
            <a:ext cx="3886200" cy="4351338"/>
          </a:xfrm>
        </p:spPr>
      </p:pic>
      <p:pic>
        <p:nvPicPr>
          <p:cNvPr id="7" name="Content Placeholder 6" descr="IMG_1005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9"/>
          <a:stretch>
            <a:fillRect/>
          </a:stretch>
        </p:blipFill>
        <p:spPr>
          <a:xfrm rot="5400000">
            <a:off x="453231" y="1825625"/>
            <a:ext cx="3886200" cy="4351338"/>
          </a:xfrm>
        </p:spPr>
      </p:pic>
    </p:spTree>
    <p:extLst>
      <p:ext uri="{BB962C8B-B14F-4D97-AF65-F5344CB8AC3E}">
        <p14:creationId xmlns:p14="http://schemas.microsoft.com/office/powerpoint/2010/main" val="15203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Intermediate Decoding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340768"/>
            <a:ext cx="5256584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3200" dirty="0" smtClean="0">
                <a:latin typeface="Century Gothic"/>
                <a:cs typeface="Century Gothic"/>
              </a:rPr>
              <a:t> Making Thinking Visible </a:t>
            </a:r>
          </a:p>
          <a:p>
            <a:pPr marL="0" indent="0" algn="r">
              <a:buNone/>
            </a:pPr>
            <a:endParaRPr lang="en-US" sz="3200" dirty="0" smtClean="0">
              <a:latin typeface="Century Gothic"/>
              <a:cs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3284984"/>
            <a:ext cx="550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0000FF"/>
                </a:solidFill>
                <a:latin typeface="Century Gothic"/>
                <a:cs typeface="Century Gothic"/>
              </a:rPr>
              <a:t>http://</a:t>
            </a:r>
            <a:r>
              <a:rPr lang="en-US" sz="2400" u="sng" dirty="0" err="1">
                <a:solidFill>
                  <a:srgbClr val="0000FF"/>
                </a:solidFill>
                <a:latin typeface="Century Gothic"/>
                <a:cs typeface="Century Gothic"/>
              </a:rPr>
              <a:t>www.visiblethinkingpz.org</a:t>
            </a:r>
            <a:endParaRPr lang="en-US" sz="2400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0" descr="Screen Shot 2015-12-09 at 9.51.08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21904"/>
            <a:ext cx="3149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0" y="0"/>
            <a:ext cx="91406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School Action Plan </a:t>
            </a:r>
          </a:p>
        </p:txBody>
      </p:sp>
      <p:pic>
        <p:nvPicPr>
          <p:cNvPr id="5" name="Picture 4" descr="Unknown.jpe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3136347" cy="2664296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539552" y="1412776"/>
            <a:ext cx="4680520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Discuss today’s session with your school team.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latin typeface="Century Gothic"/>
              <a:cs typeface="Century Gothic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 smtClean="0">
                <a:latin typeface="Century Gothic"/>
                <a:cs typeface="Century Gothic"/>
              </a:rPr>
              <a:t> Use your organizer to record your plan for your school. 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36512" y="4221088"/>
            <a:ext cx="9144000" cy="17461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Please complete the email survey and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check out the resources table.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Thank you for coming!</a:t>
            </a:r>
            <a:r>
              <a:rPr lang="en-US" sz="2400" dirty="0" smtClean="0">
                <a:latin typeface="Century Gothic"/>
                <a:cs typeface="Century Gothic"/>
              </a:rPr>
              <a:t>	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056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US" altLang="en-US" sz="4800" dirty="0" smtClean="0">
                <a:latin typeface="Century Gothic" panose="020B0502020202020204" pitchFamily="34" charset="0"/>
                <a:cs typeface="Century Gothic"/>
              </a:rPr>
              <a:t/>
            </a:r>
            <a:br>
              <a:rPr lang="en-US" altLang="en-US" sz="4800" dirty="0" smtClean="0">
                <a:latin typeface="Century Gothic" panose="020B0502020202020204" pitchFamily="34" charset="0"/>
                <a:cs typeface="Century Gothic"/>
              </a:rPr>
            </a:br>
            <a:r>
              <a:rPr lang="en-US" altLang="en-US" sz="4800" dirty="0" smtClean="0">
                <a:latin typeface="Century Gothic" panose="020B0502020202020204" pitchFamily="34" charset="0"/>
                <a:cs typeface="Century Gothic"/>
              </a:rPr>
              <a:t>CR4YR: </a:t>
            </a:r>
            <a:r>
              <a:rPr lang="en-CA" sz="4800" dirty="0" smtClean="0">
                <a:latin typeface="Century Gothic" panose="020B0502020202020204" pitchFamily="34" charset="0"/>
              </a:rPr>
              <a:t>NVSD Perspective</a:t>
            </a:r>
            <a:r>
              <a:rPr lang="en-CA" sz="4800" dirty="0"/>
              <a:t/>
            </a:r>
            <a:br>
              <a:rPr lang="en-CA" sz="4800" dirty="0"/>
            </a:br>
            <a:endParaRPr lang="en-US" altLang="en-US" sz="4800" dirty="0" smtClean="0">
              <a:latin typeface="Century Gothic"/>
              <a:cs typeface="Century Gothic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081" y="1412776"/>
            <a:ext cx="8676456" cy="504056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sz="2400" b="1" dirty="0" smtClean="0">
                <a:latin typeface="Century Gothic" panose="020B0502020202020204" pitchFamily="34" charset="0"/>
              </a:rPr>
              <a:t>The </a:t>
            </a:r>
            <a:r>
              <a:rPr lang="en-CA" sz="2400" b="1" dirty="0">
                <a:latin typeface="Century Gothic" panose="020B0502020202020204" pitchFamily="34" charset="0"/>
              </a:rPr>
              <a:t>North Vancouver School District </a:t>
            </a:r>
            <a:r>
              <a:rPr lang="en-CA" sz="2400" b="1" dirty="0" smtClean="0">
                <a:latin typeface="Century Gothic" panose="020B0502020202020204" pitchFamily="34" charset="0"/>
              </a:rPr>
              <a:t>has:</a:t>
            </a:r>
          </a:p>
          <a:p>
            <a:pPr>
              <a:lnSpc>
                <a:spcPct val="100000"/>
              </a:lnSpc>
            </a:pPr>
            <a:r>
              <a:rPr lang="en-CA" sz="2200" dirty="0" smtClean="0">
                <a:latin typeface="Century Gothic" panose="020B0502020202020204" pitchFamily="34" charset="0"/>
              </a:rPr>
              <a:t>Participated </a:t>
            </a:r>
            <a:r>
              <a:rPr lang="en-CA" sz="2200" dirty="0">
                <a:latin typeface="Century Gothic" panose="020B0502020202020204" pitchFamily="34" charset="0"/>
              </a:rPr>
              <a:t>in the CR4YR initiative for the past </a:t>
            </a:r>
            <a:r>
              <a:rPr lang="en-CA" sz="2200" dirty="0" smtClean="0">
                <a:latin typeface="Century Gothic" panose="020B0502020202020204" pitchFamily="34" charset="0"/>
              </a:rPr>
              <a:t>three years</a:t>
            </a:r>
          </a:p>
          <a:p>
            <a:pPr marL="0" indent="0">
              <a:lnSpc>
                <a:spcPct val="100000"/>
              </a:lnSpc>
              <a:buNone/>
            </a:pPr>
            <a:endParaRPr lang="en-CA" sz="2200" dirty="0" smtClean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CA" sz="2200" dirty="0" smtClean="0">
                <a:latin typeface="Century Gothic" panose="020B0502020202020204" pitchFamily="34" charset="0"/>
              </a:rPr>
              <a:t>Focused</a:t>
            </a:r>
            <a:r>
              <a:rPr lang="en-CA" sz="2200" dirty="0">
                <a:latin typeface="Century Gothic" panose="020B0502020202020204" pitchFamily="34" charset="0"/>
              </a:rPr>
              <a:t> </a:t>
            </a:r>
            <a:r>
              <a:rPr lang="en-CA" sz="2200" dirty="0" smtClean="0">
                <a:latin typeface="Century Gothic" panose="020B0502020202020204" pitchFamily="34" charset="0"/>
              </a:rPr>
              <a:t>on:</a:t>
            </a:r>
          </a:p>
          <a:p>
            <a:pPr lvl="1">
              <a:lnSpc>
                <a:spcPct val="150000"/>
              </a:lnSpc>
              <a:buSzPct val="70000"/>
              <a:buFont typeface="Courier New" panose="02070309020205020404" pitchFamily="49" charset="0"/>
              <a:buChar char="o"/>
            </a:pPr>
            <a:r>
              <a:rPr lang="en-CA" sz="2200" dirty="0" smtClean="0">
                <a:latin typeface="Century Gothic" panose="020B0502020202020204" pitchFamily="34" charset="0"/>
              </a:rPr>
              <a:t>Primary grades</a:t>
            </a:r>
          </a:p>
          <a:p>
            <a:pPr lvl="1">
              <a:lnSpc>
                <a:spcPct val="150000"/>
              </a:lnSpc>
              <a:buSzPct val="70000"/>
              <a:buFont typeface="Courier New" panose="02070309020205020404" pitchFamily="49" charset="0"/>
              <a:buChar char="o"/>
            </a:pPr>
            <a:r>
              <a:rPr lang="en-CA" sz="2200" dirty="0">
                <a:latin typeface="Century Gothic" panose="020B0502020202020204" pitchFamily="34" charset="0"/>
              </a:rPr>
              <a:t>Promoting teacher inquiry into literacy </a:t>
            </a:r>
          </a:p>
          <a:p>
            <a:pPr lvl="1">
              <a:lnSpc>
                <a:spcPct val="150000"/>
              </a:lnSpc>
              <a:buSzPct val="70000"/>
              <a:buFont typeface="Courier New" panose="02070309020205020404" pitchFamily="49" charset="0"/>
              <a:buChar char="o"/>
            </a:pPr>
            <a:r>
              <a:rPr lang="en-CA" sz="2200" dirty="0" smtClean="0">
                <a:latin typeface="Century Gothic" panose="020B0502020202020204" pitchFamily="34" charset="0"/>
              </a:rPr>
              <a:t>Creating collaborative </a:t>
            </a:r>
            <a:r>
              <a:rPr lang="en-CA" sz="2200" dirty="0">
                <a:latin typeface="Century Gothic" panose="020B0502020202020204" pitchFamily="34" charset="0"/>
              </a:rPr>
              <a:t>models of </a:t>
            </a:r>
            <a:r>
              <a:rPr lang="en-CA" sz="2200" dirty="0" smtClean="0">
                <a:latin typeface="Century Gothic" panose="020B0502020202020204" pitchFamily="34" charset="0"/>
              </a:rPr>
              <a:t>intervention </a:t>
            </a:r>
            <a:r>
              <a:rPr lang="en-CA" sz="2200" dirty="0">
                <a:latin typeface="Century Gothic" panose="020B0502020202020204" pitchFamily="34" charset="0"/>
              </a:rPr>
              <a:t>for struggling readers</a:t>
            </a:r>
          </a:p>
          <a:p>
            <a:endParaRPr lang="en-CA" sz="2400" dirty="0" smtClean="0">
              <a:latin typeface="Century Gothic" panose="020B0502020202020204" pitchFamily="34" charset="0"/>
            </a:endParaRPr>
          </a:p>
          <a:p>
            <a:endParaRPr lang="en-CA" sz="24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68960"/>
            <a:ext cx="2176804" cy="117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1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800" dirty="0" smtClean="0">
                <a:latin typeface="Century Gothic"/>
                <a:cs typeface="Century Gothic"/>
              </a:rPr>
              <a:t>Literacy Resources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4" y="1658389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entury Gothic"/>
                <a:cs typeface="Century Gothic"/>
                <a:hlinkClick r:id="rId3"/>
              </a:rPr>
              <a:t>https</a:t>
            </a:r>
            <a:r>
              <a:rPr lang="en-US" sz="2400" dirty="0" smtClean="0">
                <a:latin typeface="Century Gothic"/>
                <a:cs typeface="Century Gothic"/>
                <a:hlinkClick r:id="rId3"/>
              </a:rPr>
              <a:t>://cr4yr.ca</a:t>
            </a:r>
            <a:endParaRPr lang="en-US" sz="2400" dirty="0" smtClean="0">
              <a:latin typeface="Century Gothic"/>
              <a:cs typeface="Century Gothic"/>
            </a:endParaRPr>
          </a:p>
          <a:p>
            <a:pPr algn="ctr"/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5495721"/>
            <a:ext cx="4815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entury Gothic"/>
                <a:cs typeface="Century Gothic"/>
                <a:hlinkClick r:id="rId4"/>
              </a:rPr>
              <a:t>http://literacy44.ca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Screen Shot 2015-12-09 at 8.43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39" y="4996451"/>
            <a:ext cx="3722870" cy="14602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1" y="2996952"/>
            <a:ext cx="2417042" cy="228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7" r="3996" b="4661"/>
          <a:stretch/>
        </p:blipFill>
        <p:spPr bwMode="auto">
          <a:xfrm>
            <a:off x="4406155" y="1620070"/>
            <a:ext cx="4414317" cy="23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58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400" dirty="0" smtClean="0">
                <a:latin typeface="Century Gothic"/>
                <a:cs typeface="Century Gothic"/>
              </a:rPr>
              <a:t>CR4YR Project Goals - 2016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48984" y="1484784"/>
            <a:ext cx="9022062" cy="43924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200" dirty="0">
                <a:latin typeface="Century Gothic"/>
                <a:cs typeface="Century Gothic"/>
              </a:rPr>
              <a:t>Provide strategies/ideas for intervention and support for struggling </a:t>
            </a:r>
            <a:r>
              <a:rPr lang="en-US" sz="2200" dirty="0" smtClean="0">
                <a:latin typeface="Century Gothic"/>
                <a:cs typeface="Century Gothic"/>
              </a:rPr>
              <a:t>readers</a:t>
            </a: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lang="en-CA" sz="22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200" dirty="0" smtClean="0">
                <a:latin typeface="Century Gothic"/>
                <a:cs typeface="Century Gothic"/>
              </a:rPr>
              <a:t>Continue with an inclusive model </a:t>
            </a:r>
            <a:r>
              <a:rPr lang="en-US" sz="2200" dirty="0">
                <a:latin typeface="Century Gothic"/>
                <a:cs typeface="Century Gothic"/>
              </a:rPr>
              <a:t>of universal, targeted </a:t>
            </a:r>
            <a:r>
              <a:rPr lang="en-US" sz="2200" dirty="0" smtClean="0">
                <a:latin typeface="Century Gothic"/>
                <a:cs typeface="Century Gothic"/>
              </a:rPr>
              <a:t>and </a:t>
            </a:r>
            <a:r>
              <a:rPr lang="en-US" sz="2200" dirty="0">
                <a:latin typeface="Century Gothic"/>
                <a:cs typeface="Century Gothic"/>
              </a:rPr>
              <a:t>intensive interventions for intermediate students who struggle with </a:t>
            </a:r>
            <a:r>
              <a:rPr lang="en-US" sz="2200" dirty="0" smtClean="0">
                <a:latin typeface="Century Gothic"/>
                <a:cs typeface="Century Gothic"/>
              </a:rPr>
              <a:t>reading</a:t>
            </a: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lang="en-US" sz="22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Aft>
                <a:spcPts val="750"/>
              </a:spcAft>
            </a:pPr>
            <a:r>
              <a:rPr lang="en-US" sz="2200" dirty="0">
                <a:latin typeface="Century Gothic"/>
                <a:cs typeface="Century Gothic"/>
              </a:rPr>
              <a:t>Focus on establishing literacy learning communities in </a:t>
            </a:r>
            <a:r>
              <a:rPr lang="en-US" sz="2200" dirty="0" smtClean="0">
                <a:latin typeface="Century Gothic"/>
                <a:cs typeface="Century Gothic"/>
              </a:rPr>
              <a:t>the school/FOS</a:t>
            </a:r>
          </a:p>
          <a:p>
            <a:pPr marL="0" indent="0">
              <a:lnSpc>
                <a:spcPct val="100000"/>
              </a:lnSpc>
              <a:spcAft>
                <a:spcPts val="750"/>
              </a:spcAft>
              <a:buNone/>
            </a:pPr>
            <a:endParaRPr lang="en-US" sz="22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Aft>
                <a:spcPts val="750"/>
              </a:spcAft>
            </a:pPr>
            <a:r>
              <a:rPr lang="en-US" sz="2200" dirty="0" smtClean="0">
                <a:latin typeface="Century Gothic"/>
                <a:cs typeface="Century Gothic"/>
              </a:rPr>
              <a:t>Integrate </a:t>
            </a:r>
            <a:r>
              <a:rPr lang="en-US" sz="2200" dirty="0">
                <a:latin typeface="Century Gothic"/>
                <a:cs typeface="Century Gothic"/>
              </a:rPr>
              <a:t>the Literacy44 website into the </a:t>
            </a:r>
            <a:r>
              <a:rPr lang="en-US" sz="2200" dirty="0" smtClean="0">
                <a:latin typeface="Century Gothic"/>
                <a:cs typeface="Century Gothic"/>
              </a:rPr>
              <a:t>CR4YR series</a:t>
            </a:r>
          </a:p>
          <a:p>
            <a:pPr>
              <a:lnSpc>
                <a:spcPct val="100000"/>
              </a:lnSpc>
              <a:spcAft>
                <a:spcPts val="750"/>
              </a:spcAft>
            </a:pPr>
            <a:endParaRPr lang="en-US" sz="2200" dirty="0" smtClean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Aft>
                <a:spcPts val="750"/>
              </a:spcAft>
            </a:pPr>
            <a:endParaRPr lang="en-US" sz="2200" dirty="0" smtClean="0">
              <a:latin typeface="Century Gothic"/>
              <a:cs typeface="Century Gothic"/>
            </a:endParaRPr>
          </a:p>
          <a:p>
            <a:pPr marL="914400" lvl="1" indent="-457200">
              <a:lnSpc>
                <a:spcPct val="100000"/>
              </a:lnSpc>
              <a:buFontTx/>
              <a:buAutoNum type="arabicPeriod"/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914400" lvl="1" indent="-457200">
              <a:lnSpc>
                <a:spcPct val="100000"/>
              </a:lnSpc>
              <a:buFontTx/>
              <a:buAutoNum type="arabicPeriod"/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914400" lvl="1" indent="-457200">
              <a:lnSpc>
                <a:spcPct val="100000"/>
              </a:lnSpc>
              <a:buFontTx/>
              <a:buAutoNum type="arabicPeriod"/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1828800" lvl="3" indent="-457200">
              <a:lnSpc>
                <a:spcPct val="100000"/>
              </a:lnSpc>
              <a:buFontTx/>
              <a:buAutoNum type="arabicPeriod"/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1828800" lvl="3" indent="-457200">
              <a:lnSpc>
                <a:spcPct val="100000"/>
              </a:lnSpc>
              <a:buFontTx/>
              <a:buAutoNum type="arabicPeriod"/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1371600" lvl="2" indent="-457200">
              <a:lnSpc>
                <a:spcPct val="100000"/>
              </a:lnSpc>
              <a:buFontTx/>
              <a:buAutoNum type="arabicPeriod"/>
            </a:pPr>
            <a:endParaRPr lang="en-CA" altLang="en-US" sz="2200" dirty="0" smtClean="0">
              <a:latin typeface="Century Gothic"/>
              <a:cs typeface="Century Gothic"/>
            </a:endParaRPr>
          </a:p>
          <a:p>
            <a:pPr marL="914400" lvl="1" indent="-457200">
              <a:lnSpc>
                <a:spcPct val="100000"/>
              </a:lnSpc>
              <a:buFontTx/>
              <a:buAutoNum type="arabicPeriod"/>
            </a:pPr>
            <a:endParaRPr lang="en-CA" altLang="en-US" sz="2200" dirty="0" smtClean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939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72"/>
            <a:ext cx="9153184" cy="1234440"/>
          </a:xfr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altLang="en-US" sz="4400" dirty="0" smtClean="0">
                <a:latin typeface="Century Gothic"/>
                <a:cs typeface="Century Gothic"/>
              </a:rPr>
              <a:t>Making a Difference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85" y="1700808"/>
            <a:ext cx="6950624" cy="461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48D51CBE1210419F6FD37A269A99B2" ma:contentTypeVersion="0" ma:contentTypeDescription="Create a new document." ma:contentTypeScope="" ma:versionID="0e803c593803b18728e6230f0eed557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3CADFB-6544-425F-8853-0084513D81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4CE5B89-F290-4EC3-A7A6-F9E8A819C635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9FBDE6-3C30-4633-ADD8-3E900AA3A1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14711</TotalTime>
  <Words>2195</Words>
  <Application>Microsoft Macintosh PowerPoint</Application>
  <PresentationFormat>On-screen Show (4:3)</PresentationFormat>
  <Paragraphs>690</Paragraphs>
  <Slides>70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Calibri</vt:lpstr>
      <vt:lpstr>Calibri Light</vt:lpstr>
      <vt:lpstr>Cambria</vt:lpstr>
      <vt:lpstr>Century Gothic</vt:lpstr>
      <vt:lpstr>Courier New</vt:lpstr>
      <vt:lpstr>ＭＳ Ｐゴシック</vt:lpstr>
      <vt:lpstr>Museo 300</vt:lpstr>
      <vt:lpstr>Times New Roman</vt:lpstr>
      <vt:lpstr>Arial</vt:lpstr>
      <vt:lpstr>Office Theme</vt:lpstr>
      <vt:lpstr>  Changing Results for Young Readers </vt:lpstr>
      <vt:lpstr>Traditional Welcome </vt:lpstr>
      <vt:lpstr>Reconnaissance du territoire traditionnel </vt:lpstr>
      <vt:lpstr>The Leadership Team</vt:lpstr>
      <vt:lpstr>CR4YR-I: the next three weeks</vt:lpstr>
      <vt:lpstr>History of CR4YR</vt:lpstr>
      <vt:lpstr> CR4YR: NVSD Perspective </vt:lpstr>
      <vt:lpstr>CR4YR Project Goals - 2016</vt:lpstr>
      <vt:lpstr>Making a Difference</vt:lpstr>
      <vt:lpstr>CR4YR Learning Targets #1</vt:lpstr>
      <vt:lpstr>CR4YR Learning Targets #2</vt:lpstr>
      <vt:lpstr>CR4YR Learning Targets #3</vt:lpstr>
      <vt:lpstr>CR4YR Session 1 Agenda</vt:lpstr>
      <vt:lpstr>Participants as Literacy Leaders</vt:lpstr>
      <vt:lpstr>School Action Plan</vt:lpstr>
      <vt:lpstr>Literacy Resources</vt:lpstr>
      <vt:lpstr>Literacy Leaders</vt:lpstr>
      <vt:lpstr>Literacy Leaders</vt:lpstr>
      <vt:lpstr>Literacy Leader Mindframes</vt:lpstr>
      <vt:lpstr>Reading Myths</vt:lpstr>
      <vt:lpstr>Research Says…</vt:lpstr>
      <vt:lpstr>Influences and  Effect Sizes Related to  Student Achievement</vt:lpstr>
      <vt:lpstr>PowerPoint Presentation</vt:lpstr>
      <vt:lpstr>Mindsets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Balanced Literacy </vt:lpstr>
      <vt:lpstr>PowerPoint Presentation</vt:lpstr>
      <vt:lpstr>Balanced Literacy </vt:lpstr>
      <vt:lpstr>Balanced Literacy </vt:lpstr>
      <vt:lpstr>Balanced Literacy </vt:lpstr>
      <vt:lpstr>Balanced Literacy </vt:lpstr>
      <vt:lpstr>Balanced Literacy </vt:lpstr>
      <vt:lpstr>Balanced Literacy </vt:lpstr>
      <vt:lpstr>Engagement and Motivation</vt:lpstr>
      <vt:lpstr>Engagement and Motivation</vt:lpstr>
      <vt:lpstr>Engagement and Motivation</vt:lpstr>
      <vt:lpstr>Engagement and Motivation</vt:lpstr>
      <vt:lpstr>Engagement and Motivation</vt:lpstr>
      <vt:lpstr>Engagement and Motivation</vt:lpstr>
      <vt:lpstr>Engagement and Motivation</vt:lpstr>
      <vt:lpstr>Engagement and Motivation</vt:lpstr>
      <vt:lpstr>Engagement and Motivation</vt:lpstr>
      <vt:lpstr>Engagement and Motivation</vt:lpstr>
      <vt:lpstr>Intermediate Aboriginal Literature</vt:lpstr>
      <vt:lpstr>Intermediate FI and FSL Literature</vt:lpstr>
      <vt:lpstr>Student Support</vt:lpstr>
      <vt:lpstr>Student Support</vt:lpstr>
      <vt:lpstr>Student Centered Classroom</vt:lpstr>
      <vt:lpstr>Student Centered Classroom</vt:lpstr>
      <vt:lpstr>Student Centered Classroom</vt:lpstr>
      <vt:lpstr>Student Centered Classroom</vt:lpstr>
      <vt:lpstr>Student Centered Classroom</vt:lpstr>
      <vt:lpstr>Comprehension </vt:lpstr>
      <vt:lpstr>Background Knowledge</vt:lpstr>
      <vt:lpstr>Vocabulary Building</vt:lpstr>
      <vt:lpstr>Vocabulary Building </vt:lpstr>
      <vt:lpstr>Vocabulary Building </vt:lpstr>
      <vt:lpstr>Vocabulary Building </vt:lpstr>
      <vt:lpstr>Vocabulary Building </vt:lpstr>
      <vt:lpstr>Intermediate Decoding </vt:lpstr>
      <vt:lpstr>Intermediate Decoding</vt:lpstr>
      <vt:lpstr>Intermediate Decoding</vt:lpstr>
      <vt:lpstr>Intermediate Decoding </vt:lpstr>
      <vt:lpstr>Intermediate Decoding </vt:lpstr>
      <vt:lpstr>School Action Plan </vt:lpstr>
      <vt:lpstr>Literacy Resources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Changing Results  for  Young Readers CR4YR</dc:title>
  <dc:creator>ilona</dc:creator>
  <cp:lastModifiedBy>Gregory Brown</cp:lastModifiedBy>
  <cp:revision>633</cp:revision>
  <cp:lastPrinted>2015-02-03T06:16:22Z</cp:lastPrinted>
  <dcterms:created xsi:type="dcterms:W3CDTF">2014-11-12T02:12:01Z</dcterms:created>
  <dcterms:modified xsi:type="dcterms:W3CDTF">2016-01-27T18:57:39Z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0x0101000B48D51CBE1210419F6FD37A269A99B2</vt:lpwstr>
  </property>
</Properties>
</file>