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258" r:id="rId6"/>
    <p:sldId id="293" r:id="rId7"/>
    <p:sldId id="280" r:id="rId8"/>
    <p:sldId id="283" r:id="rId9"/>
    <p:sldId id="260" r:id="rId10"/>
    <p:sldId id="282" r:id="rId11"/>
    <p:sldId id="281" r:id="rId12"/>
    <p:sldId id="286" r:id="rId13"/>
    <p:sldId id="287" r:id="rId14"/>
    <p:sldId id="276" r:id="rId15"/>
    <p:sldId id="277" r:id="rId16"/>
    <p:sldId id="278" r:id="rId17"/>
    <p:sldId id="279" r:id="rId18"/>
    <p:sldId id="292" r:id="rId19"/>
    <p:sldId id="261" r:id="rId20"/>
    <p:sldId id="266" r:id="rId21"/>
    <p:sldId id="274" r:id="rId22"/>
    <p:sldId id="275" r:id="rId23"/>
    <p:sldId id="267" r:id="rId24"/>
    <p:sldId id="284" r:id="rId25"/>
    <p:sldId id="262" r:id="rId26"/>
    <p:sldId id="290" r:id="rId27"/>
    <p:sldId id="273" r:id="rId28"/>
    <p:sldId id="291" r:id="rId29"/>
    <p:sldId id="272" r:id="rId30"/>
    <p:sldId id="288" r:id="rId31"/>
    <p:sldId id="271" r:id="rId32"/>
    <p:sldId id="289" r:id="rId33"/>
    <p:sldId id="269" r:id="rId34"/>
    <p:sldId id="294" r:id="rId35"/>
    <p:sldId id="295" r:id="rId36"/>
    <p:sldId id="29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ff">
        <a:fontRef idx="maj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ff">
        <a:fontRef idx="maj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5" autoAdjust="0"/>
    <p:restoredTop sz="94508"/>
  </p:normalViewPr>
  <p:slideViewPr>
    <p:cSldViewPr>
      <p:cViewPr varScale="1">
        <p:scale>
          <a:sx n="76" d="100"/>
          <a:sy n="76" d="100"/>
        </p:scale>
        <p:origin x="-384"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52CB-CE70-2B4D-96BD-9F7B35EAE25D}" type="datetimeFigureOut">
              <a:rPr lang="en-US" smtClean="0"/>
              <a:t>9/21/2016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1B7B0-E588-CC4B-9DFB-0060F83FBD10}" type="slidenum">
              <a:rPr lang="en-US" smtClean="0"/>
              <a:t>‹#›</a:t>
            </a:fld>
            <a:endParaRPr lang="en-US"/>
          </a:p>
        </p:txBody>
      </p:sp>
    </p:spTree>
    <p:extLst>
      <p:ext uri="{BB962C8B-B14F-4D97-AF65-F5344CB8AC3E}">
        <p14:creationId xmlns:p14="http://schemas.microsoft.com/office/powerpoint/2010/main" val="39006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
            </a:r>
            <a:br>
              <a:rPr lang="en-US">
                <a:latin typeface="Calibri"/>
              </a:rPr>
            </a:br>
            <a:endParaRPr lang="en-US">
              <a:latin typeface="Calibri"/>
            </a:endParaRPr>
          </a:p>
          <a:p>
            <a:r>
              <a:rPr lang="en-US">
                <a:latin typeface="Calibri"/>
              </a:rPr>
              <a:t/>
            </a:r>
            <a:br>
              <a:rPr lang="en-US">
                <a:latin typeface="Calibri"/>
              </a:rPr>
            </a:br>
            <a:endParaRPr lang="en-US">
              <a:latin typeface="Calibri"/>
            </a:endParaRPr>
          </a:p>
          <a:p>
            <a:r>
              <a:rPr lang="en-US">
                <a:latin typeface="Calibri"/>
              </a:rPr>
              <a:t/>
            </a:r>
            <a:br>
              <a:rPr lang="en-US">
                <a:latin typeface="Calibri"/>
              </a:rPr>
            </a:br>
            <a:endParaRPr lang="en-US">
              <a:latin typeface="Calibri"/>
            </a:endParaRP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8CD1B7B0-E588-CC4B-9DFB-0060F83FBD10}" type="slidenum">
              <a:rPr lang="en-US" smtClean="0"/>
              <a:t>4</a:t>
            </a:fld>
            <a:endParaRPr lang="en-US"/>
          </a:p>
        </p:txBody>
      </p:sp>
    </p:spTree>
    <p:extLst>
      <p:ext uri="{BB962C8B-B14F-4D97-AF65-F5344CB8AC3E}">
        <p14:creationId xmlns:p14="http://schemas.microsoft.com/office/powerpoint/2010/main" val="299775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1B7B0-E588-CC4B-9DFB-0060F83FBD10}" type="slidenum">
              <a:rPr lang="en-US" smtClean="0"/>
              <a:t>13</a:t>
            </a:fld>
            <a:endParaRPr lang="en-US"/>
          </a:p>
        </p:txBody>
      </p:sp>
    </p:spTree>
    <p:extLst>
      <p:ext uri="{BB962C8B-B14F-4D97-AF65-F5344CB8AC3E}">
        <p14:creationId xmlns:p14="http://schemas.microsoft.com/office/powerpoint/2010/main" val="1627649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1B7B0-E588-CC4B-9DFB-0060F83FBD10}" type="slidenum">
              <a:rPr lang="en-US" smtClean="0"/>
              <a:t>14</a:t>
            </a:fld>
            <a:endParaRPr lang="en-US"/>
          </a:p>
        </p:txBody>
      </p:sp>
    </p:spTree>
    <p:extLst>
      <p:ext uri="{BB962C8B-B14F-4D97-AF65-F5344CB8AC3E}">
        <p14:creationId xmlns:p14="http://schemas.microsoft.com/office/powerpoint/2010/main" val="1868424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1B7B0-E588-CC4B-9DFB-0060F83FBD10}" type="slidenum">
              <a:rPr lang="en-US" smtClean="0"/>
              <a:t>15</a:t>
            </a:fld>
            <a:endParaRPr lang="en-US"/>
          </a:p>
        </p:txBody>
      </p:sp>
    </p:spTree>
    <p:extLst>
      <p:ext uri="{BB962C8B-B14F-4D97-AF65-F5344CB8AC3E}">
        <p14:creationId xmlns:p14="http://schemas.microsoft.com/office/powerpoint/2010/main" val="32829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Ilona - refer to quick scales, performance standards</a:t>
            </a:r>
          </a:p>
          <a:p>
            <a:r>
              <a:rPr lang="en-US">
                <a:latin typeface="Calibri"/>
              </a:rPr>
              <a:t/>
            </a:r>
            <a:br>
              <a:rPr lang="en-US">
                <a:latin typeface="Calibri"/>
              </a:rPr>
            </a:br>
            <a:endParaRPr lang="en-US">
              <a:latin typeface="Calibri"/>
            </a:endParaRP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8CD1B7B0-E588-CC4B-9DFB-0060F83FBD10}" type="slidenum">
              <a:rPr lang="en-US" smtClean="0"/>
              <a:t>16</a:t>
            </a:fld>
            <a:endParaRPr lang="en-US"/>
          </a:p>
        </p:txBody>
      </p:sp>
    </p:spTree>
    <p:extLst>
      <p:ext uri="{BB962C8B-B14F-4D97-AF65-F5344CB8AC3E}">
        <p14:creationId xmlns:p14="http://schemas.microsoft.com/office/powerpoint/2010/main" val="439673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cell</a:t>
            </a:r>
            <a:r>
              <a:rPr lang="en-US" baseline="0" dirty="0"/>
              <a:t> phones are </a:t>
            </a:r>
            <a:r>
              <a:rPr lang="fr-CA" baseline="0" dirty="0" err="1"/>
              <a:t>perfect</a:t>
            </a:r>
            <a:r>
              <a:rPr lang="fr-CA" baseline="0" dirty="0"/>
              <a:t> for </a:t>
            </a:r>
            <a:r>
              <a:rPr lang="fr-CA" baseline="0" dirty="0" err="1"/>
              <a:t>this</a:t>
            </a:r>
            <a:r>
              <a:rPr lang="fr-CA" baseline="0" dirty="0"/>
              <a:t>!</a:t>
            </a:r>
            <a:endParaRPr lang="en-US" dirty="0"/>
          </a:p>
        </p:txBody>
      </p:sp>
      <p:sp>
        <p:nvSpPr>
          <p:cNvPr id="4" name="Slide Number Placeholder 3"/>
          <p:cNvSpPr>
            <a:spLocks noGrp="1"/>
          </p:cNvSpPr>
          <p:nvPr>
            <p:ph type="sldNum" sz="quarter" idx="10"/>
          </p:nvPr>
        </p:nvSpPr>
        <p:spPr/>
        <p:txBody>
          <a:bodyPr/>
          <a:lstStyle/>
          <a:p>
            <a:fld id="{8CD1B7B0-E588-CC4B-9DFB-0060F83FBD10}" type="slidenum">
              <a:rPr lang="en-US" smtClean="0"/>
              <a:t>20</a:t>
            </a:fld>
            <a:endParaRPr lang="en-US"/>
          </a:p>
        </p:txBody>
      </p:sp>
    </p:spTree>
    <p:extLst>
      <p:ext uri="{BB962C8B-B14F-4D97-AF65-F5344CB8AC3E}">
        <p14:creationId xmlns:p14="http://schemas.microsoft.com/office/powerpoint/2010/main" val="1709003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cell</a:t>
            </a:r>
            <a:r>
              <a:rPr lang="en-US" baseline="0" dirty="0"/>
              <a:t> phones are </a:t>
            </a:r>
            <a:r>
              <a:rPr lang="fr-CA" baseline="0" dirty="0" err="1"/>
              <a:t>perfect</a:t>
            </a:r>
            <a:r>
              <a:rPr lang="fr-CA" baseline="0" dirty="0"/>
              <a:t> for </a:t>
            </a:r>
            <a:r>
              <a:rPr lang="fr-CA" baseline="0" dirty="0" err="1"/>
              <a:t>this</a:t>
            </a:r>
            <a:r>
              <a:rPr lang="fr-CA" baseline="0" dirty="0"/>
              <a:t>!</a:t>
            </a:r>
            <a:endParaRPr lang="en-US" dirty="0"/>
          </a:p>
        </p:txBody>
      </p:sp>
      <p:sp>
        <p:nvSpPr>
          <p:cNvPr id="4" name="Slide Number Placeholder 3"/>
          <p:cNvSpPr>
            <a:spLocks noGrp="1"/>
          </p:cNvSpPr>
          <p:nvPr>
            <p:ph type="sldNum" sz="quarter" idx="10"/>
          </p:nvPr>
        </p:nvSpPr>
        <p:spPr/>
        <p:txBody>
          <a:bodyPr/>
          <a:lstStyle/>
          <a:p>
            <a:fld id="{8CD1B7B0-E588-CC4B-9DFB-0060F83FBD10}" type="slidenum">
              <a:rPr lang="en-US" smtClean="0"/>
              <a:t>21</a:t>
            </a:fld>
            <a:endParaRPr lang="en-US"/>
          </a:p>
        </p:txBody>
      </p:sp>
    </p:spTree>
    <p:extLst>
      <p:ext uri="{BB962C8B-B14F-4D97-AF65-F5344CB8AC3E}">
        <p14:creationId xmlns:p14="http://schemas.microsoft.com/office/powerpoint/2010/main" val="3840117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1B7B0-E588-CC4B-9DFB-0060F83FBD10}" type="slidenum">
              <a:rPr lang="en-US" smtClean="0"/>
              <a:t>23</a:t>
            </a:fld>
            <a:endParaRPr lang="en-US"/>
          </a:p>
        </p:txBody>
      </p:sp>
    </p:spTree>
    <p:extLst>
      <p:ext uri="{BB962C8B-B14F-4D97-AF65-F5344CB8AC3E}">
        <p14:creationId xmlns:p14="http://schemas.microsoft.com/office/powerpoint/2010/main" val="583066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1B7B0-E588-CC4B-9DFB-0060F83FBD10}" type="slidenum">
              <a:rPr lang="en-US" smtClean="0"/>
              <a:t>25</a:t>
            </a:fld>
            <a:endParaRPr lang="en-US"/>
          </a:p>
        </p:txBody>
      </p:sp>
    </p:spTree>
    <p:extLst>
      <p:ext uri="{BB962C8B-B14F-4D97-AF65-F5344CB8AC3E}">
        <p14:creationId xmlns:p14="http://schemas.microsoft.com/office/powerpoint/2010/main" val="3238514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1B7B0-E588-CC4B-9DFB-0060F83FBD10}" type="slidenum">
              <a:rPr lang="en-US" smtClean="0"/>
              <a:t>27</a:t>
            </a:fld>
            <a:endParaRPr lang="en-US"/>
          </a:p>
        </p:txBody>
      </p:sp>
    </p:spTree>
    <p:extLst>
      <p:ext uri="{BB962C8B-B14F-4D97-AF65-F5344CB8AC3E}">
        <p14:creationId xmlns:p14="http://schemas.microsoft.com/office/powerpoint/2010/main" val="831693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1B7B0-E588-CC4B-9DFB-0060F83FBD10}" type="slidenum">
              <a:rPr lang="en-US" smtClean="0"/>
              <a:t>29</a:t>
            </a:fld>
            <a:endParaRPr lang="en-US"/>
          </a:p>
        </p:txBody>
      </p:sp>
    </p:spTree>
    <p:extLst>
      <p:ext uri="{BB962C8B-B14F-4D97-AF65-F5344CB8AC3E}">
        <p14:creationId xmlns:p14="http://schemas.microsoft.com/office/powerpoint/2010/main" val="244700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1B7B0-E588-CC4B-9DFB-0060F83FBD10}" type="slidenum">
              <a:rPr lang="en-US" smtClean="0"/>
              <a:t>5</a:t>
            </a:fld>
            <a:endParaRPr lang="en-US"/>
          </a:p>
        </p:txBody>
      </p:sp>
    </p:spTree>
    <p:extLst>
      <p:ext uri="{BB962C8B-B14F-4D97-AF65-F5344CB8AC3E}">
        <p14:creationId xmlns:p14="http://schemas.microsoft.com/office/powerpoint/2010/main" val="1991306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55" indent="-285713">
              <a:defRPr sz="2400">
                <a:solidFill>
                  <a:schemeClr val="tx1"/>
                </a:solidFill>
                <a:latin typeface="Arial" pitchFamily="34" charset="0"/>
                <a:ea typeface="ＭＳ Ｐゴシック" pitchFamily="34" charset="-128"/>
              </a:defRPr>
            </a:lvl2pPr>
            <a:lvl3pPr marL="1142853" indent="-228571">
              <a:defRPr sz="2400">
                <a:solidFill>
                  <a:schemeClr val="tx1"/>
                </a:solidFill>
                <a:latin typeface="Arial" pitchFamily="34" charset="0"/>
                <a:ea typeface="ＭＳ Ｐゴシック" pitchFamily="34" charset="-128"/>
              </a:defRPr>
            </a:lvl3pPr>
            <a:lvl4pPr marL="1599993" indent="-228571">
              <a:defRPr sz="2400">
                <a:solidFill>
                  <a:schemeClr val="tx1"/>
                </a:solidFill>
                <a:latin typeface="Arial" pitchFamily="34" charset="0"/>
                <a:ea typeface="ＭＳ Ｐゴシック" pitchFamily="34" charset="-128"/>
              </a:defRPr>
            </a:lvl4pPr>
            <a:lvl5pPr marL="2057135" indent="-228571">
              <a:defRPr sz="2400">
                <a:solidFill>
                  <a:schemeClr val="tx1"/>
                </a:solidFill>
                <a:latin typeface="Arial" pitchFamily="34" charset="0"/>
                <a:ea typeface="ＭＳ Ｐゴシック" pitchFamily="34" charset="-128"/>
              </a:defRPr>
            </a:lvl5pPr>
            <a:lvl6pPr marL="2514276" indent="-22857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17" indent="-22857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558" indent="-22857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699" indent="-22857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DEFA653-94F8-4A09-B955-B13D0A8D5BE5}" type="slidenum">
              <a:rPr lang="en-US" altLang="en-US" sz="1200"/>
              <a:pPr/>
              <a:t>31</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dirty="0" smtClean="0">
                <a:latin typeface="Museo 300" charset="0"/>
              </a:rPr>
              <a:t>In each presentation</a:t>
            </a:r>
            <a:r>
              <a:rPr lang="en-CA" altLang="en-US" baseline="0" dirty="0" smtClean="0">
                <a:latin typeface="Museo 300" charset="0"/>
              </a:rPr>
              <a:t>  prior to   jigsaw </a:t>
            </a:r>
            <a:endParaRPr lang="en-CA" altLang="en-US" dirty="0" smtClean="0">
              <a:latin typeface="Museo 300" charset="0"/>
            </a:endParaRPr>
          </a:p>
        </p:txBody>
      </p:sp>
    </p:spTree>
    <p:extLst>
      <p:ext uri="{BB962C8B-B14F-4D97-AF65-F5344CB8AC3E}">
        <p14:creationId xmlns:p14="http://schemas.microsoft.com/office/powerpoint/2010/main" val="2697923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NICKY</a:t>
            </a:r>
          </a:p>
        </p:txBody>
      </p:sp>
      <p:sp>
        <p:nvSpPr>
          <p:cNvPr id="4" name="Slide Number Placeholder 3"/>
          <p:cNvSpPr>
            <a:spLocks noGrp="1"/>
          </p:cNvSpPr>
          <p:nvPr>
            <p:ph type="sldNum" sz="quarter" idx="10"/>
          </p:nvPr>
        </p:nvSpPr>
        <p:spPr/>
        <p:txBody>
          <a:bodyPr/>
          <a:lstStyle/>
          <a:p>
            <a:fld id="{158E9AC9-A33D-BF4D-97BA-BB176DB88353}" type="slidenum">
              <a:rPr lang="en-US" smtClean="0"/>
              <a:t>32</a:t>
            </a:fld>
            <a:endParaRPr lang="en-US"/>
          </a:p>
        </p:txBody>
      </p:sp>
    </p:spTree>
    <p:extLst>
      <p:ext uri="{BB962C8B-B14F-4D97-AF65-F5344CB8AC3E}">
        <p14:creationId xmlns:p14="http://schemas.microsoft.com/office/powerpoint/2010/main" val="2129936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After</a:t>
            </a:r>
            <a:r>
              <a:rPr lang="en-CA" baseline="0" dirty="0" smtClean="0"/>
              <a:t> the  jigsaw slide </a:t>
            </a:r>
            <a:endParaRPr lang="en-CA" dirty="0"/>
          </a:p>
        </p:txBody>
      </p:sp>
      <p:sp>
        <p:nvSpPr>
          <p:cNvPr id="4" name="Slide Number Placeholder 3"/>
          <p:cNvSpPr>
            <a:spLocks noGrp="1"/>
          </p:cNvSpPr>
          <p:nvPr>
            <p:ph type="sldNum" sz="quarter" idx="10"/>
          </p:nvPr>
        </p:nvSpPr>
        <p:spPr/>
        <p:txBody>
          <a:bodyPr/>
          <a:lstStyle/>
          <a:p>
            <a:fld id="{A9482476-F728-4781-9326-0C62EDF24003}" type="slidenum">
              <a:rPr lang="en-CA" smtClean="0"/>
              <a:t>33</a:t>
            </a:fld>
            <a:endParaRPr lang="en-CA"/>
          </a:p>
        </p:txBody>
      </p:sp>
    </p:spTree>
    <p:extLst>
      <p:ext uri="{BB962C8B-B14F-4D97-AF65-F5344CB8AC3E}">
        <p14:creationId xmlns:p14="http://schemas.microsoft.com/office/powerpoint/2010/main" val="295986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1B7B0-E588-CC4B-9DFB-0060F83FBD10}" type="slidenum">
              <a:rPr lang="en-US" smtClean="0"/>
              <a:t>6</a:t>
            </a:fld>
            <a:endParaRPr lang="en-US"/>
          </a:p>
        </p:txBody>
      </p:sp>
    </p:spTree>
    <p:extLst>
      <p:ext uri="{BB962C8B-B14F-4D97-AF65-F5344CB8AC3E}">
        <p14:creationId xmlns:p14="http://schemas.microsoft.com/office/powerpoint/2010/main" val="111940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Kammi – typically, RTI is a method used for identifying students who need extra support, and is also used to identify a possible learning disability, rather than the discrepancy model </a:t>
            </a:r>
          </a:p>
          <a:p>
            <a:r>
              <a:rPr lang="en-US">
                <a:latin typeface="Calibri"/>
              </a:rPr>
              <a:t/>
            </a:r>
            <a:br>
              <a:rPr lang="en-US">
                <a:latin typeface="Calibri"/>
              </a:rPr>
            </a:br>
            <a:endParaRPr lang="en-US">
              <a:latin typeface="Calibri"/>
            </a:endParaRPr>
          </a:p>
          <a:p>
            <a:r>
              <a:rPr lang="en-US">
                <a:latin typeface="Calibri"/>
              </a:rPr>
              <a:t>It can also be used as a way to determine who needs extra support in reading instruction, and who to get it from.</a:t>
            </a:r>
          </a:p>
          <a:p>
            <a:r>
              <a:rPr lang="en-US">
                <a:latin typeface="Calibri"/>
              </a:rPr>
              <a:t/>
            </a:r>
            <a:br>
              <a:rPr lang="en-US">
                <a:latin typeface="Calibri"/>
              </a:rPr>
            </a:br>
            <a:endParaRPr lang="en-US">
              <a:latin typeface="Calibri"/>
            </a:endParaRPr>
          </a:p>
          <a:p>
            <a:r>
              <a:rPr lang="en-US">
                <a:latin typeface="Calibri"/>
              </a:rPr>
              <a:t/>
            </a:r>
            <a:br>
              <a:rPr lang="en-US">
                <a:latin typeface="Calibri"/>
              </a:rPr>
            </a:br>
            <a:endParaRPr lang="en-US">
              <a:latin typeface="Calibri"/>
            </a:endParaRPr>
          </a:p>
          <a:p>
            <a:r>
              <a:rPr lang="en-US">
                <a:latin typeface="Calibri"/>
              </a:rPr>
              <a:t>All students start at the bottom of the pyramid, and receive the same instruction and assessment as everyone else.  From this, teachers use their observational skills and professional judgement to decide who may need more intensive support.  This DOES NOT mean they jump straight to their LSTs to pull the kids out.  Instead, now would be a good time to talk to the LST to get some ideas about what you could do to support these students, in class, but in a different, more targeted way.  Another example of this is using your class based assessments to drive, or target your instruction.  If after all of this, students are STILL struggling, that is when you would seek out the intense intervention at the top of the tier, and this could look many different ways.</a:t>
            </a:r>
          </a:p>
        </p:txBody>
      </p:sp>
      <p:sp>
        <p:nvSpPr>
          <p:cNvPr id="4" name="Slide Number Placeholder 3"/>
          <p:cNvSpPr>
            <a:spLocks noGrp="1"/>
          </p:cNvSpPr>
          <p:nvPr>
            <p:ph type="sldNum" sz="quarter" idx="10"/>
          </p:nvPr>
        </p:nvSpPr>
        <p:spPr/>
        <p:txBody>
          <a:bodyPr/>
          <a:lstStyle/>
          <a:p>
            <a:fld id="{8CD1B7B0-E588-CC4B-9DFB-0060F83FBD10}" type="slidenum">
              <a:rPr lang="en-US" smtClean="0"/>
              <a:t>7</a:t>
            </a:fld>
            <a:endParaRPr lang="en-US"/>
          </a:p>
        </p:txBody>
      </p:sp>
    </p:spTree>
    <p:extLst>
      <p:ext uri="{BB962C8B-B14F-4D97-AF65-F5344CB8AC3E}">
        <p14:creationId xmlns:p14="http://schemas.microsoft.com/office/powerpoint/2010/main" val="303742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1B7B0-E588-CC4B-9DFB-0060F83FBD10}" type="slidenum">
              <a:rPr lang="en-US" smtClean="0"/>
              <a:t>8</a:t>
            </a:fld>
            <a:endParaRPr lang="en-US"/>
          </a:p>
        </p:txBody>
      </p:sp>
    </p:spTree>
    <p:extLst>
      <p:ext uri="{BB962C8B-B14F-4D97-AF65-F5344CB8AC3E}">
        <p14:creationId xmlns:p14="http://schemas.microsoft.com/office/powerpoint/2010/main" val="205954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1B7B0-E588-CC4B-9DFB-0060F83FBD10}" type="slidenum">
              <a:rPr lang="en-US" smtClean="0"/>
              <a:t>9</a:t>
            </a:fld>
            <a:endParaRPr lang="en-US"/>
          </a:p>
        </p:txBody>
      </p:sp>
    </p:spTree>
    <p:extLst>
      <p:ext uri="{BB962C8B-B14F-4D97-AF65-F5344CB8AC3E}">
        <p14:creationId xmlns:p14="http://schemas.microsoft.com/office/powerpoint/2010/main" val="296000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1B7B0-E588-CC4B-9DFB-0060F83FBD10}" type="slidenum">
              <a:rPr lang="en-US" smtClean="0"/>
              <a:t>10</a:t>
            </a:fld>
            <a:endParaRPr lang="en-US"/>
          </a:p>
        </p:txBody>
      </p:sp>
    </p:spTree>
    <p:extLst>
      <p:ext uri="{BB962C8B-B14F-4D97-AF65-F5344CB8AC3E}">
        <p14:creationId xmlns:p14="http://schemas.microsoft.com/office/powerpoint/2010/main" val="212011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1B7B0-E588-CC4B-9DFB-0060F83FBD10}" type="slidenum">
              <a:rPr lang="en-US" smtClean="0"/>
              <a:t>11</a:t>
            </a:fld>
            <a:endParaRPr lang="en-US"/>
          </a:p>
        </p:txBody>
      </p:sp>
    </p:spTree>
    <p:extLst>
      <p:ext uri="{BB962C8B-B14F-4D97-AF65-F5344CB8AC3E}">
        <p14:creationId xmlns:p14="http://schemas.microsoft.com/office/powerpoint/2010/main" val="3495697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1B7B0-E588-CC4B-9DFB-0060F83FBD10}" type="slidenum">
              <a:rPr lang="en-US" smtClean="0"/>
              <a:t>12</a:t>
            </a:fld>
            <a:endParaRPr lang="en-US"/>
          </a:p>
        </p:txBody>
      </p:sp>
    </p:spTree>
    <p:extLst>
      <p:ext uri="{BB962C8B-B14F-4D97-AF65-F5344CB8AC3E}">
        <p14:creationId xmlns:p14="http://schemas.microsoft.com/office/powerpoint/2010/main" val="898189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228600" y="3517750"/>
            <a:ext cx="8686800" cy="731520"/>
          </a:xfrm>
        </p:spPr>
        <p:txBody>
          <a:bodyPr/>
          <a:lstStyle>
            <a:lvl1pPr>
              <a:lnSpc>
                <a:spcPts val="4400"/>
              </a:lnSpc>
              <a:defRPr b="0">
                <a:solidFill>
                  <a:schemeClr val="bg1"/>
                </a:solidFill>
              </a:defRPr>
            </a:lvl1pPr>
          </a:lstStyle>
          <a:p>
            <a:r>
              <a:rPr lang="en-US"/>
              <a:t>Click to edit Master title style</a:t>
            </a:r>
            <a:endParaRPr lang="en-CA" dirty="0"/>
          </a:p>
        </p:txBody>
      </p:sp>
      <p:sp>
        <p:nvSpPr>
          <p:cNvPr id="3" name="Subtitle 2"/>
          <p:cNvSpPr>
            <a:spLocks noGrp="1"/>
          </p:cNvSpPr>
          <p:nvPr>
            <p:ph type="subTitle" idx="1"/>
          </p:nvPr>
        </p:nvSpPr>
        <p:spPr>
          <a:xfrm>
            <a:off x="228599" y="4123759"/>
            <a:ext cx="8686800" cy="685805"/>
          </a:xfrm>
        </p:spPr>
        <p:txBody>
          <a:bodyPr/>
          <a:lstStyle>
            <a:lvl1pPr marL="0" indent="0" algn="l">
              <a:lnSpc>
                <a:spcPts val="4400"/>
              </a:lnSpc>
              <a:spcBef>
                <a:spcPts val="0"/>
              </a:spcBef>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5D78E98-42D7-4BF0-8365-0CB0A9CF149F}" type="slidenum">
              <a:rPr lang="en-CA" smtClean="0"/>
              <a:t>‹#›</a:t>
            </a:fld>
            <a:endParaRPr lang="en-CA"/>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spTree>
    <p:extLst>
      <p:ext uri="{BB962C8B-B14F-4D97-AF65-F5344CB8AC3E}">
        <p14:creationId xmlns:p14="http://schemas.microsoft.com/office/powerpoint/2010/main" val="217537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Line 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dirty="0"/>
              <a:t>Click icon to insert picture</a:t>
            </a:r>
          </a:p>
        </p:txBody>
      </p:sp>
      <p:sp>
        <p:nvSpPr>
          <p:cNvPr id="5"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258532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 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dirty="0"/>
              <a:t>Click icon to insert picture</a:t>
            </a:r>
          </a:p>
        </p:txBody>
      </p:sp>
    </p:spTree>
    <p:extLst>
      <p:ext uri="{BB962C8B-B14F-4D97-AF65-F5344CB8AC3E}">
        <p14:creationId xmlns:p14="http://schemas.microsoft.com/office/powerpoint/2010/main" val="2210127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 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dirty="0"/>
              <a:t>Click icon to insert picture</a:t>
            </a:r>
          </a:p>
        </p:txBody>
      </p:sp>
      <p:sp>
        <p:nvSpPr>
          <p:cNvPr id="7"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3640082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t>‹#›</a:t>
            </a:fld>
            <a:endParaRPr lang="en-CA"/>
          </a:p>
        </p:txBody>
      </p:sp>
      <p:sp>
        <p:nvSpPr>
          <p:cNvPr id="5" name="Title 1"/>
          <p:cNvSpPr>
            <a:spLocks noGrp="1"/>
          </p:cNvSpPr>
          <p:nvPr>
            <p:ph type="title" hasCustomPrompt="1"/>
          </p:nvPr>
        </p:nvSpPr>
        <p:spPr>
          <a:xfrm>
            <a:off x="228600" y="407895"/>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dirty="0"/>
              <a:t>Click the icon to insert a new table</a:t>
            </a:r>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Small and simple table title</a:t>
            </a:r>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p>
        </p:txBody>
      </p:sp>
    </p:spTree>
    <p:extLst>
      <p:ext uri="{BB962C8B-B14F-4D97-AF65-F5344CB8AC3E}">
        <p14:creationId xmlns:p14="http://schemas.microsoft.com/office/powerpoint/2010/main" val="46451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Line 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t>‹#›</a:t>
            </a:fld>
            <a:endParaRPr lang="en-CA"/>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dirty="0"/>
              <a:t>Click the icon to insert a new table</a:t>
            </a:r>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Small and simple table title</a:t>
            </a:r>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2192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accent1"/>
                </a:solidFill>
              </a:defRPr>
            </a:lvl1pPr>
          </a:lstStyle>
          <a:p>
            <a:r>
              <a:rPr lang="en-US" dirty="0"/>
              <a:t>Blank Slide</a:t>
            </a:r>
            <a:endParaRPr lang="en-CA" dirty="0"/>
          </a:p>
        </p:txBody>
      </p:sp>
      <p:sp>
        <p:nvSpPr>
          <p:cNvPr id="5" name="Slide Number Placeholder 4"/>
          <p:cNvSpPr>
            <a:spLocks noGrp="1"/>
          </p:cNvSpPr>
          <p:nvPr>
            <p:ph type="sldNum" sz="quarter" idx="12"/>
          </p:nvPr>
        </p:nvSpPr>
        <p:spPr/>
        <p:txBody>
          <a:bodyPr/>
          <a:lstStyle/>
          <a:p>
            <a:fld id="{45D78E98-42D7-4BF0-8365-0CB0A9CF149F}"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a:t>21 </a:t>
            </a:r>
            <a:r>
              <a:rPr lang="en-US" dirty="0" err="1"/>
              <a:t>pt</a:t>
            </a:r>
            <a:r>
              <a:rPr lang="en-US" dirty="0"/>
              <a:t> </a:t>
            </a:r>
            <a:r>
              <a:rPr lang="en-US" dirty="0" err="1"/>
              <a:t>Roboto</a:t>
            </a:r>
            <a:r>
              <a:rPr lang="en-US" dirty="0"/>
              <a:t> Light minimum size. This line is an example of 21 </a:t>
            </a:r>
            <a:r>
              <a:rPr lang="en-US" dirty="0" err="1"/>
              <a:t>pt</a:t>
            </a:r>
            <a:r>
              <a:rPr lang="en-US" dirty="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What about text sizes?</a:t>
            </a:r>
          </a:p>
        </p:txBody>
      </p:sp>
    </p:spTree>
    <p:extLst>
      <p:ext uri="{BB962C8B-B14F-4D97-AF65-F5344CB8AC3E}">
        <p14:creationId xmlns:p14="http://schemas.microsoft.com/office/powerpoint/2010/main" val="1731883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45D78E98-42D7-4BF0-8365-0CB0A9CF149F}"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a:t>21 </a:t>
            </a:r>
            <a:r>
              <a:rPr lang="en-US" dirty="0" err="1"/>
              <a:t>pt</a:t>
            </a:r>
            <a:r>
              <a:rPr lang="en-US" dirty="0"/>
              <a:t> </a:t>
            </a:r>
            <a:r>
              <a:rPr lang="en-US" dirty="0" err="1"/>
              <a:t>Roboto</a:t>
            </a:r>
            <a:r>
              <a:rPr lang="en-US" dirty="0"/>
              <a:t> Light minimum size. This line is an example of 21 </a:t>
            </a:r>
            <a:r>
              <a:rPr lang="en-US" dirty="0" err="1"/>
              <a:t>pt</a:t>
            </a:r>
            <a:r>
              <a:rPr lang="en-US" dirty="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What about text sizes?</a:t>
            </a:r>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accent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279840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219635" y="1819835"/>
            <a:ext cx="7772400" cy="1685365"/>
          </a:xfrm>
        </p:spPr>
        <p:txBody>
          <a:bodyPr anchor="t">
            <a:normAutofit/>
          </a:bodyPr>
          <a:lstStyle>
            <a:lvl1pPr algn="l">
              <a:lnSpc>
                <a:spcPts val="4200"/>
              </a:lnSpc>
              <a:defRPr sz="3300" b="0" cap="none" baseline="0">
                <a:solidFill>
                  <a:schemeClr val="tx1"/>
                </a:solidFill>
                <a:latin typeface="Roboto Slab" pitchFamily="2" charset="0"/>
                <a:ea typeface="Roboto Slab" pitchFamily="2" charset="0"/>
              </a:defRPr>
            </a:lvl1pPr>
          </a:lstStyle>
          <a:p>
            <a:r>
              <a:rPr lang="en-US" dirty="0"/>
              <a:t>If you need to create another slide of this type, right-click the thumbnail and select ‘Duplicate Slide’</a:t>
            </a:r>
            <a:endParaRPr lang="en-CA" dirty="0"/>
          </a:p>
        </p:txBody>
      </p:sp>
      <p:sp>
        <p:nvSpPr>
          <p:cNvPr id="6" name="Slide Number Placeholder 5"/>
          <p:cNvSpPr>
            <a:spLocks noGrp="1"/>
          </p:cNvSpPr>
          <p:nvPr>
            <p:ph type="sldNum" sz="quarter" idx="12"/>
          </p:nvPr>
        </p:nvSpPr>
        <p:spPr/>
        <p:txBody>
          <a:bodyPr/>
          <a:lstStyle/>
          <a:p>
            <a:fld id="{45D78E98-42D7-4BF0-8365-0CB0A9CF149F}" type="slidenum">
              <a:rPr lang="en-CA" smtClean="0"/>
              <a:t>‹#›</a:t>
            </a:fld>
            <a:endParaRPr lang="en-CA"/>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spTree>
    <p:extLst>
      <p:ext uri="{BB962C8B-B14F-4D97-AF65-F5344CB8AC3E}">
        <p14:creationId xmlns:p14="http://schemas.microsoft.com/office/powerpoint/2010/main" val="159681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dirty="0"/>
              <a:t>Bullet points should be short and to the point; try to keep points to one or two lines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a:t>Change </a:t>
            </a:r>
            <a:r>
              <a:rPr lang="en-US" dirty="0" err="1"/>
              <a:t>colour</a:t>
            </a:r>
            <a:r>
              <a:rPr lang="en-US" dirty="0"/>
              <a:t>: </a:t>
            </a:r>
            <a:r>
              <a:rPr lang="en-CA" noProof="0" dirty="0"/>
              <a:t>colour</a:t>
            </a:r>
            <a:r>
              <a:rPr lang="en-US" dirty="0"/>
              <a:t> palette can be found under ‘Theme </a:t>
            </a:r>
            <a:r>
              <a:rPr lang="en-CA" noProof="0" dirty="0"/>
              <a:t>Colours</a:t>
            </a:r>
            <a:r>
              <a:rPr lang="en-US" dirty="0"/>
              <a:t>’ </a:t>
            </a:r>
            <a:endParaRPr lang="en-CA" dirty="0"/>
          </a:p>
        </p:txBody>
      </p:sp>
    </p:spTree>
    <p:extLst>
      <p:ext uri="{BB962C8B-B14F-4D97-AF65-F5344CB8AC3E}">
        <p14:creationId xmlns:p14="http://schemas.microsoft.com/office/powerpoint/2010/main" val="107730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ne 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dirty="0"/>
              <a:t>Bullet points should be short and to the point; try to keep points to one or two lines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a:t>Change </a:t>
            </a:r>
            <a:r>
              <a:rPr lang="en-US" dirty="0" err="1"/>
              <a:t>colour</a:t>
            </a:r>
            <a:r>
              <a:rPr lang="en-US" dirty="0"/>
              <a:t>: </a:t>
            </a:r>
            <a:r>
              <a:rPr lang="en-CA" noProof="0" dirty="0"/>
              <a:t>colour</a:t>
            </a:r>
            <a:r>
              <a:rPr lang="en-US" dirty="0"/>
              <a:t> palette can be found under ‘Theme </a:t>
            </a:r>
            <a:r>
              <a:rPr lang="en-CA" noProof="0" dirty="0"/>
              <a:t>Colours</a:t>
            </a:r>
            <a:r>
              <a:rPr lang="en-US" dirty="0"/>
              <a:t>’ </a:t>
            </a:r>
            <a:endParaRPr lang="en-CA" dirty="0"/>
          </a:p>
        </p:txBody>
      </p:sp>
    </p:spTree>
    <p:extLst>
      <p:ext uri="{BB962C8B-B14F-4D97-AF65-F5344CB8AC3E}">
        <p14:creationId xmlns:p14="http://schemas.microsoft.com/office/powerpoint/2010/main" val="151743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dirty="0"/>
              <a:t>Align the text to the title and line length to the left edge of the logo for balance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Tree>
    <p:extLst>
      <p:ext uri="{BB962C8B-B14F-4D97-AF65-F5344CB8AC3E}">
        <p14:creationId xmlns:p14="http://schemas.microsoft.com/office/powerpoint/2010/main" val="48030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dirty="0"/>
              <a:t>Try to keep points to one or two lines as a maximum</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Tree>
    <p:extLst>
      <p:ext uri="{BB962C8B-B14F-4D97-AF65-F5344CB8AC3E}">
        <p14:creationId xmlns:p14="http://schemas.microsoft.com/office/powerpoint/2010/main" val="40615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Tree>
    <p:extLst>
      <p:ext uri="{BB962C8B-B14F-4D97-AF65-F5344CB8AC3E}">
        <p14:creationId xmlns:p14="http://schemas.microsoft.com/office/powerpoint/2010/main" val="78010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6"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310967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dirty="0"/>
              <a:t>Click icon to insert picture</a:t>
            </a:r>
          </a:p>
        </p:txBody>
      </p:sp>
    </p:spTree>
    <p:extLst>
      <p:ext uri="{BB962C8B-B14F-4D97-AF65-F5344CB8AC3E}">
        <p14:creationId xmlns:p14="http://schemas.microsoft.com/office/powerpoint/2010/main" val="42848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Placeholder 1"/>
          <p:cNvSpPr>
            <a:spLocks noGrp="1"/>
          </p:cNvSpPr>
          <p:nvPr>
            <p:ph type="title"/>
          </p:nvPr>
        </p:nvSpPr>
        <p:spPr>
          <a:xfrm>
            <a:off x="228600" y="411480"/>
            <a:ext cx="7635240" cy="91440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228600" y="1600200"/>
            <a:ext cx="8686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fld id="{45D78E98-42D7-4BF0-8365-0CB0A9CF149F}" type="slidenum">
              <a:rPr lang="en-CA" smtClean="0"/>
              <a:pPr/>
              <a:t>‹#›</a:t>
            </a:fld>
            <a:endParaRPr lang="en-CA"/>
          </a:p>
        </p:txBody>
      </p:sp>
    </p:spTree>
    <p:extLst>
      <p:ext uri="{BB962C8B-B14F-4D97-AF65-F5344CB8AC3E}">
        <p14:creationId xmlns:p14="http://schemas.microsoft.com/office/powerpoint/2010/main" val="631959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 id="2147483674" r:id="rId6"/>
    <p:sldLayoutId id="2147483664" r:id="rId7"/>
    <p:sldLayoutId id="2147483677" r:id="rId8"/>
    <p:sldLayoutId id="2147483675" r:id="rId9"/>
    <p:sldLayoutId id="2147483678" r:id="rId10"/>
    <p:sldLayoutId id="2147483676" r:id="rId11"/>
    <p:sldLayoutId id="2147483679" r:id="rId12"/>
    <p:sldLayoutId id="2147483667" r:id="rId13"/>
    <p:sldLayoutId id="2147483680" r:id="rId14"/>
    <p:sldLayoutId id="2147483666" r:id="rId15"/>
    <p:sldLayoutId id="2147483681" r:id="rId16"/>
  </p:sldLayoutIdLst>
  <p:txStyles>
    <p:titleStyle>
      <a:lvl1pPr algn="l" defTabSz="914400" rtl="0" eaLnBrk="1" latinLnBrk="0" hangingPunct="1">
        <a:spcBef>
          <a:spcPct val="0"/>
        </a:spcBef>
        <a:buNone/>
        <a:defRPr sz="4400" kern="1200">
          <a:solidFill>
            <a:schemeClr val="bg1"/>
          </a:solidFill>
          <a:latin typeface="Roboto Slab" pitchFamily="2" charset="0"/>
          <a:ea typeface="Roboto Slab" pitchFamily="2" charset="0"/>
          <a:cs typeface="+mj-cs"/>
        </a:defRPr>
      </a:lvl1pPr>
    </p:titleStyle>
    <p:body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ZO-4OYiJiUA"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cr4yr.ca/" TargetMode="External"/><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literacy44.c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5942"/>
            <a:ext cx="9144000" cy="4779264"/>
          </a:xfrm>
          <a:prstGeom prst="rect">
            <a:avLst/>
          </a:prstGeom>
        </p:spPr>
      </p:pic>
      <p:sp>
        <p:nvSpPr>
          <p:cNvPr id="2" name="Title 1"/>
          <p:cNvSpPr>
            <a:spLocks noGrp="1"/>
          </p:cNvSpPr>
          <p:nvPr>
            <p:ph type="ctrTitle"/>
          </p:nvPr>
        </p:nvSpPr>
        <p:spPr/>
        <p:txBody>
          <a:bodyPr>
            <a:noAutofit/>
          </a:bodyPr>
          <a:lstStyle/>
          <a:p>
            <a:pPr algn="ctr"/>
            <a:r>
              <a:rPr lang="en-CA" sz="5600" dirty="0" smtClean="0"/>
              <a:t>Assessment</a:t>
            </a:r>
            <a:endParaRPr lang="en-CA" sz="5600" dirty="0"/>
          </a:p>
        </p:txBody>
      </p:sp>
      <p:sp>
        <p:nvSpPr>
          <p:cNvPr id="3" name="Subtitle 2"/>
          <p:cNvSpPr>
            <a:spLocks noGrp="1"/>
          </p:cNvSpPr>
          <p:nvPr>
            <p:ph type="subTitle" idx="1"/>
          </p:nvPr>
        </p:nvSpPr>
        <p:spPr/>
        <p:txBody>
          <a:bodyPr>
            <a:normAutofit/>
          </a:bodyPr>
          <a:lstStyle/>
          <a:p>
            <a:endParaRPr lang="en-CA" dirty="0"/>
          </a:p>
        </p:txBody>
      </p:sp>
    </p:spTree>
    <p:extLst>
      <p:ext uri="{BB962C8B-B14F-4D97-AF65-F5344CB8AC3E}">
        <p14:creationId xmlns:p14="http://schemas.microsoft.com/office/powerpoint/2010/main" val="175739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lstStyle/>
          <a:p>
            <a:r>
              <a:rPr lang="en-US" dirty="0">
                <a:solidFill>
                  <a:srgbClr val="FFFFFF"/>
                </a:solidFill>
              </a:rPr>
              <a:t>SD44 Model</a:t>
            </a:r>
            <a:endParaRPr lang="en-US" dirty="0">
              <a:solidFill>
                <a:schemeClr val="tx1"/>
              </a:solidFill>
            </a:endParaRPr>
          </a:p>
        </p:txBody>
      </p:sp>
      <p:pic>
        <p:nvPicPr>
          <p:cNvPr id="4" name="Content Placeholder 3" descr="Service Delivery.tiff"/>
          <p:cNvPicPr>
            <a:picLocks noGrp="1" noChangeAspect="1"/>
          </p:cNvPicPr>
          <p:nvPr>
            <p:ph idx="1"/>
          </p:nvPr>
        </p:nvPicPr>
        <p:blipFill>
          <a:blip r:embed="rId3"/>
          <a:stretch>
            <a:fillRect/>
          </a:stretch>
        </p:blipFill>
        <p:spPr>
          <a:xfrm>
            <a:off x="142875" y="1431925"/>
            <a:ext cx="6132512" cy="5248275"/>
          </a:xfrm>
        </p:spPr>
      </p:pic>
      <p:sp>
        <p:nvSpPr>
          <p:cNvPr id="5" name="TextBox 4"/>
          <p:cNvSpPr txBox="1"/>
          <p:nvPr/>
        </p:nvSpPr>
        <p:spPr>
          <a:xfrm>
            <a:off x="5853113" y="1772816"/>
            <a:ext cx="3192462" cy="4139595"/>
          </a:xfrm>
          <a:prstGeom prst="rect">
            <a:avLst/>
          </a:prstGeom>
        </p:spPr>
        <p:txBody>
          <a:bodyPr rtlCol="0">
            <a:spAutoFit/>
          </a:bodyPr>
          <a:lstStyle/>
          <a:p>
            <a:pPr marL="216000" indent="-457200">
              <a:spcAft>
                <a:spcPts val="1200"/>
              </a:spcAft>
            </a:pPr>
            <a:r>
              <a:rPr lang="en-US" sz="2000" b="1" dirty="0"/>
              <a:t>Level 3:</a:t>
            </a:r>
          </a:p>
          <a:p>
            <a:pPr marL="216000" indent="-457200">
              <a:spcAft>
                <a:spcPts val="600"/>
              </a:spcAft>
            </a:pPr>
            <a:r>
              <a:rPr lang="en-US" sz="2000" dirty="0" smtClean="0"/>
              <a:t>•	ESBRT </a:t>
            </a:r>
            <a:r>
              <a:rPr lang="en-US" sz="2000" dirty="0"/>
              <a:t>Level</a:t>
            </a:r>
          </a:p>
          <a:p>
            <a:pPr marL="216000" indent="-457200">
              <a:spcAft>
                <a:spcPts val="600"/>
              </a:spcAft>
            </a:pPr>
            <a:r>
              <a:rPr lang="en-US" sz="2000" dirty="0" smtClean="0"/>
              <a:t>•	SBRT </a:t>
            </a:r>
            <a:r>
              <a:rPr lang="en-US" sz="2000" dirty="0"/>
              <a:t>has tried a number of interventions (unsuccessful) which they share with the ESBRT</a:t>
            </a:r>
          </a:p>
          <a:p>
            <a:pPr marL="216000" indent="-457200">
              <a:spcAft>
                <a:spcPts val="600"/>
              </a:spcAft>
            </a:pPr>
            <a:r>
              <a:rPr lang="en-US" sz="2000" dirty="0" smtClean="0"/>
              <a:t>•	ESBRT </a:t>
            </a:r>
            <a:r>
              <a:rPr lang="en-US" sz="2000" dirty="0"/>
              <a:t>records challenges, makes recommendations, and may become involved.</a:t>
            </a:r>
          </a:p>
          <a:p>
            <a:pPr marL="216000" indent="-457200" algn="ctr">
              <a:spcAft>
                <a:spcPts val="600"/>
              </a:spcAft>
            </a:pPr>
            <a:endParaRPr lang="en-US" dirty="0"/>
          </a:p>
        </p:txBody>
      </p:sp>
    </p:spTree>
    <p:extLst>
      <p:ext uri="{BB962C8B-B14F-4D97-AF65-F5344CB8AC3E}">
        <p14:creationId xmlns:p14="http://schemas.microsoft.com/office/powerpoint/2010/main" val="348957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7635240" cy="914400"/>
          </a:xfrm>
        </p:spPr>
        <p:txBody>
          <a:bodyPr/>
          <a:lstStyle/>
          <a:p>
            <a:r>
              <a:rPr lang="en-US" dirty="0" smtClean="0">
                <a:solidFill>
                  <a:srgbClr val="FFFFFF"/>
                </a:solidFill>
                <a:latin typeface="Roboto Slab" charset="0"/>
              </a:rPr>
              <a:t>Progress Monitoring</a:t>
            </a:r>
            <a:endParaRPr lang="en-US" dirty="0">
              <a:solidFill>
                <a:schemeClr val="tx1"/>
              </a:solidFill>
              <a:latin typeface="Roboto Slab" charset="0"/>
            </a:endParaRPr>
          </a:p>
        </p:txBody>
      </p:sp>
      <p:sp>
        <p:nvSpPr>
          <p:cNvPr id="3" name="Content Placeholder 2"/>
          <p:cNvSpPr>
            <a:spLocks noGrp="1"/>
          </p:cNvSpPr>
          <p:nvPr>
            <p:ph idx="1"/>
          </p:nvPr>
        </p:nvSpPr>
        <p:spPr>
          <a:xfrm>
            <a:off x="683568" y="1828801"/>
            <a:ext cx="7958782" cy="3904456"/>
          </a:xfrm>
        </p:spPr>
        <p:txBody>
          <a:bodyPr vert="horz" lIns="91440" tIns="45720" rIns="91440" bIns="45720" rtlCol="0" anchor="t">
            <a:normAutofit/>
          </a:bodyPr>
          <a:lstStyle/>
          <a:p>
            <a:pPr>
              <a:spcAft>
                <a:spcPts val="600"/>
              </a:spcAft>
            </a:pPr>
            <a:r>
              <a:rPr lang="en-US" dirty="0">
                <a:latin typeface="Roboto Light" charset="0"/>
              </a:rPr>
              <a:t>This is key</a:t>
            </a:r>
          </a:p>
          <a:p>
            <a:pPr>
              <a:spcAft>
                <a:spcPts val="600"/>
              </a:spcAft>
            </a:pPr>
            <a:r>
              <a:rPr lang="en-US" dirty="0" smtClean="0">
                <a:latin typeface="Roboto Light" charset="0"/>
              </a:rPr>
              <a:t>Need </a:t>
            </a:r>
            <a:r>
              <a:rPr lang="en-US" dirty="0">
                <a:latin typeface="Roboto Light" charset="0"/>
              </a:rPr>
              <a:t>an initial assessment to establish a baseline and where to go</a:t>
            </a:r>
          </a:p>
          <a:p>
            <a:pPr>
              <a:spcAft>
                <a:spcPts val="600"/>
              </a:spcAft>
            </a:pPr>
            <a:r>
              <a:rPr lang="en-US" dirty="0" smtClean="0">
                <a:latin typeface="Roboto Light" charset="0"/>
              </a:rPr>
              <a:t>Use </a:t>
            </a:r>
            <a:r>
              <a:rPr lang="en-US" dirty="0">
                <a:latin typeface="Roboto Light" charset="0"/>
              </a:rPr>
              <a:t>the baseline to set a goal</a:t>
            </a:r>
          </a:p>
          <a:p>
            <a:pPr>
              <a:spcAft>
                <a:spcPts val="600"/>
              </a:spcAft>
            </a:pPr>
            <a:r>
              <a:rPr lang="en-US" dirty="0" smtClean="0">
                <a:latin typeface="Roboto Light" charset="0"/>
              </a:rPr>
              <a:t>re-assess </a:t>
            </a:r>
            <a:r>
              <a:rPr lang="en-US" dirty="0">
                <a:latin typeface="Roboto Light" charset="0"/>
              </a:rPr>
              <a:t>to see if progress is being made; track this progress and adjust goals if </a:t>
            </a:r>
            <a:r>
              <a:rPr lang="en-US" dirty="0" smtClean="0">
                <a:latin typeface="Roboto Light" charset="0"/>
              </a:rPr>
              <a:t>needed</a:t>
            </a:r>
            <a:endParaRPr lang="en-US" dirty="0">
              <a:latin typeface="Roboto Light" charset="0"/>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212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7635240" cy="914400"/>
          </a:xfrm>
        </p:spPr>
        <p:txBody>
          <a:bodyPr/>
          <a:lstStyle/>
          <a:p>
            <a:r>
              <a:rPr lang="en-US" dirty="0">
                <a:solidFill>
                  <a:srgbClr val="FFFFFF"/>
                </a:solidFill>
                <a:latin typeface="Roboto Slab" charset="0"/>
              </a:rPr>
              <a:t>Tier One Assessments</a:t>
            </a:r>
            <a:endParaRPr lang="en-US" dirty="0">
              <a:solidFill>
                <a:schemeClr val="tx1"/>
              </a:solidFill>
              <a:latin typeface="Roboto Slab" charset="0"/>
            </a:endParaRPr>
          </a:p>
        </p:txBody>
      </p:sp>
      <p:sp>
        <p:nvSpPr>
          <p:cNvPr id="3" name="Content Placeholder 2"/>
          <p:cNvSpPr>
            <a:spLocks noGrp="1"/>
          </p:cNvSpPr>
          <p:nvPr>
            <p:ph idx="1"/>
          </p:nvPr>
        </p:nvSpPr>
        <p:spPr>
          <a:xfrm>
            <a:off x="292100" y="1812925"/>
            <a:ext cx="8556624" cy="4343400"/>
          </a:xfrm>
        </p:spPr>
        <p:txBody>
          <a:bodyPr vert="horz" lIns="91440" tIns="45720" rIns="91440" bIns="45720" rtlCol="0" anchor="t">
            <a:normAutofit fontScale="70000" lnSpcReduction="20000"/>
          </a:bodyPr>
          <a:lstStyle/>
          <a:p>
            <a:pPr marL="0" indent="0" algn="ctr">
              <a:buNone/>
            </a:pPr>
            <a:r>
              <a:rPr lang="en-US" sz="4400" b="1" dirty="0">
                <a:latin typeface="Roboto Light" charset="0"/>
              </a:rPr>
              <a:t>UNIVERSAL </a:t>
            </a:r>
            <a:r>
              <a:rPr lang="en-US" sz="4400" dirty="0">
                <a:latin typeface="Roboto Light" charset="0"/>
              </a:rPr>
              <a:t>– </a:t>
            </a:r>
            <a:r>
              <a:rPr lang="en-US" sz="4400" i="1" dirty="0">
                <a:latin typeface="Roboto Light" charset="0"/>
              </a:rPr>
              <a:t>In the Classroom</a:t>
            </a:r>
          </a:p>
          <a:p>
            <a:pPr marL="0" indent="0" algn="ctr">
              <a:buNone/>
            </a:pPr>
            <a:endParaRPr lang="en-US" dirty="0">
              <a:latin typeface="Roboto Light" charset="0"/>
            </a:endParaRPr>
          </a:p>
          <a:p>
            <a:pPr marL="504000"/>
            <a:r>
              <a:rPr lang="en-US" sz="3600" dirty="0">
                <a:latin typeface="Roboto Light" charset="0"/>
              </a:rPr>
              <a:t>Teacher Observations</a:t>
            </a:r>
          </a:p>
          <a:p>
            <a:pPr marL="504000"/>
            <a:r>
              <a:rPr lang="en-US" sz="3600" dirty="0">
                <a:latin typeface="Roboto Light" charset="0"/>
              </a:rPr>
              <a:t>Student – Teacher Conferences</a:t>
            </a:r>
          </a:p>
          <a:p>
            <a:pPr marL="504000"/>
            <a:r>
              <a:rPr lang="en-US" sz="3600" dirty="0">
                <a:latin typeface="Roboto Light" charset="0"/>
              </a:rPr>
              <a:t>Classroom Reading Assessments</a:t>
            </a:r>
          </a:p>
          <a:p>
            <a:pPr marL="504000"/>
            <a:r>
              <a:rPr lang="en-US" sz="3600" dirty="0">
                <a:latin typeface="Roboto Light" charset="0"/>
              </a:rPr>
              <a:t>Running Records – one-on-one reading with students</a:t>
            </a:r>
          </a:p>
          <a:p>
            <a:pPr marL="504000"/>
            <a:r>
              <a:rPr lang="en-US" sz="3600" dirty="0">
                <a:latin typeface="Roboto Light" charset="0"/>
              </a:rPr>
              <a:t>RAD (comprehension)/ </a:t>
            </a:r>
            <a:r>
              <a:rPr lang="en-US" sz="3600" i="1" dirty="0">
                <a:latin typeface="Roboto Light" charset="0"/>
              </a:rPr>
              <a:t>RELI</a:t>
            </a:r>
          </a:p>
          <a:p>
            <a:pPr marL="504000"/>
            <a:r>
              <a:rPr lang="en-US" sz="3600" dirty="0">
                <a:latin typeface="Roboto Light" charset="0"/>
              </a:rPr>
              <a:t>DRA (Diagnostic Reading Assessment)</a:t>
            </a:r>
          </a:p>
          <a:p>
            <a:pPr marL="504000"/>
            <a:r>
              <a:rPr lang="en-US" sz="3600" dirty="0">
                <a:latin typeface="Roboto Light" charset="0"/>
              </a:rPr>
              <a:t>PM Benchmark/ </a:t>
            </a:r>
            <a:r>
              <a:rPr lang="en-US" sz="3600" i="1" dirty="0">
                <a:latin typeface="Roboto Light" charset="0"/>
              </a:rPr>
              <a:t>GB +</a:t>
            </a:r>
          </a:p>
          <a:p>
            <a:pPr marL="504000"/>
            <a:r>
              <a:rPr lang="en-US" sz="3600" dirty="0">
                <a:latin typeface="Roboto Light" charset="0"/>
              </a:rPr>
              <a:t>TOPA</a:t>
            </a:r>
          </a:p>
          <a:p>
            <a:pPr marL="504000"/>
            <a:r>
              <a:rPr lang="en-US" sz="3600" dirty="0">
                <a:latin typeface="Roboto Light" charset="0"/>
              </a:rPr>
              <a:t>Student self assessments</a:t>
            </a:r>
          </a:p>
          <a:p>
            <a:pPr marL="0" indent="0">
              <a:buNone/>
            </a:pPr>
            <a:endParaRPr lang="en-US" dirty="0">
              <a:latin typeface="Roboto Light" charset="0"/>
            </a:endParaRPr>
          </a:p>
          <a:p>
            <a:pPr marL="0" indent="0">
              <a:buNone/>
            </a:pPr>
            <a:endParaRPr lang="en-US" dirty="0"/>
          </a:p>
          <a:p>
            <a:endParaRPr lang="en-US" dirty="0"/>
          </a:p>
          <a:p>
            <a:endParaRPr lang="en-US"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03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7635240" cy="914400"/>
          </a:xfrm>
        </p:spPr>
        <p:txBody>
          <a:bodyPr/>
          <a:lstStyle/>
          <a:p>
            <a:r>
              <a:rPr lang="en-US" dirty="0">
                <a:solidFill>
                  <a:srgbClr val="FFFFFF"/>
                </a:solidFill>
                <a:latin typeface="Roboto Slab" charset="0"/>
              </a:rPr>
              <a:t>Tier Two Assessments</a:t>
            </a:r>
            <a:endParaRPr lang="en-US" dirty="0">
              <a:solidFill>
                <a:schemeClr val="tx1"/>
              </a:solidFill>
              <a:latin typeface="Roboto Slab" charset="0"/>
            </a:endParaRPr>
          </a:p>
        </p:txBody>
      </p:sp>
      <p:sp>
        <p:nvSpPr>
          <p:cNvPr id="3" name="Content Placeholder 2"/>
          <p:cNvSpPr>
            <a:spLocks noGrp="1"/>
          </p:cNvSpPr>
          <p:nvPr>
            <p:ph idx="1"/>
          </p:nvPr>
        </p:nvSpPr>
        <p:spPr>
          <a:xfrm>
            <a:off x="611560" y="1828800"/>
            <a:ext cx="8089172" cy="4343400"/>
          </a:xfrm>
        </p:spPr>
        <p:txBody>
          <a:bodyPr vert="horz" lIns="91440" tIns="45720" rIns="91440" bIns="45720" rtlCol="0" anchor="t">
            <a:normAutofit/>
          </a:bodyPr>
          <a:lstStyle/>
          <a:p>
            <a:pPr marL="0" indent="0" algn="ctr">
              <a:buNone/>
            </a:pPr>
            <a:r>
              <a:rPr lang="en-US" sz="3400" b="1" dirty="0">
                <a:latin typeface="Roboto Light" charset="0"/>
              </a:rPr>
              <a:t>TARGETED</a:t>
            </a:r>
            <a:r>
              <a:rPr lang="en-US" sz="3400" dirty="0">
                <a:latin typeface="Roboto Light" charset="0"/>
              </a:rPr>
              <a:t> – </a:t>
            </a:r>
            <a:r>
              <a:rPr lang="en-US" sz="3400" i="1" dirty="0">
                <a:latin typeface="Roboto Light" charset="0"/>
              </a:rPr>
              <a:t>SBRT level</a:t>
            </a:r>
          </a:p>
          <a:p>
            <a:pPr marL="0" indent="0" algn="ctr">
              <a:buNone/>
            </a:pPr>
            <a:endParaRPr lang="en-US" dirty="0">
              <a:latin typeface="Roboto Light" charset="0"/>
            </a:endParaRPr>
          </a:p>
          <a:p>
            <a:pPr marL="504000"/>
            <a:r>
              <a:rPr lang="en-US" sz="2500" dirty="0">
                <a:latin typeface="Roboto Light" charset="0"/>
              </a:rPr>
              <a:t>CTBS (Criterion Test of Basic Skills)</a:t>
            </a:r>
          </a:p>
          <a:p>
            <a:pPr marL="504000"/>
            <a:r>
              <a:rPr lang="en-US" sz="2500" dirty="0">
                <a:latin typeface="Roboto Light" charset="0"/>
              </a:rPr>
              <a:t>DIBELS</a:t>
            </a:r>
          </a:p>
          <a:p>
            <a:pPr marL="504000"/>
            <a:r>
              <a:rPr lang="en-US" sz="2500" dirty="0">
                <a:latin typeface="Roboto Light" charset="0"/>
              </a:rPr>
              <a:t>Running Record</a:t>
            </a:r>
          </a:p>
          <a:p>
            <a:pPr marL="504000"/>
            <a:r>
              <a:rPr lang="en-US" sz="2500" dirty="0">
                <a:latin typeface="Roboto Light" charset="0"/>
              </a:rPr>
              <a:t>DRA (Diagnostic Reading Assessment</a:t>
            </a:r>
          </a:p>
          <a:p>
            <a:pPr marL="504000"/>
            <a:r>
              <a:rPr lang="en-US" sz="2500" dirty="0">
                <a:latin typeface="Roboto Light" charset="0"/>
              </a:rPr>
              <a:t>Jerry Johns</a:t>
            </a:r>
          </a:p>
          <a:p>
            <a:endParaRPr lang="en-US" dirty="0">
              <a:latin typeface="Roboto Light" charset="0"/>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1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lstStyle/>
          <a:p>
            <a:r>
              <a:rPr lang="en-US" dirty="0">
                <a:solidFill>
                  <a:srgbClr val="FFFFFF"/>
                </a:solidFill>
                <a:latin typeface="Roboto Slab" charset="0"/>
              </a:rPr>
              <a:t>Tier Three Assessments</a:t>
            </a:r>
            <a:endParaRPr lang="en-US" dirty="0">
              <a:solidFill>
                <a:schemeClr val="tx1"/>
              </a:solidFill>
              <a:latin typeface="Roboto Slab" charset="0"/>
            </a:endParaRPr>
          </a:p>
        </p:txBody>
      </p:sp>
      <p:sp>
        <p:nvSpPr>
          <p:cNvPr id="3" name="Content Placeholder 2"/>
          <p:cNvSpPr>
            <a:spLocks noGrp="1"/>
          </p:cNvSpPr>
          <p:nvPr>
            <p:ph idx="1"/>
          </p:nvPr>
        </p:nvSpPr>
        <p:spPr>
          <a:xfrm>
            <a:off x="611561" y="1828800"/>
            <a:ext cx="7992888" cy="4819650"/>
          </a:xfrm>
        </p:spPr>
        <p:txBody>
          <a:bodyPr vert="horz" lIns="91440" tIns="45720" rIns="91440" bIns="45720" rtlCol="0" anchor="t">
            <a:normAutofit/>
          </a:bodyPr>
          <a:lstStyle/>
          <a:p>
            <a:pPr marL="0" indent="0" algn="ctr">
              <a:buNone/>
            </a:pPr>
            <a:r>
              <a:rPr lang="en-US" sz="3400" b="1" dirty="0">
                <a:latin typeface="Roboto Light" charset="0"/>
              </a:rPr>
              <a:t>INTENSIVE</a:t>
            </a:r>
            <a:r>
              <a:rPr lang="en-US" sz="3400" dirty="0">
                <a:latin typeface="Roboto Light" charset="0"/>
              </a:rPr>
              <a:t> – </a:t>
            </a:r>
            <a:r>
              <a:rPr lang="en-US" sz="3400" i="1" dirty="0">
                <a:latin typeface="Roboto Light" charset="0"/>
              </a:rPr>
              <a:t>ESBRT level</a:t>
            </a:r>
          </a:p>
          <a:p>
            <a:pPr marL="0" indent="0" algn="ctr">
              <a:buNone/>
            </a:pPr>
            <a:endParaRPr lang="en-US" dirty="0"/>
          </a:p>
          <a:p>
            <a:pPr marL="504000"/>
            <a:r>
              <a:rPr lang="en-US" dirty="0"/>
              <a:t>CTBS (Criterion Test of Basic Skills)</a:t>
            </a:r>
          </a:p>
          <a:p>
            <a:pPr marL="504000"/>
            <a:r>
              <a:rPr lang="en-US" dirty="0"/>
              <a:t>Running Record</a:t>
            </a:r>
          </a:p>
          <a:p>
            <a:pPr marL="504000"/>
            <a:r>
              <a:rPr lang="en-US" dirty="0"/>
              <a:t>Level B (e.g. WJ-III, KTEA2)</a:t>
            </a:r>
          </a:p>
          <a:p>
            <a:pPr marL="504000"/>
            <a:r>
              <a:rPr lang="en-US" dirty="0"/>
              <a:t>SLP</a:t>
            </a:r>
          </a:p>
          <a:p>
            <a:pPr marL="504000"/>
            <a:r>
              <a:rPr lang="en-US" dirty="0"/>
              <a:t>Psych Ed</a:t>
            </a:r>
          </a:p>
          <a:p>
            <a:endParaRPr lang="en-US"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288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lstStyle/>
          <a:p>
            <a:r>
              <a:rPr lang="en-US" dirty="0">
                <a:solidFill>
                  <a:srgbClr val="FFFFFF"/>
                </a:solidFill>
              </a:rPr>
              <a:t>Student Self Assessment</a:t>
            </a:r>
            <a:endParaRPr lang="en-US" dirty="0">
              <a:solidFill>
                <a:schemeClr val="tx1"/>
              </a:solidFill>
            </a:endParaRPr>
          </a:p>
        </p:txBody>
      </p:sp>
      <p:sp>
        <p:nvSpPr>
          <p:cNvPr id="3" name="Content Placeholder 2"/>
          <p:cNvSpPr>
            <a:spLocks noGrp="1"/>
          </p:cNvSpPr>
          <p:nvPr>
            <p:ph idx="1"/>
          </p:nvPr>
        </p:nvSpPr>
        <p:spPr>
          <a:xfrm>
            <a:off x="611561" y="1828800"/>
            <a:ext cx="7848872" cy="3976464"/>
          </a:xfrm>
        </p:spPr>
        <p:txBody>
          <a:bodyPr vert="horz" lIns="91440" tIns="45720" rIns="91440" bIns="45720" rtlCol="0" anchor="t">
            <a:normAutofit/>
          </a:bodyPr>
          <a:lstStyle/>
          <a:p>
            <a:pPr>
              <a:spcAft>
                <a:spcPts val="1800"/>
              </a:spcAft>
            </a:pPr>
            <a:r>
              <a:rPr lang="en-US" dirty="0"/>
              <a:t>What students say about reading is extremely important</a:t>
            </a:r>
          </a:p>
          <a:p>
            <a:pPr>
              <a:spcAft>
                <a:spcPts val="1800"/>
              </a:spcAft>
            </a:pPr>
            <a:r>
              <a:rPr lang="en-US" dirty="0" smtClean="0"/>
              <a:t>See </a:t>
            </a:r>
            <a:r>
              <a:rPr lang="en-US" dirty="0"/>
              <a:t>literacy44.ca for frames to use</a:t>
            </a:r>
          </a:p>
          <a:p>
            <a:pPr>
              <a:spcAft>
                <a:spcPts val="1800"/>
              </a:spcAft>
            </a:pPr>
            <a:r>
              <a:rPr lang="en-US" dirty="0" smtClean="0"/>
              <a:t>Have </a:t>
            </a:r>
            <a:r>
              <a:rPr lang="en-US" dirty="0"/>
              <a:t>conversations with your students about reading</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87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99578"/>
            <a:ext cx="7635240" cy="914400"/>
          </a:xfrm>
        </p:spPr>
        <p:txBody>
          <a:bodyPr>
            <a:normAutofit/>
          </a:bodyPr>
          <a:lstStyle/>
          <a:p>
            <a:r>
              <a:rPr lang="en-CA" sz="4400" dirty="0">
                <a:solidFill>
                  <a:srgbClr val="FFFFFF"/>
                </a:solidFill>
              </a:rPr>
              <a:t>Observation</a:t>
            </a:r>
            <a:endParaRPr lang="en-US" sz="4400" dirty="0">
              <a:solidFill>
                <a:schemeClr val="tx1"/>
              </a:solidFill>
            </a:endParaRPr>
          </a:p>
        </p:txBody>
      </p:sp>
      <p:sp>
        <p:nvSpPr>
          <p:cNvPr id="5" name="Content Placeholder 4"/>
          <p:cNvSpPr>
            <a:spLocks noGrp="1"/>
          </p:cNvSpPr>
          <p:nvPr>
            <p:ph idx="1"/>
          </p:nvPr>
        </p:nvSpPr>
        <p:spPr>
          <a:xfrm>
            <a:off x="323528" y="1988840"/>
            <a:ext cx="3788187" cy="4435475"/>
          </a:xfrm>
        </p:spPr>
        <p:txBody>
          <a:bodyPr vert="horz" lIns="91440" tIns="45720" rIns="91440" bIns="45720" rtlCol="0" anchor="t">
            <a:normAutofit fontScale="77500" lnSpcReduction="20000"/>
          </a:bodyPr>
          <a:lstStyle/>
          <a:p>
            <a:pPr>
              <a:spcAft>
                <a:spcPts val="1200"/>
              </a:spcAft>
            </a:pPr>
            <a:r>
              <a:rPr lang="en-CA" sz="3600" dirty="0"/>
              <a:t>Students who avoid reading</a:t>
            </a:r>
          </a:p>
          <a:p>
            <a:pPr>
              <a:spcAft>
                <a:spcPts val="1200"/>
              </a:spcAft>
            </a:pPr>
            <a:r>
              <a:rPr lang="en-CA" sz="3600" dirty="0"/>
              <a:t>Strong decoding, weak comprehension</a:t>
            </a:r>
          </a:p>
          <a:p>
            <a:pPr>
              <a:spcAft>
                <a:spcPts val="1200"/>
              </a:spcAft>
            </a:pPr>
            <a:r>
              <a:rPr lang="en-CA" sz="3600" dirty="0"/>
              <a:t>PM benchmark </a:t>
            </a:r>
            <a:r>
              <a:rPr lang="en-CA" sz="3600" u="sng" dirty="0"/>
              <a:t>Summary of Reading </a:t>
            </a:r>
            <a:r>
              <a:rPr lang="en-CA" sz="3600" u="sng" dirty="0" smtClean="0"/>
              <a:t>Behaviour</a:t>
            </a:r>
            <a:r>
              <a:rPr lang="en-CA" sz="3600" dirty="0" smtClean="0"/>
              <a:t>s</a:t>
            </a:r>
            <a:endParaRPr lang="en-CA" sz="3600" dirty="0"/>
          </a:p>
          <a:p>
            <a:pPr>
              <a:spcAft>
                <a:spcPts val="1200"/>
              </a:spcAft>
            </a:pPr>
            <a:r>
              <a:rPr lang="en-CA" sz="3600" dirty="0"/>
              <a:t>Your observations are valid! </a:t>
            </a:r>
          </a:p>
        </p:txBody>
      </p:sp>
      <p:pic>
        <p:nvPicPr>
          <p:cNvPr id="3" name="Picture 2" descr="reluctant-reader-stock-400.jpg"/>
          <p:cNvPicPr>
            <a:picLocks noChangeAspect="1"/>
          </p:cNvPicPr>
          <p:nvPr/>
        </p:nvPicPr>
        <p:blipFill>
          <a:blip r:embed="rId3"/>
          <a:stretch>
            <a:fillRect/>
          </a:stretch>
        </p:blipFill>
        <p:spPr>
          <a:xfrm>
            <a:off x="4404145" y="2298893"/>
            <a:ext cx="4135425" cy="3058181"/>
          </a:xfrm>
          <a:prstGeom prst="rect">
            <a:avLst/>
          </a:prstGeom>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1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 y="404664"/>
            <a:ext cx="7635240" cy="1044390"/>
          </a:xfrm>
        </p:spPr>
        <p:txBody>
          <a:bodyPr>
            <a:normAutofit/>
          </a:bodyPr>
          <a:lstStyle/>
          <a:p>
            <a:r>
              <a:rPr lang="en-CA" sz="4400" dirty="0"/>
              <a:t>Running</a:t>
            </a:r>
            <a:r>
              <a:rPr lang="en-CA" sz="7200" dirty="0"/>
              <a:t> </a:t>
            </a:r>
            <a:r>
              <a:rPr lang="en-CA" sz="4400" dirty="0"/>
              <a:t>Records</a:t>
            </a:r>
          </a:p>
        </p:txBody>
      </p:sp>
      <p:sp>
        <p:nvSpPr>
          <p:cNvPr id="5" name="Content Placeholder 4"/>
          <p:cNvSpPr>
            <a:spLocks noGrp="1"/>
          </p:cNvSpPr>
          <p:nvPr>
            <p:ph idx="1"/>
          </p:nvPr>
        </p:nvSpPr>
        <p:spPr>
          <a:xfrm>
            <a:off x="683568" y="1854871"/>
            <a:ext cx="7635240" cy="4343400"/>
          </a:xfrm>
        </p:spPr>
        <p:txBody>
          <a:bodyPr>
            <a:normAutofit/>
          </a:bodyPr>
          <a:lstStyle/>
          <a:p>
            <a:pPr marL="0" indent="0" algn="ctr">
              <a:buNone/>
            </a:pPr>
            <a:r>
              <a:rPr lang="en-CA" sz="4000" dirty="0"/>
              <a:t>Why use a Running Record?</a:t>
            </a:r>
          </a:p>
        </p:txBody>
      </p:sp>
      <p:pic>
        <p:nvPicPr>
          <p:cNvPr id="2" name="Picture 1"/>
          <p:cNvPicPr>
            <a:picLocks noChangeAspect="1"/>
          </p:cNvPicPr>
          <p:nvPr/>
        </p:nvPicPr>
        <p:blipFill>
          <a:blip r:embed="rId2"/>
          <a:stretch>
            <a:fillRect/>
          </a:stretch>
        </p:blipFill>
        <p:spPr>
          <a:xfrm>
            <a:off x="2051720" y="2714625"/>
            <a:ext cx="3434524" cy="3457574"/>
          </a:xfrm>
          <a:prstGeom prst="rect">
            <a:avLst/>
          </a:prstGeom>
        </p:spPr>
      </p:pic>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203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normAutofit/>
          </a:bodyPr>
          <a:lstStyle/>
          <a:p>
            <a:r>
              <a:rPr lang="en-CA" sz="4400" dirty="0"/>
              <a:t>Symbols and Conventions</a:t>
            </a:r>
            <a:endParaRPr lang="en-US" sz="4400"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1261860" y="1483667"/>
            <a:ext cx="6583876" cy="5236829"/>
          </a:xfrm>
          <a:prstGeom prst="rect">
            <a:avLst/>
          </a:prstGeom>
        </p:spPr>
      </p:pic>
    </p:spTree>
    <p:extLst>
      <p:ext uri="{BB962C8B-B14F-4D97-AF65-F5344CB8AC3E}">
        <p14:creationId xmlns:p14="http://schemas.microsoft.com/office/powerpoint/2010/main" val="3282835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CA" sz="4000" dirty="0"/>
              <a:t>Running </a:t>
            </a:r>
            <a:r>
              <a:rPr lang="en-CA" sz="4000" dirty="0" smtClean="0"/>
              <a:t>Record Demonstration</a:t>
            </a:r>
            <a:endParaRPr lang="en-US" sz="4000" dirty="0">
              <a:solidFill>
                <a:schemeClr val="tx1"/>
              </a:solidFill>
            </a:endParaRPr>
          </a:p>
        </p:txBody>
      </p:sp>
      <p:sp>
        <p:nvSpPr>
          <p:cNvPr id="3" name="Content Placeholder 2"/>
          <p:cNvSpPr>
            <a:spLocks noGrp="1"/>
          </p:cNvSpPr>
          <p:nvPr>
            <p:ph idx="1"/>
          </p:nvPr>
        </p:nvSpPr>
        <p:spPr>
          <a:xfrm>
            <a:off x="899592" y="1828799"/>
            <a:ext cx="7488832" cy="4343400"/>
          </a:xfrm>
        </p:spPr>
        <p:txBody>
          <a:bodyPr>
            <a:normAutofit/>
          </a:bodyPr>
          <a:lstStyle/>
          <a:p>
            <a:r>
              <a:rPr lang="en-CA" sz="3200" dirty="0"/>
              <a:t>How does the teacher introduce the assessment?</a:t>
            </a:r>
          </a:p>
          <a:p>
            <a:r>
              <a:rPr lang="en-CA" sz="3200" dirty="0"/>
              <a:t>What kind of positive feedback does she give the student?</a:t>
            </a:r>
          </a:p>
          <a:p>
            <a:r>
              <a:rPr lang="en-CA" sz="3200" dirty="0"/>
              <a:t>What support or instruction will he need next?</a:t>
            </a:r>
          </a:p>
          <a:p>
            <a:r>
              <a:rPr lang="en-CA" sz="3200" dirty="0">
                <a:hlinkClick r:id="rId2"/>
              </a:rPr>
              <a:t>https://www.youtube.com/watch?v=ZO-4OYiJiUA</a:t>
            </a:r>
            <a:endParaRPr lang="en-CA" sz="3200"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95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9806" y="2132856"/>
            <a:ext cx="6912768" cy="2862322"/>
          </a:xfrm>
          <a:prstGeom prst="rect">
            <a:avLst/>
          </a:prstGeom>
        </p:spPr>
        <p:txBody>
          <a:bodyPr wrap="square">
            <a:spAutoFit/>
          </a:bodyPr>
          <a:lstStyle/>
          <a:p>
            <a:pPr algn="ctr"/>
            <a:r>
              <a:rPr lang="en-CA" sz="3000" dirty="0"/>
              <a:t>Assessment: the systematic process of </a:t>
            </a:r>
            <a:r>
              <a:rPr lang="en-CA" sz="3000" u="sng" dirty="0"/>
              <a:t>gathering information</a:t>
            </a:r>
            <a:r>
              <a:rPr lang="en-CA" sz="3000" dirty="0"/>
              <a:t> about </a:t>
            </a:r>
            <a:endParaRPr lang="en-CA" sz="3000" dirty="0" smtClean="0"/>
          </a:p>
          <a:p>
            <a:pPr algn="ctr"/>
            <a:r>
              <a:rPr lang="en-CA" sz="3000" dirty="0" smtClean="0"/>
              <a:t>student </a:t>
            </a:r>
            <a:r>
              <a:rPr lang="en-CA" sz="3000" dirty="0"/>
              <a:t>learning</a:t>
            </a:r>
            <a:r>
              <a:rPr lang="en-CA" sz="3000" b="1" dirty="0"/>
              <a:t/>
            </a:r>
            <a:br>
              <a:rPr lang="en-CA" sz="3000" b="1" dirty="0"/>
            </a:br>
            <a:r>
              <a:rPr lang="en-CA" sz="3000" b="1" dirty="0"/>
              <a:t/>
            </a:r>
            <a:br>
              <a:rPr lang="en-CA" sz="3000" b="1" dirty="0"/>
            </a:br>
            <a:r>
              <a:rPr lang="en-CA" sz="3000" dirty="0">
                <a:solidFill>
                  <a:srgbClr val="000000"/>
                </a:solidFill>
              </a:rPr>
              <a:t>literacy44</a:t>
            </a:r>
            <a:r>
              <a:rPr lang="en-CA" sz="3000" b="1" dirty="0"/>
              <a:t/>
            </a:r>
            <a:br>
              <a:rPr lang="en-CA" sz="3000" b="1" dirty="0"/>
            </a:br>
            <a:endParaRPr lang="en-CA" sz="3000" dirty="0"/>
          </a:p>
        </p:txBody>
      </p:sp>
      <p:sp>
        <p:nvSpPr>
          <p:cNvPr id="6" name="Title 5"/>
          <p:cNvSpPr>
            <a:spLocks noGrp="1"/>
          </p:cNvSpPr>
          <p:nvPr>
            <p:ph type="title"/>
          </p:nvPr>
        </p:nvSpPr>
        <p:spPr/>
        <p:txBody>
          <a:bodyPr/>
          <a:lstStyle/>
          <a:p>
            <a:endParaRPr lang="en-CA"/>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838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400" dirty="0"/>
              <a:t>Process</a:t>
            </a:r>
          </a:p>
        </p:txBody>
      </p:sp>
      <p:pic>
        <p:nvPicPr>
          <p:cNvPr id="2" name="Picture 1"/>
          <p:cNvPicPr>
            <a:picLocks noChangeAspect="1"/>
          </p:cNvPicPr>
          <p:nvPr/>
        </p:nvPicPr>
        <p:blipFill>
          <a:blip r:embed="rId3"/>
          <a:stretch>
            <a:fillRect/>
          </a:stretch>
        </p:blipFill>
        <p:spPr>
          <a:xfrm>
            <a:off x="3563538" y="2204864"/>
            <a:ext cx="4365104" cy="4365104"/>
          </a:xfrm>
          <a:prstGeom prst="rect">
            <a:avLst/>
          </a:prstGeom>
        </p:spPr>
      </p:pic>
      <p:sp>
        <p:nvSpPr>
          <p:cNvPr id="5" name="TextBox 4"/>
          <p:cNvSpPr txBox="1"/>
          <p:nvPr/>
        </p:nvSpPr>
        <p:spPr>
          <a:xfrm>
            <a:off x="3200400" y="2777262"/>
            <a:ext cx="2743200" cy="369332"/>
          </a:xfrm>
          <a:prstGeom prst="rect">
            <a:avLst/>
          </a:prstGeom>
        </p:spPr>
        <p:txBody>
          <a:bodyPr rtlCol="0">
            <a:spAutoFit/>
          </a:bodyPr>
          <a:lstStyle/>
          <a:p>
            <a:pPr algn="ctr"/>
            <a:endParaRPr lang="en-US" dirty="0"/>
          </a:p>
        </p:txBody>
      </p:sp>
      <p:sp>
        <p:nvSpPr>
          <p:cNvPr id="6" name="TextBox 5"/>
          <p:cNvSpPr txBox="1"/>
          <p:nvPr/>
        </p:nvSpPr>
        <p:spPr>
          <a:xfrm>
            <a:off x="0" y="1792377"/>
            <a:ext cx="4633913" cy="2339102"/>
          </a:xfrm>
          <a:prstGeom prst="rect">
            <a:avLst/>
          </a:prstGeom>
        </p:spPr>
        <p:txBody>
          <a:bodyPr rtlCol="0">
            <a:spAutoFit/>
          </a:bodyPr>
          <a:lstStyle/>
          <a:p>
            <a:pPr algn="ctr"/>
            <a:r>
              <a:rPr lang="en-US" sz="3200" dirty="0"/>
              <a:t>Time to practice: </a:t>
            </a:r>
          </a:p>
          <a:p>
            <a:pPr algn="ctr"/>
            <a:endParaRPr lang="en-US" dirty="0"/>
          </a:p>
          <a:p>
            <a:pPr algn="ctr"/>
            <a:r>
              <a:rPr lang="en-US" sz="3200" dirty="0"/>
              <a:t>Using the recording symbols – listen + code the running record. </a:t>
            </a:r>
          </a:p>
        </p:txBody>
      </p:sp>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140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Process</a:t>
            </a:r>
          </a:p>
        </p:txBody>
      </p:sp>
      <p:pic>
        <p:nvPicPr>
          <p:cNvPr id="2" name="Picture 1"/>
          <p:cNvPicPr>
            <a:picLocks noChangeAspect="1"/>
          </p:cNvPicPr>
          <p:nvPr/>
        </p:nvPicPr>
        <p:blipFill>
          <a:blip r:embed="rId3"/>
          <a:stretch>
            <a:fillRect/>
          </a:stretch>
        </p:blipFill>
        <p:spPr>
          <a:xfrm>
            <a:off x="3401683" y="4130142"/>
            <a:ext cx="2355994" cy="2354406"/>
          </a:xfrm>
          <a:prstGeom prst="rect">
            <a:avLst/>
          </a:prstGeom>
        </p:spPr>
      </p:pic>
      <p:sp>
        <p:nvSpPr>
          <p:cNvPr id="5" name="TextBox 4"/>
          <p:cNvSpPr txBox="1"/>
          <p:nvPr/>
        </p:nvSpPr>
        <p:spPr>
          <a:xfrm>
            <a:off x="3200400" y="2777262"/>
            <a:ext cx="2743200" cy="369332"/>
          </a:xfrm>
          <a:prstGeom prst="rect">
            <a:avLst/>
          </a:prstGeom>
        </p:spPr>
        <p:txBody>
          <a:bodyPr rtlCol="0">
            <a:spAutoFit/>
          </a:bodyPr>
          <a:lstStyle/>
          <a:p>
            <a:pPr algn="ctr"/>
            <a:endParaRPr lang="en-US" dirty="0"/>
          </a:p>
        </p:txBody>
      </p:sp>
      <p:sp>
        <p:nvSpPr>
          <p:cNvPr id="3" name="TextBox 2"/>
          <p:cNvSpPr txBox="1"/>
          <p:nvPr/>
        </p:nvSpPr>
        <p:spPr>
          <a:xfrm>
            <a:off x="554038" y="2136775"/>
            <a:ext cx="3190087" cy="2124075"/>
          </a:xfrm>
          <a:prstGeom prst="rect">
            <a:avLst/>
          </a:prstGeom>
        </p:spPr>
        <p:txBody>
          <a:bodyPr rtlCol="0">
            <a:spAutoFit/>
          </a:bodyPr>
          <a:lstStyle/>
          <a:p>
            <a:pPr algn="ctr"/>
            <a:r>
              <a:rPr lang="en-US" sz="2000" b="1" dirty="0"/>
              <a:t>Use technology! </a:t>
            </a:r>
          </a:p>
          <a:p>
            <a:pPr algn="ctr"/>
            <a:endParaRPr lang="en-US" dirty="0"/>
          </a:p>
          <a:p>
            <a:pPr algn="ctr"/>
            <a:r>
              <a:rPr lang="en-US" sz="2000" b="1" dirty="0"/>
              <a:t>OneNote</a:t>
            </a:r>
          </a:p>
          <a:p>
            <a:pPr algn="ctr"/>
            <a:endParaRPr lang="en-US" dirty="0"/>
          </a:p>
          <a:p>
            <a:pPr algn="ctr"/>
            <a:r>
              <a:rPr lang="en-US" sz="2000" b="1" dirty="0"/>
              <a:t>One student per day</a:t>
            </a:r>
          </a:p>
          <a:p>
            <a:pPr algn="ctr"/>
            <a:endParaRPr lang="en-US" dirty="0"/>
          </a:p>
          <a:p>
            <a:pPr algn="ctr"/>
            <a:endParaRPr lang="en-US" dirty="0"/>
          </a:p>
        </p:txBody>
      </p:sp>
      <p:pic>
        <p:nvPicPr>
          <p:cNvPr id="6" name="Picture 5" descr="icon128-2x.png"/>
          <p:cNvPicPr>
            <a:picLocks noChangeAspect="1"/>
          </p:cNvPicPr>
          <p:nvPr/>
        </p:nvPicPr>
        <p:blipFill>
          <a:blip r:embed="rId4"/>
          <a:stretch>
            <a:fillRect/>
          </a:stretch>
        </p:blipFill>
        <p:spPr>
          <a:xfrm>
            <a:off x="835598" y="4345802"/>
            <a:ext cx="1924803" cy="1923215"/>
          </a:xfrm>
          <a:prstGeom prst="rect">
            <a:avLst/>
          </a:prstGeom>
        </p:spPr>
      </p:pic>
      <p:pic>
        <p:nvPicPr>
          <p:cNvPr id="7" name="Picture 6" descr="clock-png-5.png"/>
          <p:cNvPicPr>
            <a:picLocks noChangeAspect="1"/>
          </p:cNvPicPr>
          <p:nvPr/>
        </p:nvPicPr>
        <p:blipFill>
          <a:blip r:embed="rId5"/>
          <a:stretch>
            <a:fillRect/>
          </a:stretch>
        </p:blipFill>
        <p:spPr>
          <a:xfrm>
            <a:off x="6393508" y="4173274"/>
            <a:ext cx="2209979" cy="2261855"/>
          </a:xfrm>
          <a:prstGeom prst="rect">
            <a:avLst/>
          </a:prstGeom>
        </p:spPr>
      </p:pic>
    </p:spTree>
    <p:extLst>
      <p:ext uri="{BB962C8B-B14F-4D97-AF65-F5344CB8AC3E}">
        <p14:creationId xmlns:p14="http://schemas.microsoft.com/office/powerpoint/2010/main" val="409817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07504" y="260648"/>
            <a:ext cx="7635240" cy="914400"/>
          </a:xfrm>
        </p:spPr>
        <p:txBody>
          <a:bodyPr/>
          <a:lstStyle/>
          <a:p>
            <a:r>
              <a:rPr lang="en-CA" dirty="0"/>
              <a:t>Now What?</a:t>
            </a:r>
          </a:p>
        </p:txBody>
      </p:sp>
      <p:pic>
        <p:nvPicPr>
          <p:cNvPr id="13" name="Picture 12"/>
          <p:cNvPicPr>
            <a:picLocks noChangeAspect="1"/>
          </p:cNvPicPr>
          <p:nvPr/>
        </p:nvPicPr>
        <p:blipFill>
          <a:blip r:embed="rId2"/>
          <a:stretch>
            <a:fillRect/>
          </a:stretch>
        </p:blipFill>
        <p:spPr>
          <a:xfrm>
            <a:off x="3027991" y="1751773"/>
            <a:ext cx="5986182" cy="5076000"/>
          </a:xfrm>
          <a:prstGeom prst="rect">
            <a:avLst/>
          </a:prstGeom>
        </p:spPr>
      </p:pic>
      <p:sp>
        <p:nvSpPr>
          <p:cNvPr id="14" name="TextBox 13"/>
          <p:cNvSpPr txBox="1"/>
          <p:nvPr/>
        </p:nvSpPr>
        <p:spPr>
          <a:xfrm>
            <a:off x="184183" y="1700808"/>
            <a:ext cx="2843808" cy="5016758"/>
          </a:xfrm>
          <a:prstGeom prst="rect">
            <a:avLst/>
          </a:prstGeom>
          <a:solidFill>
            <a:schemeClr val="accent6">
              <a:lumMod val="20000"/>
              <a:lumOff val="80000"/>
            </a:schemeClr>
          </a:solidFill>
        </p:spPr>
        <p:txBody>
          <a:bodyPr wrap="square" rtlCol="0" anchor="t">
            <a:spAutoFit/>
          </a:bodyPr>
          <a:lstStyle/>
          <a:p>
            <a:r>
              <a:rPr lang="en-US" sz="2000" dirty="0">
                <a:latin typeface="Roboto Light"/>
                <a:cs typeface="Century Gothic"/>
              </a:rPr>
              <a:t>“Successful learning</a:t>
            </a:r>
          </a:p>
          <a:p>
            <a:r>
              <a:rPr lang="en-US" sz="2000" dirty="0">
                <a:latin typeface="Roboto Light"/>
                <a:cs typeface="Century Gothic"/>
              </a:rPr>
              <a:t>for all students cannot be addressed by groups of professionals working in isolation. It</a:t>
            </a:r>
          </a:p>
          <a:p>
            <a:r>
              <a:rPr lang="en-US" sz="2000" dirty="0">
                <a:latin typeface="Roboto Light"/>
                <a:cs typeface="Century Gothic"/>
              </a:rPr>
              <a:t>requires genuine collaboration at every level of the organization. This requires mutually</a:t>
            </a:r>
          </a:p>
          <a:p>
            <a:r>
              <a:rPr lang="en-US" sz="2000" dirty="0">
                <a:latin typeface="Roboto Light"/>
                <a:cs typeface="Century Gothic"/>
              </a:rPr>
              <a:t>respectful learning among all those involved.”</a:t>
            </a:r>
          </a:p>
          <a:p>
            <a:endParaRPr lang="en-US" sz="2000" dirty="0">
              <a:latin typeface="Century Gothic"/>
              <a:cs typeface="Century Gothic"/>
            </a:endParaRPr>
          </a:p>
          <a:p>
            <a:pPr algn="r"/>
            <a:r>
              <a:rPr lang="en-US" sz="2000" dirty="0">
                <a:latin typeface="Roboto Light"/>
                <a:cs typeface="Century Gothic"/>
              </a:rPr>
              <a:t>(</a:t>
            </a:r>
            <a:r>
              <a:rPr lang="en-US" sz="2000" i="1" dirty="0">
                <a:latin typeface="Roboto Light"/>
                <a:cs typeface="Century Gothic"/>
              </a:rPr>
              <a:t>Inclusive Education Handbook, </a:t>
            </a:r>
            <a:r>
              <a:rPr lang="en-US" sz="2000" dirty="0">
                <a:latin typeface="Roboto Light"/>
                <a:cs typeface="Century Gothic"/>
              </a:rPr>
              <a:t>p. 4</a:t>
            </a:r>
            <a:r>
              <a:rPr lang="en-US" sz="2000" dirty="0">
                <a:latin typeface="Century Gothic"/>
                <a:cs typeface="Century Gothic"/>
              </a:rPr>
              <a:t>)</a:t>
            </a:r>
          </a:p>
        </p:txBody>
      </p:sp>
    </p:spTree>
    <p:extLst>
      <p:ext uri="{BB962C8B-B14F-4D97-AF65-F5344CB8AC3E}">
        <p14:creationId xmlns:p14="http://schemas.microsoft.com/office/powerpoint/2010/main" val="2359954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4000" dirty="0">
                <a:solidFill>
                  <a:srgbClr val="FFFFFF"/>
                </a:solidFill>
              </a:rPr>
              <a:t>My Assessment is Done,</a:t>
            </a:r>
            <a:r>
              <a:rPr lang="en-US" sz="4000" dirty="0">
                <a:solidFill>
                  <a:schemeClr val="tx1"/>
                </a:solidFill>
              </a:rPr>
              <a:t/>
            </a:r>
            <a:br>
              <a:rPr lang="en-US" sz="4000" dirty="0">
                <a:solidFill>
                  <a:schemeClr val="tx1"/>
                </a:solidFill>
              </a:rPr>
            </a:br>
            <a:r>
              <a:rPr lang="en-US" sz="4000" dirty="0">
                <a:solidFill>
                  <a:srgbClr val="FFFFFF"/>
                </a:solidFill>
              </a:rPr>
              <a:t>Now What?</a:t>
            </a:r>
            <a:endParaRPr lang="en-US" sz="4000" dirty="0">
              <a:solidFill>
                <a:schemeClr val="tx1"/>
              </a:solidFill>
            </a:endParaRPr>
          </a:p>
        </p:txBody>
      </p:sp>
      <p:sp>
        <p:nvSpPr>
          <p:cNvPr id="5" name="Content Placeholder 4"/>
          <p:cNvSpPr>
            <a:spLocks noGrp="1"/>
          </p:cNvSpPr>
          <p:nvPr>
            <p:ph idx="1"/>
          </p:nvPr>
        </p:nvSpPr>
        <p:spPr>
          <a:xfrm>
            <a:off x="611560" y="1828800"/>
            <a:ext cx="8141915" cy="4343400"/>
          </a:xfrm>
        </p:spPr>
        <p:txBody>
          <a:bodyPr vert="horz" lIns="91440" tIns="45720" rIns="91440" bIns="45720" rtlCol="0" anchor="t">
            <a:normAutofit/>
          </a:bodyPr>
          <a:lstStyle/>
          <a:p>
            <a:pPr marL="0" indent="0" algn="ctr">
              <a:buNone/>
            </a:pPr>
            <a:r>
              <a:rPr lang="en-US" b="1" dirty="0"/>
              <a:t>Once you have finished your reading assessments, what do you do with the information you collected?</a:t>
            </a:r>
          </a:p>
          <a:p>
            <a:endParaRPr lang="en-US" b="1" dirty="0"/>
          </a:p>
          <a:p>
            <a:pPr marL="504000"/>
            <a:r>
              <a:rPr lang="en-US" b="1" dirty="0"/>
              <a:t>Think:</a:t>
            </a:r>
            <a:r>
              <a:rPr lang="en-US" dirty="0"/>
              <a:t> What do you know about this topic?</a:t>
            </a:r>
          </a:p>
          <a:p>
            <a:pPr marL="504000"/>
            <a:r>
              <a:rPr lang="en-US" b="1" dirty="0"/>
              <a:t>Puzzle:</a:t>
            </a:r>
            <a:r>
              <a:rPr lang="en-US" dirty="0"/>
              <a:t> What questions do you have?</a:t>
            </a:r>
          </a:p>
          <a:p>
            <a:pPr marL="504000"/>
            <a:r>
              <a:rPr lang="en-US" b="1" dirty="0"/>
              <a:t>Explore: </a:t>
            </a:r>
            <a:r>
              <a:rPr lang="en-US" dirty="0"/>
              <a:t>How can you explore the topic?</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14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half" idx="2"/>
          </p:nvPr>
        </p:nvSpPr>
        <p:spPr>
          <a:xfrm>
            <a:off x="4860032" y="1556792"/>
            <a:ext cx="3550920" cy="5029199"/>
          </a:xfrm>
        </p:spPr>
        <p:txBody>
          <a:bodyPr vert="horz" lIns="91440" tIns="45720" rIns="91440" bIns="45720" rtlCol="0" anchor="t">
            <a:noAutofit/>
          </a:bodyPr>
          <a:lstStyle/>
          <a:p>
            <a:r>
              <a:rPr lang="en-CA" sz="3600" b="1" dirty="0"/>
              <a:t>Reading Level:</a:t>
            </a:r>
          </a:p>
          <a:p>
            <a:pPr marL="457200" indent="-457200">
              <a:buFont typeface="Arial"/>
              <a:buChar char="•"/>
            </a:pPr>
            <a:r>
              <a:rPr lang="en-CA" dirty="0" smtClean="0"/>
              <a:t>Frustration </a:t>
            </a:r>
            <a:r>
              <a:rPr lang="en-CA" sz="1800" dirty="0"/>
              <a:t>(&gt; 90% word recognition, many repetitions, not fluent)</a:t>
            </a:r>
          </a:p>
          <a:p>
            <a:pPr marL="457200" indent="-457200">
              <a:buFont typeface="Arial"/>
              <a:buChar char="•"/>
            </a:pPr>
            <a:r>
              <a:rPr lang="en-CA" dirty="0"/>
              <a:t>Instructional </a:t>
            </a:r>
            <a:r>
              <a:rPr lang="en-US" sz="1800" dirty="0">
                <a:latin typeface="Roboto Light" charset="0"/>
              </a:rPr>
              <a:t>(95% word recognition, few repetitions, fluent)</a:t>
            </a:r>
          </a:p>
          <a:p>
            <a:pPr marL="457200" indent="-457200">
              <a:buFont typeface="Arial"/>
              <a:buChar char="•"/>
            </a:pPr>
            <a:r>
              <a:rPr lang="en-CA" dirty="0"/>
              <a:t>Independent</a:t>
            </a:r>
            <a:r>
              <a:rPr lang="en-US" sz="1800" dirty="0">
                <a:latin typeface="Roboto Light" charset="0"/>
              </a:rPr>
              <a:t>(99 %+ word recognition, few or no repetitions, very</a:t>
            </a:r>
            <a:r>
              <a:rPr lang="en-US" dirty="0">
                <a:latin typeface="Roboto Light" charset="0"/>
              </a:rPr>
              <a:t> </a:t>
            </a:r>
            <a:r>
              <a:rPr lang="en-US" sz="1800" dirty="0">
                <a:latin typeface="Roboto Light" charset="0"/>
              </a:rPr>
              <a:t>fluent</a:t>
            </a:r>
            <a:r>
              <a:rPr lang="en-US" sz="1800" dirty="0" smtClean="0">
                <a:latin typeface="Roboto Light" charset="0"/>
              </a:rPr>
              <a:t>)</a:t>
            </a:r>
            <a:endParaRPr lang="en-US" sz="1800" dirty="0">
              <a:latin typeface="Roboto Light" charset="0"/>
            </a:endParaRPr>
          </a:p>
        </p:txBody>
      </p:sp>
      <p:sp>
        <p:nvSpPr>
          <p:cNvPr id="17" name="Title 16"/>
          <p:cNvSpPr>
            <a:spLocks noGrp="1"/>
          </p:cNvSpPr>
          <p:nvPr>
            <p:ph type="title"/>
          </p:nvPr>
        </p:nvSpPr>
        <p:spPr>
          <a:xfrm>
            <a:off x="107504" y="260648"/>
            <a:ext cx="7635240" cy="914400"/>
          </a:xfrm>
        </p:spPr>
        <p:txBody>
          <a:bodyPr/>
          <a:lstStyle/>
          <a:p>
            <a:r>
              <a:rPr lang="en-CA" kern="600" dirty="0"/>
              <a:t>Now What?</a:t>
            </a:r>
          </a:p>
        </p:txBody>
      </p:sp>
      <p:pic>
        <p:nvPicPr>
          <p:cNvPr id="7" name="Picture Placeholder 6" descr="Image-89.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844" r="17844"/>
          <a:stretch>
            <a:fillRect/>
          </a:stretch>
        </p:blipFill>
        <p:spPr>
          <a:xfrm>
            <a:off x="251520" y="1772816"/>
            <a:ext cx="4476990" cy="4644000"/>
          </a:xfrm>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44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lstStyle/>
          <a:p>
            <a:r>
              <a:rPr lang="en-US" dirty="0">
                <a:solidFill>
                  <a:srgbClr val="FFFFFF"/>
                </a:solidFill>
              </a:rPr>
              <a:t>Now What?</a:t>
            </a:r>
            <a:endParaRPr lang="en-US" dirty="0">
              <a:solidFill>
                <a:schemeClr val="tx1"/>
              </a:solidFill>
            </a:endParaRPr>
          </a:p>
        </p:txBody>
      </p:sp>
      <p:pic>
        <p:nvPicPr>
          <p:cNvPr id="4" name="Content Placeholder 3" descr="3.tiff"/>
          <p:cNvPicPr>
            <a:picLocks noGrp="1" noChangeAspect="1"/>
          </p:cNvPicPr>
          <p:nvPr>
            <p:ph idx="1"/>
          </p:nvPr>
        </p:nvPicPr>
        <p:blipFill>
          <a:blip r:embed="rId3"/>
          <a:stretch>
            <a:fillRect/>
          </a:stretch>
        </p:blipFill>
        <p:spPr>
          <a:xfrm>
            <a:off x="467544" y="1700808"/>
            <a:ext cx="8147050" cy="4815114"/>
          </a:xfrm>
        </p:spPr>
      </p:pic>
    </p:spTree>
    <p:extLst>
      <p:ext uri="{BB962C8B-B14F-4D97-AF65-F5344CB8AC3E}">
        <p14:creationId xmlns:p14="http://schemas.microsoft.com/office/powerpoint/2010/main" val="746159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half" idx="2"/>
          </p:nvPr>
        </p:nvSpPr>
        <p:spPr>
          <a:xfrm>
            <a:off x="4932040" y="1988840"/>
            <a:ext cx="3768952" cy="3977927"/>
          </a:xfrm>
        </p:spPr>
        <p:txBody>
          <a:bodyPr vert="horz" lIns="91440" tIns="45720" rIns="91440" bIns="45720" rtlCol="0" anchor="t">
            <a:noAutofit/>
          </a:bodyPr>
          <a:lstStyle/>
          <a:p>
            <a:r>
              <a:rPr lang="en-CA" sz="3600" b="1" dirty="0"/>
              <a:t>Fluency:</a:t>
            </a:r>
          </a:p>
          <a:p>
            <a:pPr marL="457200" indent="-457200">
              <a:buFont typeface="Arial"/>
              <a:buChar char="•"/>
            </a:pPr>
            <a:r>
              <a:rPr lang="en-CA" sz="2400" b="1" dirty="0"/>
              <a:t>Reading Rate</a:t>
            </a:r>
            <a:r>
              <a:rPr lang="en-CA" sz="2400" dirty="0"/>
              <a:t> (too fast, too slow or just right?)</a:t>
            </a:r>
          </a:p>
          <a:p>
            <a:pPr marL="457200" indent="-457200">
              <a:buFont typeface="Arial"/>
              <a:buChar char="•"/>
            </a:pPr>
            <a:r>
              <a:rPr lang="en-CA" sz="2400" b="1" dirty="0"/>
              <a:t>Prosody</a:t>
            </a:r>
            <a:r>
              <a:rPr lang="en-CA" sz="2400" dirty="0"/>
              <a:t> (expression or no expression)</a:t>
            </a:r>
          </a:p>
          <a:p>
            <a:pPr marL="457200" indent="-457200">
              <a:buFont typeface="Arial"/>
              <a:buChar char="•"/>
            </a:pPr>
            <a:r>
              <a:rPr lang="en-CA" sz="2400" b="1" dirty="0"/>
              <a:t>Accuracy </a:t>
            </a:r>
            <a:r>
              <a:rPr lang="en-CA" sz="2400" dirty="0"/>
              <a:t>(mistakes?</a:t>
            </a:r>
            <a:r>
              <a:rPr lang="en-CA" sz="1800" dirty="0"/>
              <a:t> </a:t>
            </a:r>
            <a:r>
              <a:rPr lang="en-CA" sz="2400" dirty="0"/>
              <a:t>Do they notice</a:t>
            </a:r>
            <a:r>
              <a:rPr lang="en-CA" sz="2400" dirty="0" smtClean="0"/>
              <a:t>?)</a:t>
            </a:r>
            <a:endParaRPr lang="en-CA" sz="2400" dirty="0"/>
          </a:p>
        </p:txBody>
      </p:sp>
      <p:sp>
        <p:nvSpPr>
          <p:cNvPr id="17" name="Title 16"/>
          <p:cNvSpPr>
            <a:spLocks noGrp="1"/>
          </p:cNvSpPr>
          <p:nvPr>
            <p:ph type="title"/>
          </p:nvPr>
        </p:nvSpPr>
        <p:spPr/>
        <p:txBody>
          <a:bodyPr/>
          <a:lstStyle/>
          <a:p>
            <a:r>
              <a:rPr lang="en-CA" dirty="0"/>
              <a:t>Now What?</a:t>
            </a:r>
          </a:p>
        </p:txBody>
      </p:sp>
      <p:pic>
        <p:nvPicPr>
          <p:cNvPr id="6" name="Picture Placeholder 6" descr="Image-89.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844" r="17844"/>
          <a:stretch>
            <a:fillRect/>
          </a:stretch>
        </p:blipFill>
        <p:spPr>
          <a:xfrm>
            <a:off x="251520" y="1772816"/>
            <a:ext cx="4476990" cy="4644000"/>
          </a:xfrm>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514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7635240" cy="914400"/>
          </a:xfrm>
        </p:spPr>
        <p:txBody>
          <a:bodyPr/>
          <a:lstStyle/>
          <a:p>
            <a:r>
              <a:rPr lang="en-US" dirty="0">
                <a:solidFill>
                  <a:srgbClr val="FFFFFF"/>
                </a:solidFill>
              </a:rPr>
              <a:t>Now What?</a:t>
            </a:r>
            <a:endParaRPr lang="en-US" dirty="0">
              <a:solidFill>
                <a:schemeClr val="tx1"/>
              </a:solidFill>
            </a:endParaRPr>
          </a:p>
        </p:txBody>
      </p:sp>
      <p:pic>
        <p:nvPicPr>
          <p:cNvPr id="4" name="Content Placeholder 3" descr="1.tiff"/>
          <p:cNvPicPr>
            <a:picLocks noGrp="1" noChangeAspect="1"/>
          </p:cNvPicPr>
          <p:nvPr>
            <p:ph idx="1"/>
          </p:nvPr>
        </p:nvPicPr>
        <p:blipFill>
          <a:blip r:embed="rId3"/>
          <a:stretch>
            <a:fillRect/>
          </a:stretch>
        </p:blipFill>
        <p:spPr>
          <a:xfrm>
            <a:off x="179512" y="1916832"/>
            <a:ext cx="8658225" cy="3666444"/>
          </a:xfrm>
        </p:spPr>
      </p:pic>
    </p:spTree>
    <p:extLst>
      <p:ext uri="{BB962C8B-B14F-4D97-AF65-F5344CB8AC3E}">
        <p14:creationId xmlns:p14="http://schemas.microsoft.com/office/powerpoint/2010/main" val="2471485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half" idx="2"/>
          </p:nvPr>
        </p:nvSpPr>
        <p:spPr>
          <a:xfrm>
            <a:off x="4946620" y="1676065"/>
            <a:ext cx="3962400" cy="5029199"/>
          </a:xfrm>
        </p:spPr>
        <p:txBody>
          <a:bodyPr/>
          <a:lstStyle/>
          <a:p>
            <a:r>
              <a:rPr lang="en-CA" sz="3600" b="1" dirty="0"/>
              <a:t>Comprehension:</a:t>
            </a:r>
          </a:p>
          <a:p>
            <a:pPr marL="457200" indent="-457200">
              <a:buFont typeface="Arial" panose="020B0604020202020204" pitchFamily="34" charset="0"/>
              <a:buChar char="•"/>
            </a:pPr>
            <a:r>
              <a:rPr lang="en-CA" sz="2400" dirty="0"/>
              <a:t>Re-tell - Summarize</a:t>
            </a:r>
          </a:p>
          <a:p>
            <a:pPr marL="228600" indent="-457200">
              <a:buFont typeface="Arial" panose="020B0604020202020204" pitchFamily="34" charset="0"/>
              <a:buChar char="•"/>
            </a:pPr>
            <a:r>
              <a:rPr lang="en-US" sz="2400" dirty="0"/>
              <a:t>Topic – Main idea</a:t>
            </a:r>
          </a:p>
          <a:p>
            <a:pPr marL="228600" indent="-457200">
              <a:buFont typeface="Arial" panose="020B0604020202020204" pitchFamily="34" charset="0"/>
              <a:buChar char="•"/>
            </a:pPr>
            <a:r>
              <a:rPr lang="en-US" sz="2400" dirty="0"/>
              <a:t>Fact – Key details</a:t>
            </a:r>
          </a:p>
          <a:p>
            <a:pPr marL="228600" indent="-457200">
              <a:buFont typeface="Arial" panose="020B0604020202020204" pitchFamily="34" charset="0"/>
              <a:buChar char="•"/>
            </a:pPr>
            <a:r>
              <a:rPr lang="en-US" sz="2400" dirty="0"/>
              <a:t>Evaluation–Opinion</a:t>
            </a:r>
          </a:p>
          <a:p>
            <a:pPr marL="228600" indent="-457200">
              <a:buFont typeface="Arial" panose="020B0604020202020204" pitchFamily="34" charset="0"/>
              <a:buChar char="•"/>
            </a:pPr>
            <a:r>
              <a:rPr lang="en-US" sz="2400" dirty="0"/>
              <a:t>Inference </a:t>
            </a:r>
          </a:p>
          <a:p>
            <a:pPr marL="228600" indent="-457200">
              <a:buFont typeface="Arial" panose="020B0604020202020204" pitchFamily="34" charset="0"/>
              <a:buChar char="•"/>
            </a:pPr>
            <a:r>
              <a:rPr lang="en-US" sz="2400" dirty="0"/>
              <a:t>Vocabulary</a:t>
            </a:r>
          </a:p>
          <a:p>
            <a:pPr marL="457200" indent="-457200">
              <a:buFont typeface="Arial"/>
              <a:buChar char="•"/>
            </a:pPr>
            <a:endParaRPr lang="en-CA" dirty="0"/>
          </a:p>
          <a:p>
            <a:pPr marL="457200" indent="-457200">
              <a:buFont typeface="Arial"/>
              <a:buChar char="•"/>
            </a:pPr>
            <a:endParaRPr lang="en-CA" dirty="0"/>
          </a:p>
          <a:p>
            <a:endParaRPr lang="en-CA" dirty="0"/>
          </a:p>
        </p:txBody>
      </p:sp>
      <p:sp>
        <p:nvSpPr>
          <p:cNvPr id="17" name="Title 16"/>
          <p:cNvSpPr>
            <a:spLocks noGrp="1"/>
          </p:cNvSpPr>
          <p:nvPr>
            <p:ph type="title"/>
          </p:nvPr>
        </p:nvSpPr>
        <p:spPr>
          <a:xfrm>
            <a:off x="179512" y="260648"/>
            <a:ext cx="7635240" cy="914400"/>
          </a:xfrm>
        </p:spPr>
        <p:txBody>
          <a:bodyPr/>
          <a:lstStyle/>
          <a:p>
            <a:r>
              <a:rPr lang="en-CA" dirty="0"/>
              <a:t>Now What?</a:t>
            </a: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6" descr="Image-89.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844" r="17844"/>
          <a:stretch>
            <a:fillRect/>
          </a:stretch>
        </p:blipFill>
        <p:spPr>
          <a:xfrm>
            <a:off x="251520" y="1772816"/>
            <a:ext cx="4476990" cy="4644000"/>
          </a:xfrm>
        </p:spPr>
      </p:pic>
    </p:spTree>
    <p:extLst>
      <p:ext uri="{BB962C8B-B14F-4D97-AF65-F5344CB8AC3E}">
        <p14:creationId xmlns:p14="http://schemas.microsoft.com/office/powerpoint/2010/main" val="995542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635240" cy="914400"/>
          </a:xfrm>
        </p:spPr>
        <p:txBody>
          <a:bodyPr/>
          <a:lstStyle/>
          <a:p>
            <a:r>
              <a:rPr lang="en-US" dirty="0">
                <a:solidFill>
                  <a:srgbClr val="FFFFFF"/>
                </a:solidFill>
              </a:rPr>
              <a:t>Now What?</a:t>
            </a:r>
            <a:endParaRPr lang="en-US" dirty="0">
              <a:solidFill>
                <a:schemeClr val="tx1"/>
              </a:solidFill>
            </a:endParaRPr>
          </a:p>
        </p:txBody>
      </p:sp>
      <p:pic>
        <p:nvPicPr>
          <p:cNvPr id="4" name="Content Placeholder 3" descr="2.tiff"/>
          <p:cNvPicPr>
            <a:picLocks noGrp="1" noChangeAspect="1"/>
          </p:cNvPicPr>
          <p:nvPr>
            <p:ph idx="1"/>
          </p:nvPr>
        </p:nvPicPr>
        <p:blipFill>
          <a:blip r:embed="rId3"/>
          <a:stretch>
            <a:fillRect/>
          </a:stretch>
        </p:blipFill>
        <p:spPr>
          <a:xfrm>
            <a:off x="47625" y="1916113"/>
            <a:ext cx="8853489" cy="4151312"/>
          </a:xfrm>
        </p:spPr>
      </p:pic>
    </p:spTree>
    <p:extLst>
      <p:ext uri="{BB962C8B-B14F-4D97-AF65-F5344CB8AC3E}">
        <p14:creationId xmlns:p14="http://schemas.microsoft.com/office/powerpoint/2010/main" val="394932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332656"/>
            <a:ext cx="7635240" cy="914400"/>
          </a:xfrm>
        </p:spPr>
        <p:txBody>
          <a:bodyPr/>
          <a:lstStyle/>
          <a:p>
            <a:r>
              <a:rPr lang="en-CA" dirty="0">
                <a:solidFill>
                  <a:srgbClr val="FFFFFF"/>
                </a:solidFill>
              </a:rPr>
              <a:t>Assessment</a:t>
            </a:r>
            <a:endParaRPr lang="en-US" dirty="0">
              <a:solidFill>
                <a:schemeClr val="tx1"/>
              </a:solidFill>
            </a:endParaRPr>
          </a:p>
        </p:txBody>
      </p:sp>
      <p:pic>
        <p:nvPicPr>
          <p:cNvPr id="2" name="Picture 1" descr="Assessment-Cycle2.jpg"/>
          <p:cNvPicPr>
            <a:picLocks noChangeAspect="1"/>
          </p:cNvPicPr>
          <p:nvPr/>
        </p:nvPicPr>
        <p:blipFill>
          <a:blip r:embed="rId2"/>
          <a:stretch>
            <a:fillRect/>
          </a:stretch>
        </p:blipFill>
        <p:spPr>
          <a:xfrm>
            <a:off x="2613249" y="1749425"/>
            <a:ext cx="6530751" cy="4846638"/>
          </a:xfrm>
          <a:prstGeom prst="rect">
            <a:avLst/>
          </a:prstGeom>
        </p:spPr>
      </p:pic>
      <p:sp>
        <p:nvSpPr>
          <p:cNvPr id="3" name="TextBox 2"/>
          <p:cNvSpPr txBox="1"/>
          <p:nvPr/>
        </p:nvSpPr>
        <p:spPr>
          <a:xfrm>
            <a:off x="276225" y="1720850"/>
            <a:ext cx="2701925" cy="3693319"/>
          </a:xfrm>
          <a:prstGeom prst="rect">
            <a:avLst/>
          </a:prstGeom>
        </p:spPr>
        <p:txBody>
          <a:bodyPr rtlCol="0">
            <a:spAutoFit/>
          </a:bodyPr>
          <a:lstStyle/>
          <a:p>
            <a:pPr algn="ctr"/>
            <a:endParaRPr lang="en-US" sz="3600" dirty="0"/>
          </a:p>
          <a:p>
            <a:pPr algn="ctr"/>
            <a:endParaRPr lang="en-US" sz="3600" dirty="0"/>
          </a:p>
          <a:p>
            <a:pPr algn="ctr"/>
            <a:r>
              <a:rPr lang="en-US" sz="3600" dirty="0"/>
              <a:t>BIG IDEA:</a:t>
            </a:r>
          </a:p>
          <a:p>
            <a:pPr algn="ctr"/>
            <a:r>
              <a:rPr lang="en-US" sz="3600" dirty="0"/>
              <a:t>Assessment drives instruction</a:t>
            </a:r>
          </a:p>
          <a:p>
            <a:pPr algn="ctr"/>
            <a:endParaRPr lang="en-US"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816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4400" dirty="0" smtClean="0"/>
              <a:t>School</a:t>
            </a:r>
            <a:r>
              <a:rPr lang="en-CA" dirty="0" smtClean="0"/>
              <a:t> </a:t>
            </a:r>
            <a:r>
              <a:rPr lang="en-CA" sz="4400" dirty="0" smtClean="0"/>
              <a:t>sharing</a:t>
            </a:r>
            <a:endParaRPr lang="en-CA" sz="4400" dirty="0"/>
          </a:p>
        </p:txBody>
      </p:sp>
      <p:sp>
        <p:nvSpPr>
          <p:cNvPr id="5" name="Content Placeholder 4"/>
          <p:cNvSpPr>
            <a:spLocks noGrp="1"/>
          </p:cNvSpPr>
          <p:nvPr>
            <p:ph idx="1"/>
          </p:nvPr>
        </p:nvSpPr>
        <p:spPr>
          <a:xfrm>
            <a:off x="827584" y="1828799"/>
            <a:ext cx="7560840" cy="340040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4000" i="1" dirty="0" smtClean="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NOW</a:t>
            </a:r>
          </a:p>
          <a:p>
            <a:pPr marL="0" marR="0" lvl="0" indent="0" defTabSz="914400" eaLnBrk="1" fontAlgn="auto" latinLnBrk="0" hangingPunct="1">
              <a:lnSpc>
                <a:spcPct val="100000"/>
              </a:lnSpc>
              <a:spcBef>
                <a:spcPts val="0"/>
              </a:spcBef>
              <a:spcAft>
                <a:spcPts val="0"/>
              </a:spcAft>
              <a:buClrTx/>
              <a:buSzTx/>
              <a:buFontTx/>
              <a:buNone/>
              <a:tabLst/>
              <a:defRPr/>
            </a:pPr>
            <a:endParaRPr lang="en-CA" dirty="0"/>
          </a:p>
          <a:p>
            <a:pPr marL="0" marR="0" lvl="0" indent="0" algn="ctr" defTabSz="914400" eaLnBrk="1" fontAlgn="auto" latinLnBrk="0" hangingPunct="1">
              <a:lnSpc>
                <a:spcPct val="100000"/>
              </a:lnSpc>
              <a:spcBef>
                <a:spcPts val="0"/>
              </a:spcBef>
              <a:spcAft>
                <a:spcPts val="0"/>
              </a:spcAft>
              <a:buClrTx/>
              <a:buSzTx/>
              <a:buFontTx/>
              <a:buNone/>
              <a:tabLst/>
              <a:defRPr/>
            </a:pPr>
            <a:r>
              <a:rPr lang="en-CA" dirty="0" smtClean="0"/>
              <a:t>How do you plan to take this information back to your school to help shape your school’s reading assessment program?</a:t>
            </a:r>
            <a:endParaRPr lang="en-CA" dirty="0"/>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736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658389"/>
            <a:ext cx="5112568" cy="461665"/>
          </a:xfrm>
          <a:prstGeom prst="rect">
            <a:avLst/>
          </a:prstGeom>
        </p:spPr>
        <p:txBody>
          <a:bodyPr wrap="square">
            <a:spAutoFit/>
          </a:bodyPr>
          <a:lstStyle/>
          <a:p>
            <a:pPr algn="ctr"/>
            <a:r>
              <a:rPr lang="en-US" sz="2400" dirty="0" smtClean="0">
                <a:latin typeface="Century Gothic"/>
                <a:cs typeface="Century Gothic"/>
                <a:hlinkClick r:id="rId3"/>
              </a:rPr>
              <a:t>http</a:t>
            </a:r>
            <a:r>
              <a:rPr lang="en-US" sz="2400" dirty="0">
                <a:latin typeface="Century Gothic"/>
                <a:cs typeface="Century Gothic"/>
                <a:hlinkClick r:id="rId3"/>
              </a:rPr>
              <a:t>://cr4yr.ca</a:t>
            </a:r>
            <a:r>
              <a:rPr lang="en-US" sz="2400" dirty="0" smtClean="0">
                <a:latin typeface="Century Gothic"/>
                <a:cs typeface="Century Gothic"/>
                <a:hlinkClick r:id="rId3"/>
              </a:rPr>
              <a:t>/</a:t>
            </a:r>
            <a:endParaRPr lang="en-US" sz="2400" dirty="0">
              <a:latin typeface="Century Gothic"/>
              <a:cs typeface="Century Gothic"/>
            </a:endParaRPr>
          </a:p>
        </p:txBody>
      </p:sp>
      <p:sp>
        <p:nvSpPr>
          <p:cNvPr id="6" name="Rectangle 5"/>
          <p:cNvSpPr/>
          <p:nvPr/>
        </p:nvSpPr>
        <p:spPr>
          <a:xfrm>
            <a:off x="539552" y="5495721"/>
            <a:ext cx="4815130" cy="461665"/>
          </a:xfrm>
          <a:prstGeom prst="rect">
            <a:avLst/>
          </a:prstGeom>
        </p:spPr>
        <p:txBody>
          <a:bodyPr wrap="square">
            <a:spAutoFit/>
          </a:bodyPr>
          <a:lstStyle/>
          <a:p>
            <a:pPr algn="ctr"/>
            <a:r>
              <a:rPr lang="en-US" sz="2400" dirty="0">
                <a:latin typeface="Century Gothic"/>
                <a:cs typeface="Century Gothic"/>
                <a:hlinkClick r:id="rId4"/>
              </a:rPr>
              <a:t>http://literacy44.ca</a:t>
            </a:r>
            <a:endParaRPr lang="en-US" sz="2400" dirty="0">
              <a:latin typeface="Century Gothic"/>
              <a:cs typeface="Century Gothic"/>
            </a:endParaRPr>
          </a:p>
        </p:txBody>
      </p:sp>
      <p:pic>
        <p:nvPicPr>
          <p:cNvPr id="7" name="Picture 6" descr="Screen Shot 2015-12-09 at 8.43.3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8939" y="4996451"/>
            <a:ext cx="3722870" cy="1460207"/>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171" y="2996952"/>
            <a:ext cx="2417042" cy="228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0141" y="332656"/>
            <a:ext cx="5472608" cy="769441"/>
          </a:xfrm>
          <a:prstGeom prst="rect">
            <a:avLst/>
          </a:prstGeom>
          <a:noFill/>
        </p:spPr>
        <p:txBody>
          <a:bodyPr wrap="square" rtlCol="0">
            <a:spAutoFit/>
          </a:bodyPr>
          <a:lstStyle/>
          <a:p>
            <a:r>
              <a:rPr lang="en-US" altLang="en-US" sz="4400" dirty="0">
                <a:solidFill>
                  <a:schemeClr val="bg1"/>
                </a:solidFill>
                <a:latin typeface="+mj-lt"/>
                <a:cs typeface="Century Gothic"/>
              </a:rPr>
              <a:t>Literacy Resources</a:t>
            </a:r>
            <a:endParaRPr lang="en-CA" sz="4400" dirty="0">
              <a:solidFill>
                <a:schemeClr val="bg1"/>
              </a:solidFill>
              <a:latin typeface="+mj-lt"/>
            </a:endParaRP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1534114"/>
            <a:ext cx="4786313"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663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7635240" cy="914400"/>
          </a:xfrm>
        </p:spPr>
        <p:txBody>
          <a:bodyPr>
            <a:noAutofit/>
          </a:bodyPr>
          <a:lstStyle/>
          <a:p>
            <a:r>
              <a:rPr lang="en-CA" sz="4000" dirty="0" smtClean="0"/>
              <a:t>Putting The Pieces Together</a:t>
            </a:r>
            <a:endParaRPr lang="en-CA" sz="4000" dirty="0"/>
          </a:p>
        </p:txBody>
      </p:sp>
      <p:sp>
        <p:nvSpPr>
          <p:cNvPr id="5" name="Content Placeholder 4"/>
          <p:cNvSpPr>
            <a:spLocks noGrp="1"/>
          </p:cNvSpPr>
          <p:nvPr>
            <p:ph idx="1"/>
          </p:nvPr>
        </p:nvSpPr>
        <p:spPr>
          <a:xfrm>
            <a:off x="255348" y="1772816"/>
            <a:ext cx="8491432" cy="4343400"/>
          </a:xfrm>
        </p:spPr>
        <p:txBody>
          <a:bodyPr/>
          <a:lstStyle/>
          <a:p>
            <a:pPr marL="0" lvl="0" indent="0" algn="ctr">
              <a:spcBef>
                <a:spcPts val="0"/>
              </a:spcBef>
              <a:buNone/>
              <a:defRPr/>
            </a:pPr>
            <a:r>
              <a:rPr lang="en-CA" dirty="0"/>
              <a:t>Jigsaw Part 2  = School  groups </a:t>
            </a:r>
          </a:p>
        </p:txBody>
      </p:sp>
      <p:pic>
        <p:nvPicPr>
          <p:cNvPr id="2" name="Picture 1" descr="csql_image_puzzle_pieces_full_colour.jpg"/>
          <p:cNvPicPr>
            <a:picLocks noChangeAspect="1"/>
          </p:cNvPicPr>
          <p:nvPr/>
        </p:nvPicPr>
        <p:blipFill>
          <a:blip r:embed="rId3"/>
          <a:stretch>
            <a:fillRect/>
          </a:stretch>
        </p:blipFill>
        <p:spPr>
          <a:xfrm>
            <a:off x="499517" y="2780928"/>
            <a:ext cx="8210550" cy="2865741"/>
          </a:xfrm>
          <a:prstGeom prst="rect">
            <a:avLst/>
          </a:prstGeom>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606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400" dirty="0" smtClean="0"/>
              <a:t>Agenda </a:t>
            </a:r>
            <a:endParaRPr lang="en-CA" sz="4400" dirty="0"/>
          </a:p>
        </p:txBody>
      </p:sp>
      <p:sp>
        <p:nvSpPr>
          <p:cNvPr id="5" name="Content Placeholder 4"/>
          <p:cNvSpPr>
            <a:spLocks noGrp="1"/>
          </p:cNvSpPr>
          <p:nvPr>
            <p:ph idx="1"/>
          </p:nvPr>
        </p:nvSpPr>
        <p:spPr>
          <a:xfrm>
            <a:off x="179512" y="1484784"/>
            <a:ext cx="8640960" cy="5184576"/>
          </a:xfrm>
        </p:spPr>
        <p:txBody>
          <a:bodyPr>
            <a:normAutofit/>
          </a:bodyPr>
          <a:lstStyle/>
          <a:p>
            <a:pPr marL="0" indent="0">
              <a:buNone/>
            </a:pPr>
            <a:endParaRPr lang="en-CA" sz="3200" dirty="0" smtClean="0"/>
          </a:p>
          <a:p>
            <a:pPr marL="0" indent="0">
              <a:buNone/>
            </a:pPr>
            <a:endParaRPr lang="en-CA" sz="3200" dirty="0" smtClean="0"/>
          </a:p>
          <a:p>
            <a:endParaRPr lang="en-CA" dirty="0"/>
          </a:p>
        </p:txBody>
      </p:sp>
      <p:graphicFrame>
        <p:nvGraphicFramePr>
          <p:cNvPr id="2" name="Table 1"/>
          <p:cNvGraphicFramePr>
            <a:graphicFrameLocks noGrp="1"/>
          </p:cNvGraphicFramePr>
          <p:nvPr>
            <p:extLst>
              <p:ext uri="{D42A27DB-BD31-4B8C-83A1-F6EECF244321}">
                <p14:modId xmlns:p14="http://schemas.microsoft.com/office/powerpoint/2010/main" val="524760422"/>
              </p:ext>
            </p:extLst>
          </p:nvPr>
        </p:nvGraphicFramePr>
        <p:xfrm>
          <a:off x="1475656" y="2492896"/>
          <a:ext cx="6301740" cy="3180080"/>
        </p:xfrm>
        <a:graphic>
          <a:graphicData uri="http://schemas.openxmlformats.org/drawingml/2006/table">
            <a:tbl>
              <a:tblPr firstRow="1" bandRow="1">
                <a:tableStyleId>{5940675A-B579-460E-94D1-54222C63F5DA}</a:tableStyleId>
              </a:tblPr>
              <a:tblGrid>
                <a:gridCol w="4300280"/>
                <a:gridCol w="2001460"/>
              </a:tblGrid>
              <a:tr h="370840">
                <a:tc>
                  <a:txBody>
                    <a:bodyPr/>
                    <a:lstStyle/>
                    <a:p>
                      <a:pPr marL="22860" marR="0">
                        <a:spcBef>
                          <a:spcPts val="0"/>
                        </a:spcBef>
                        <a:spcAft>
                          <a:spcPts val="0"/>
                        </a:spcAft>
                      </a:pPr>
                      <a:r>
                        <a:rPr lang="en-CA" sz="1600" dirty="0" smtClean="0">
                          <a:effectLst/>
                          <a:latin typeface="+mn-lt"/>
                        </a:rPr>
                        <a:t>Coffee Break </a:t>
                      </a:r>
                      <a:endParaRPr lang="en-CA" sz="1600" dirty="0">
                        <a:effectLst/>
                        <a:latin typeface="+mn-lt"/>
                        <a:ea typeface="Calibri"/>
                        <a:cs typeface="Times New Roman"/>
                      </a:endParaRPr>
                    </a:p>
                  </a:txBody>
                  <a:tcPr marL="68580" marR="68580" marT="0" marB="0" anchor="ctr"/>
                </a:tc>
                <a:tc>
                  <a:txBody>
                    <a:bodyPr/>
                    <a:lstStyle/>
                    <a:p>
                      <a:pPr marL="0" marR="0">
                        <a:spcBef>
                          <a:spcPts val="0"/>
                        </a:spcBef>
                        <a:spcAft>
                          <a:spcPts val="0"/>
                        </a:spcAft>
                      </a:pPr>
                      <a:r>
                        <a:rPr lang="en-CA" sz="1600" dirty="0" err="1">
                          <a:effectLst/>
                          <a:latin typeface="+mn-lt"/>
                        </a:rPr>
                        <a:t>Skyview</a:t>
                      </a:r>
                      <a:r>
                        <a:rPr lang="en-CA" sz="1600" dirty="0">
                          <a:effectLst/>
                          <a:latin typeface="+mn-lt"/>
                        </a:rPr>
                        <a:t> </a:t>
                      </a:r>
                      <a:endParaRPr lang="en-CA" sz="1600" dirty="0">
                        <a:effectLst/>
                        <a:latin typeface="+mn-lt"/>
                        <a:ea typeface="Calibri"/>
                        <a:cs typeface="Times New Roman"/>
                      </a:endParaRPr>
                    </a:p>
                  </a:txBody>
                  <a:tcPr marL="68580" marR="68580" marT="0" marB="0" anchor="ctr"/>
                </a:tc>
              </a:tr>
              <a:tr h="370840">
                <a:tc>
                  <a:txBody>
                    <a:bodyPr/>
                    <a:lstStyle/>
                    <a:p>
                      <a:pPr marL="22860" marR="0">
                        <a:spcBef>
                          <a:spcPts val="0"/>
                        </a:spcBef>
                        <a:spcAft>
                          <a:spcPts val="0"/>
                        </a:spcAft>
                      </a:pPr>
                      <a:r>
                        <a:rPr lang="en-CA" sz="1600" dirty="0">
                          <a:effectLst/>
                          <a:latin typeface="+mn-lt"/>
                        </a:rPr>
                        <a:t>Puzzle Jigsaw </a:t>
                      </a:r>
                      <a:endParaRPr lang="en-CA" sz="1600" dirty="0" smtClean="0">
                        <a:effectLst/>
                        <a:latin typeface="+mn-lt"/>
                      </a:endParaRPr>
                    </a:p>
                    <a:p>
                      <a:pPr marL="22860" marR="0">
                        <a:spcBef>
                          <a:spcPts val="0"/>
                        </a:spcBef>
                        <a:spcAft>
                          <a:spcPts val="0"/>
                        </a:spcAft>
                      </a:pPr>
                      <a:r>
                        <a:rPr lang="en-CA" sz="1600" dirty="0" smtClean="0">
                          <a:effectLst/>
                          <a:latin typeface="+mn-lt"/>
                        </a:rPr>
                        <a:t>Experts share</a:t>
                      </a:r>
                    </a:p>
                    <a:p>
                      <a:pPr marL="22860" marR="0">
                        <a:spcBef>
                          <a:spcPts val="0"/>
                        </a:spcBef>
                        <a:spcAft>
                          <a:spcPts val="0"/>
                        </a:spcAft>
                      </a:pPr>
                      <a:r>
                        <a:rPr lang="en-CA" sz="1600" dirty="0" smtClean="0">
                          <a:effectLst/>
                          <a:latin typeface="+mn-lt"/>
                          <a:ea typeface="Calibri"/>
                          <a:cs typeface="Times New Roman"/>
                        </a:rPr>
                        <a:t>3,2,1 sheet </a:t>
                      </a:r>
                    </a:p>
                  </a:txBody>
                  <a:tcPr marL="68580" marR="68580" marT="0" marB="0"/>
                </a:tc>
                <a:tc>
                  <a:txBody>
                    <a:bodyPr/>
                    <a:lstStyle/>
                    <a:p>
                      <a:pPr marL="0" marR="0">
                        <a:spcBef>
                          <a:spcPts val="0"/>
                        </a:spcBef>
                        <a:spcAft>
                          <a:spcPts val="0"/>
                        </a:spcAft>
                      </a:pPr>
                      <a:r>
                        <a:rPr lang="en-CA" sz="1600">
                          <a:effectLst/>
                          <a:latin typeface="+mn-lt"/>
                        </a:rPr>
                        <a:t>Mountainview</a:t>
                      </a:r>
                      <a:endParaRPr lang="en-CA" sz="1600">
                        <a:effectLst/>
                        <a:latin typeface="+mn-lt"/>
                        <a:ea typeface="Calibri"/>
                        <a:cs typeface="Times New Roman"/>
                      </a:endParaRPr>
                    </a:p>
                  </a:txBody>
                  <a:tcPr marL="68580" marR="68580" marT="0" marB="0"/>
                </a:tc>
              </a:tr>
              <a:tr h="370840">
                <a:tc>
                  <a:txBody>
                    <a:bodyPr/>
                    <a:lstStyle/>
                    <a:p>
                      <a:pPr marL="0" marR="0">
                        <a:spcBef>
                          <a:spcPts val="0"/>
                        </a:spcBef>
                        <a:spcAft>
                          <a:spcPts val="0"/>
                        </a:spcAft>
                        <a:tabLst>
                          <a:tab pos="1739900" algn="l"/>
                        </a:tabLst>
                      </a:pPr>
                      <a:r>
                        <a:rPr lang="en-CA" sz="1600" dirty="0">
                          <a:effectLst/>
                          <a:latin typeface="+mn-lt"/>
                        </a:rPr>
                        <a:t>School Team session</a:t>
                      </a:r>
                    </a:p>
                    <a:p>
                      <a:pPr marL="285750" marR="0" indent="-285750">
                        <a:spcBef>
                          <a:spcPts val="0"/>
                        </a:spcBef>
                        <a:spcAft>
                          <a:spcPts val="0"/>
                        </a:spcAft>
                        <a:buFont typeface="Wingdings" panose="05000000000000000000" pitchFamily="2" charset="2"/>
                        <a:buChar char="q"/>
                        <a:tabLst>
                          <a:tab pos="1739900" algn="l"/>
                        </a:tabLst>
                      </a:pPr>
                      <a:r>
                        <a:rPr lang="en-CA" sz="1600" dirty="0">
                          <a:effectLst/>
                          <a:latin typeface="+mn-lt"/>
                        </a:rPr>
                        <a:t>Develop plan to take back to  </a:t>
                      </a:r>
                      <a:r>
                        <a:rPr lang="en-CA" sz="1600" dirty="0" smtClean="0">
                          <a:effectLst/>
                          <a:latin typeface="+mn-lt"/>
                        </a:rPr>
                        <a:t>school</a:t>
                      </a:r>
                    </a:p>
                    <a:p>
                      <a:pPr marL="285750" marR="0" indent="-285750">
                        <a:spcBef>
                          <a:spcPts val="0"/>
                        </a:spcBef>
                        <a:spcAft>
                          <a:spcPts val="0"/>
                        </a:spcAft>
                        <a:buFont typeface="Wingdings" panose="05000000000000000000" pitchFamily="2" charset="2"/>
                        <a:buChar char="q"/>
                        <a:tabLst>
                          <a:tab pos="1739900" algn="l"/>
                        </a:tabLst>
                      </a:pPr>
                      <a:r>
                        <a:rPr lang="en-CA" sz="1600" baseline="0" dirty="0" smtClean="0">
                          <a:effectLst/>
                          <a:latin typeface="+mn-lt"/>
                        </a:rPr>
                        <a:t>H</a:t>
                      </a:r>
                      <a:r>
                        <a:rPr lang="en-CA" sz="1600" baseline="0" smtClean="0">
                          <a:effectLst/>
                          <a:latin typeface="+mn-lt"/>
                        </a:rPr>
                        <a:t>ow </a:t>
                      </a:r>
                      <a:r>
                        <a:rPr lang="en-CA" sz="1600" baseline="0" dirty="0" smtClean="0">
                          <a:effectLst/>
                          <a:latin typeface="+mn-lt"/>
                        </a:rPr>
                        <a:t>is your team going to  present this information to your school</a:t>
                      </a:r>
                    </a:p>
                    <a:p>
                      <a:pPr marL="285750" marR="0" indent="-285750">
                        <a:spcBef>
                          <a:spcPts val="0"/>
                        </a:spcBef>
                        <a:spcAft>
                          <a:spcPts val="0"/>
                        </a:spcAft>
                        <a:buFont typeface="Wingdings" panose="05000000000000000000" pitchFamily="2" charset="2"/>
                        <a:buChar char="q"/>
                        <a:tabLst>
                          <a:tab pos="1739900" algn="l"/>
                        </a:tabLst>
                      </a:pPr>
                      <a:r>
                        <a:rPr lang="en-CA" sz="1600" dirty="0" smtClean="0">
                          <a:effectLst/>
                          <a:latin typeface="+mn-lt"/>
                        </a:rPr>
                        <a:t>What are your school’s needs?   </a:t>
                      </a:r>
                    </a:p>
                    <a:p>
                      <a:pPr marL="285750" marR="0" indent="-285750">
                        <a:spcBef>
                          <a:spcPts val="0"/>
                        </a:spcBef>
                        <a:spcAft>
                          <a:spcPts val="0"/>
                        </a:spcAft>
                        <a:buFont typeface="Wingdings" panose="05000000000000000000" pitchFamily="2" charset="2"/>
                        <a:buChar char="q"/>
                        <a:tabLst>
                          <a:tab pos="1739900" algn="l"/>
                        </a:tabLst>
                      </a:pPr>
                      <a:r>
                        <a:rPr lang="en-CA" sz="1600" dirty="0" smtClean="0">
                          <a:effectLst/>
                          <a:latin typeface="+mn-lt"/>
                        </a:rPr>
                        <a:t>How will you move your</a:t>
                      </a:r>
                      <a:r>
                        <a:rPr lang="en-CA" sz="1600" baseline="0" dirty="0" smtClean="0">
                          <a:effectLst/>
                          <a:latin typeface="+mn-lt"/>
                        </a:rPr>
                        <a:t> </a:t>
                      </a:r>
                      <a:r>
                        <a:rPr lang="en-CA" sz="1600" dirty="0" smtClean="0">
                          <a:effectLst/>
                          <a:latin typeface="+mn-lt"/>
                        </a:rPr>
                        <a:t> school forward</a:t>
                      </a:r>
                      <a:r>
                        <a:rPr lang="en-CA" sz="1600" baseline="0" dirty="0" smtClean="0">
                          <a:effectLst/>
                          <a:latin typeface="+mn-lt"/>
                        </a:rPr>
                        <a:t> with the  literacy agenda?</a:t>
                      </a:r>
                    </a:p>
                  </a:txBody>
                  <a:tcPr marL="68580" marR="68580" marT="0" marB="0"/>
                </a:tc>
                <a:tc>
                  <a:txBody>
                    <a:bodyPr/>
                    <a:lstStyle/>
                    <a:p>
                      <a:pPr marL="0" marR="0">
                        <a:spcBef>
                          <a:spcPts val="0"/>
                        </a:spcBef>
                        <a:spcAft>
                          <a:spcPts val="0"/>
                        </a:spcAft>
                      </a:pPr>
                      <a:r>
                        <a:rPr lang="en-CA" sz="1600" dirty="0" err="1">
                          <a:effectLst/>
                          <a:latin typeface="+mn-lt"/>
                        </a:rPr>
                        <a:t>Mountainview</a:t>
                      </a:r>
                      <a:endParaRPr lang="en-CA" sz="1600" dirty="0">
                        <a:effectLst/>
                        <a:latin typeface="+mn-lt"/>
                        <a:ea typeface="Calibri"/>
                        <a:cs typeface="Times New Roman"/>
                      </a:endParaRPr>
                    </a:p>
                  </a:txBody>
                  <a:tcPr marL="68580" marR="68580" marT="0" marB="0"/>
                </a:tc>
              </a:tr>
              <a:tr h="370840">
                <a:tc>
                  <a:txBody>
                    <a:bodyPr/>
                    <a:lstStyle/>
                    <a:p>
                      <a:pPr marL="22860" marR="0">
                        <a:spcBef>
                          <a:spcPts val="0"/>
                        </a:spcBef>
                        <a:spcAft>
                          <a:spcPts val="0"/>
                        </a:spcAft>
                      </a:pPr>
                      <a:r>
                        <a:rPr lang="en-CA" sz="1600" dirty="0" smtClean="0">
                          <a:effectLst/>
                          <a:latin typeface="+mn-lt"/>
                          <a:ea typeface="Calibri"/>
                          <a:cs typeface="Times New Roman"/>
                        </a:rPr>
                        <a:t>Lunch </a:t>
                      </a:r>
                      <a:endParaRPr lang="en-CA" sz="1600" dirty="0">
                        <a:effectLst/>
                        <a:latin typeface="+mn-lt"/>
                        <a:ea typeface="Calibri"/>
                        <a:cs typeface="Times New Roman"/>
                      </a:endParaRPr>
                    </a:p>
                  </a:txBody>
                  <a:tcPr marL="68580" marR="68580" marT="0" marB="0" anchor="ctr"/>
                </a:tc>
                <a:tc>
                  <a:txBody>
                    <a:bodyPr/>
                    <a:lstStyle/>
                    <a:p>
                      <a:pPr marL="0" marR="0">
                        <a:spcBef>
                          <a:spcPts val="0"/>
                        </a:spcBef>
                        <a:spcAft>
                          <a:spcPts val="0"/>
                        </a:spcAft>
                      </a:pPr>
                      <a:endParaRPr lang="en-CA" sz="1600" dirty="0">
                        <a:effectLst/>
                        <a:latin typeface="+mn-lt"/>
                        <a:ea typeface="Calibri"/>
                        <a:cs typeface="Times New Roman"/>
                      </a:endParaRPr>
                    </a:p>
                  </a:txBody>
                  <a:tcPr marL="68580" marR="68580" marT="0" marB="0" anchor="ctr"/>
                </a:tc>
              </a:tr>
            </a:tbl>
          </a:graphicData>
        </a:graphic>
      </p:graphicFrame>
      <p:sp>
        <p:nvSpPr>
          <p:cNvPr id="3" name="Rectangle 3"/>
          <p:cNvSpPr>
            <a:spLocks noChangeArrowheads="1"/>
          </p:cNvSpPr>
          <p:nvPr/>
        </p:nvSpPr>
        <p:spPr bwMode="auto">
          <a:xfrm>
            <a:off x="539551" y="1772816"/>
            <a:ext cx="29819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739900" algn="l"/>
              </a:tabLst>
              <a:defRPr>
                <a:solidFill>
                  <a:schemeClr val="tx1"/>
                </a:solidFill>
                <a:latin typeface="Arial" pitchFamily="34" charset="0"/>
                <a:cs typeface="Arial" pitchFamily="34" charset="0"/>
              </a:defRPr>
            </a:lvl1pPr>
            <a:lvl2pPr fontAlgn="base">
              <a:spcBef>
                <a:spcPct val="0"/>
              </a:spcBef>
              <a:spcAft>
                <a:spcPct val="0"/>
              </a:spcAft>
              <a:tabLst>
                <a:tab pos="1739900" algn="l"/>
              </a:tabLst>
              <a:defRPr>
                <a:solidFill>
                  <a:schemeClr val="tx1"/>
                </a:solidFill>
                <a:latin typeface="Arial" pitchFamily="34" charset="0"/>
                <a:cs typeface="Arial" pitchFamily="34" charset="0"/>
              </a:defRPr>
            </a:lvl2pPr>
            <a:lvl3pPr fontAlgn="base">
              <a:spcBef>
                <a:spcPct val="0"/>
              </a:spcBef>
              <a:spcAft>
                <a:spcPct val="0"/>
              </a:spcAft>
              <a:tabLst>
                <a:tab pos="1739900" algn="l"/>
              </a:tabLst>
              <a:defRPr>
                <a:solidFill>
                  <a:schemeClr val="tx1"/>
                </a:solidFill>
                <a:latin typeface="Arial" pitchFamily="34" charset="0"/>
                <a:cs typeface="Arial" pitchFamily="34" charset="0"/>
              </a:defRPr>
            </a:lvl3pPr>
            <a:lvl4pPr fontAlgn="base">
              <a:spcBef>
                <a:spcPct val="0"/>
              </a:spcBef>
              <a:spcAft>
                <a:spcPct val="0"/>
              </a:spcAft>
              <a:tabLst>
                <a:tab pos="1739900" algn="l"/>
              </a:tabLst>
              <a:defRPr>
                <a:solidFill>
                  <a:schemeClr val="tx1"/>
                </a:solidFill>
                <a:latin typeface="Arial" pitchFamily="34" charset="0"/>
                <a:cs typeface="Arial" pitchFamily="34" charset="0"/>
              </a:defRPr>
            </a:lvl4pPr>
            <a:lvl5pPr fontAlgn="base">
              <a:spcBef>
                <a:spcPct val="0"/>
              </a:spcBef>
              <a:spcAft>
                <a:spcPct val="0"/>
              </a:spcAft>
              <a:tabLst>
                <a:tab pos="1739900" algn="l"/>
              </a:tabLst>
              <a:defRPr>
                <a:solidFill>
                  <a:schemeClr val="tx1"/>
                </a:solidFill>
                <a:latin typeface="Arial" pitchFamily="34" charset="0"/>
                <a:cs typeface="Arial" pitchFamily="34" charset="0"/>
              </a:defRPr>
            </a:lvl5pPr>
            <a:lvl6pPr fontAlgn="base">
              <a:spcBef>
                <a:spcPct val="0"/>
              </a:spcBef>
              <a:spcAft>
                <a:spcPct val="0"/>
              </a:spcAft>
              <a:tabLst>
                <a:tab pos="1739900" algn="l"/>
              </a:tabLst>
              <a:defRPr>
                <a:solidFill>
                  <a:schemeClr val="tx1"/>
                </a:solidFill>
                <a:latin typeface="Arial" pitchFamily="34" charset="0"/>
                <a:cs typeface="Arial" pitchFamily="34" charset="0"/>
              </a:defRPr>
            </a:lvl6pPr>
            <a:lvl7pPr fontAlgn="base">
              <a:spcBef>
                <a:spcPct val="0"/>
              </a:spcBef>
              <a:spcAft>
                <a:spcPct val="0"/>
              </a:spcAft>
              <a:tabLst>
                <a:tab pos="1739900" algn="l"/>
              </a:tabLst>
              <a:defRPr>
                <a:solidFill>
                  <a:schemeClr val="tx1"/>
                </a:solidFill>
                <a:latin typeface="Arial" pitchFamily="34" charset="0"/>
                <a:cs typeface="Arial" pitchFamily="34" charset="0"/>
              </a:defRPr>
            </a:lvl7pPr>
            <a:lvl8pPr fontAlgn="base">
              <a:spcBef>
                <a:spcPct val="0"/>
              </a:spcBef>
              <a:spcAft>
                <a:spcPct val="0"/>
              </a:spcAft>
              <a:tabLst>
                <a:tab pos="1739900" algn="l"/>
              </a:tabLst>
              <a:defRPr>
                <a:solidFill>
                  <a:schemeClr val="tx1"/>
                </a:solidFill>
                <a:latin typeface="Arial" pitchFamily="34" charset="0"/>
                <a:cs typeface="Arial" pitchFamily="34" charset="0"/>
              </a:defRPr>
            </a:lvl8pPr>
            <a:lvl9pPr fontAlgn="base">
              <a:spcBef>
                <a:spcPct val="0"/>
              </a:spcBef>
              <a:spcAft>
                <a:spcPct val="0"/>
              </a:spcAft>
              <a:tabLst>
                <a:tab pos="17399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739900" algn="l"/>
              </a:tabLst>
            </a:pPr>
            <a:r>
              <a:rPr kumimoji="0" lang="en-CA" altLang="en-US" sz="2800" b="1" i="0" u="none" strike="noStrike" cap="none" normalizeH="0" baseline="0" dirty="0" smtClean="0">
                <a:ln>
                  <a:noFill/>
                </a:ln>
                <a:solidFill>
                  <a:schemeClr val="tx1"/>
                </a:solidFill>
                <a:effectLst/>
                <a:latin typeface="+mn-lt"/>
                <a:ea typeface="Calibri" pitchFamily="34" charset="0"/>
                <a:cs typeface="Times New Roman" pitchFamily="18" charset="0"/>
              </a:rPr>
              <a:t>10:00am- 1:00pm </a:t>
            </a:r>
            <a:endParaRPr kumimoji="0" lang="en-CA" altLang="en-US" sz="2800" b="0" i="0" u="none" strike="noStrike" cap="none" normalizeH="0" baseline="0" dirty="0" smtClean="0">
              <a:ln>
                <a:noFill/>
              </a:ln>
              <a:solidFill>
                <a:schemeClr val="tx1"/>
              </a:solidFill>
              <a:effectLst/>
              <a:latin typeface="+mn-lt"/>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829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normAutofit/>
          </a:bodyPr>
          <a:lstStyle/>
          <a:p>
            <a:r>
              <a:rPr lang="en-US" dirty="0" smtClean="0">
                <a:solidFill>
                  <a:srgbClr val="FFFFFF"/>
                </a:solidFill>
                <a:latin typeface="Roboto Slab" charset="0"/>
              </a:rPr>
              <a:t>First Peoples Connections</a:t>
            </a:r>
            <a:endParaRPr lang="en-US" dirty="0">
              <a:solidFill>
                <a:schemeClr val="tx1"/>
              </a:solidFill>
              <a:latin typeface="Roboto Slab" charset="0"/>
            </a:endParaRPr>
          </a:p>
        </p:txBody>
      </p:sp>
      <p:sp>
        <p:nvSpPr>
          <p:cNvPr id="3" name="Content Placeholder 2"/>
          <p:cNvSpPr>
            <a:spLocks noGrp="1"/>
          </p:cNvSpPr>
          <p:nvPr>
            <p:ph idx="1"/>
          </p:nvPr>
        </p:nvSpPr>
        <p:spPr>
          <a:xfrm>
            <a:off x="228600" y="1828800"/>
            <a:ext cx="8636000" cy="4772025"/>
          </a:xfrm>
        </p:spPr>
        <p:txBody>
          <a:bodyPr vert="horz" lIns="91440" tIns="45720" rIns="91440" bIns="45720" rtlCol="0" anchor="t">
            <a:normAutofit/>
          </a:bodyPr>
          <a:lstStyle/>
          <a:p>
            <a:pPr>
              <a:spcAft>
                <a:spcPts val="1200"/>
              </a:spcAft>
            </a:pPr>
            <a:r>
              <a:rPr lang="en-US" dirty="0">
                <a:latin typeface="Roboto Light" charset="0"/>
              </a:rPr>
              <a:t>Learning involves patience and time. </a:t>
            </a:r>
          </a:p>
          <a:p>
            <a:pPr>
              <a:spcAft>
                <a:spcPts val="1200"/>
              </a:spcAft>
            </a:pPr>
            <a:r>
              <a:rPr lang="en-US" dirty="0" smtClean="0">
                <a:latin typeface="Roboto Light" charset="0"/>
              </a:rPr>
              <a:t>Learning </a:t>
            </a:r>
            <a:r>
              <a:rPr lang="en-US" dirty="0">
                <a:latin typeface="Roboto Light" charset="0"/>
              </a:rPr>
              <a:t>is holistic, reflexive, reflective, experiential, and relational (focused on connectedness, on reciprocal relationships, and a sense of place). </a:t>
            </a:r>
          </a:p>
          <a:p>
            <a:pPr>
              <a:spcAft>
                <a:spcPts val="1200"/>
              </a:spcAft>
            </a:pPr>
            <a:r>
              <a:rPr lang="en-US" dirty="0" smtClean="0">
                <a:latin typeface="Roboto Light" charset="0"/>
              </a:rPr>
              <a:t>Learning </a:t>
            </a:r>
            <a:r>
              <a:rPr lang="en-US" dirty="0">
                <a:latin typeface="Roboto Light" charset="0"/>
              </a:rPr>
              <a:t>ultimately supports the well-being of the self, the family, the community, the land, the spirits, and the ancestors.</a:t>
            </a:r>
            <a:r>
              <a:rPr lang="en-US" i="1" dirty="0">
                <a:latin typeface="Roboto Light" charset="0"/>
              </a:rPr>
              <a:t> </a:t>
            </a:r>
          </a:p>
          <a:p>
            <a:endParaRPr lang="en-US"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36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404664"/>
            <a:ext cx="7635240" cy="914400"/>
          </a:xfrm>
        </p:spPr>
        <p:txBody>
          <a:bodyPr/>
          <a:lstStyle/>
          <a:p>
            <a:r>
              <a:rPr lang="en-CA" dirty="0">
                <a:solidFill>
                  <a:srgbClr val="FFFFFF"/>
                </a:solidFill>
              </a:rPr>
              <a:t>Assessment </a:t>
            </a:r>
            <a:r>
              <a:rPr lang="en-CA" dirty="0" smtClean="0">
                <a:solidFill>
                  <a:srgbClr val="FFFFFF"/>
                </a:solidFill>
              </a:rPr>
              <a:t>Handbook</a:t>
            </a:r>
            <a:endParaRPr lang="en-US" dirty="0">
              <a:solidFill>
                <a:schemeClr val="tx1"/>
              </a:solidFill>
            </a:endParaRPr>
          </a:p>
        </p:txBody>
      </p:sp>
      <p:pic>
        <p:nvPicPr>
          <p:cNvPr id="2" name="Picture 1" descr="Assessment handbook.png"/>
          <p:cNvPicPr>
            <a:picLocks noChangeAspect="1"/>
          </p:cNvPicPr>
          <p:nvPr/>
        </p:nvPicPr>
        <p:blipFill>
          <a:blip r:embed="rId3"/>
          <a:stretch>
            <a:fillRect/>
          </a:stretch>
        </p:blipFill>
        <p:spPr>
          <a:xfrm>
            <a:off x="497876" y="2132856"/>
            <a:ext cx="2805559" cy="3636000"/>
          </a:xfrm>
          <a:prstGeom prst="rect">
            <a:avLst/>
          </a:prstGeom>
          <a:ln>
            <a:solidFill>
              <a:schemeClr val="accent2"/>
            </a:solidFill>
          </a:ln>
        </p:spPr>
      </p:pic>
      <p:pic>
        <p:nvPicPr>
          <p:cNvPr id="3"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1556792"/>
            <a:ext cx="3997905" cy="5099465"/>
          </a:xfrm>
          <a:prstGeom prst="rect">
            <a:avLst/>
          </a:prstGeom>
          <a:ln>
            <a:solidFill>
              <a:schemeClr val="accent2"/>
            </a:solidFill>
          </a:ln>
        </p:spPr>
      </p:pic>
      <p:sp>
        <p:nvSpPr>
          <p:cNvPr id="4" name="Striped Right Arrow 3"/>
          <p:cNvSpPr/>
          <p:nvPr/>
        </p:nvSpPr>
        <p:spPr>
          <a:xfrm>
            <a:off x="3635896" y="3717032"/>
            <a:ext cx="864096" cy="7200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66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332656"/>
            <a:ext cx="7635240" cy="914400"/>
          </a:xfrm>
        </p:spPr>
        <p:txBody>
          <a:bodyPr>
            <a:normAutofit fontScale="90000"/>
          </a:bodyPr>
          <a:lstStyle/>
          <a:p>
            <a:r>
              <a:rPr lang="en-CA" dirty="0" smtClean="0">
                <a:solidFill>
                  <a:srgbClr val="FFFFFF"/>
                </a:solidFill>
                <a:latin typeface="Roboto Slab" charset="0"/>
              </a:rPr>
              <a:t>Response To Intervention (RTI)</a:t>
            </a:r>
            <a:endParaRPr lang="en-US" dirty="0">
              <a:solidFill>
                <a:schemeClr val="tx1"/>
              </a:solidFill>
              <a:latin typeface="Roboto Slab" charset="0"/>
            </a:endParaRPr>
          </a:p>
        </p:txBody>
      </p:sp>
      <p:sp>
        <p:nvSpPr>
          <p:cNvPr id="3" name="Content Placeholder 2"/>
          <p:cNvSpPr>
            <a:spLocks noGrp="1"/>
          </p:cNvSpPr>
          <p:nvPr>
            <p:ph idx="1"/>
          </p:nvPr>
        </p:nvSpPr>
        <p:spPr>
          <a:xfrm>
            <a:off x="467544" y="2060848"/>
            <a:ext cx="8280920" cy="3255243"/>
          </a:xfrm>
          <a:solidFill>
            <a:schemeClr val="accent6">
              <a:lumMod val="20000"/>
              <a:lumOff val="80000"/>
            </a:schemeClr>
          </a:solidFill>
        </p:spPr>
        <p:txBody>
          <a:bodyPr vert="horz" lIns="91440" tIns="45720" rIns="91440" bIns="45720" rtlCol="0" anchor="t">
            <a:normAutofit/>
          </a:bodyPr>
          <a:lstStyle/>
          <a:p>
            <a:pPr marL="0" indent="0" algn="ctr">
              <a:buNone/>
            </a:pPr>
            <a:r>
              <a:rPr lang="en-US" sz="2800" dirty="0">
                <a:latin typeface="+mn-lt"/>
              </a:rPr>
              <a:t>The practice of providing high-quality instruction and intervention matched to the students need, monitoring progress frequently to make decisions about changes in instruction and applying child response data to educational decisions</a:t>
            </a:r>
          </a:p>
          <a:p>
            <a:pPr marL="0" indent="0" algn="r">
              <a:spcBef>
                <a:spcPts val="0"/>
              </a:spcBef>
              <a:buNone/>
            </a:pPr>
            <a:r>
              <a:rPr lang="en-US" sz="2800" dirty="0" smtClean="0">
                <a:latin typeface="+mn-lt"/>
              </a:rPr>
              <a:t>- National </a:t>
            </a:r>
            <a:r>
              <a:rPr lang="en-US" sz="2800" dirty="0">
                <a:latin typeface="+mn-lt"/>
              </a:rPr>
              <a:t>Association of State </a:t>
            </a:r>
            <a:endParaRPr lang="en-US" sz="2800" dirty="0" smtClean="0">
              <a:latin typeface="+mn-lt"/>
            </a:endParaRPr>
          </a:p>
          <a:p>
            <a:pPr marL="0" indent="0" algn="r">
              <a:spcBef>
                <a:spcPts val="0"/>
              </a:spcBef>
              <a:buNone/>
            </a:pPr>
            <a:r>
              <a:rPr lang="en-US" sz="2800" dirty="0" smtClean="0">
                <a:latin typeface="+mn-lt"/>
              </a:rPr>
              <a:t>Directions </a:t>
            </a:r>
            <a:r>
              <a:rPr lang="en-US" sz="2800" dirty="0">
                <a:latin typeface="+mn-lt"/>
              </a:rPr>
              <a:t>of Special </a:t>
            </a:r>
            <a:r>
              <a:rPr lang="en-US" sz="2800" dirty="0" smtClean="0">
                <a:latin typeface="+mn-lt"/>
              </a:rPr>
              <a:t>Education</a:t>
            </a:r>
            <a:endParaRPr lang="en-US" sz="2800" dirty="0">
              <a:latin typeface="+mn-lt"/>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5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solidFill>
                  <a:srgbClr val="FFFFFF"/>
                </a:solidFill>
                <a:latin typeface="Roboto Slab" charset="0"/>
              </a:rPr>
              <a:t>Response To Intervention (</a:t>
            </a:r>
            <a:r>
              <a:rPr lang="en-CA" dirty="0">
                <a:solidFill>
                  <a:srgbClr val="FFFFFF"/>
                </a:solidFill>
                <a:latin typeface="Roboto Slab" charset="0"/>
              </a:rPr>
              <a:t>RTI)</a:t>
            </a:r>
            <a:endParaRPr lang="en-US" dirty="0">
              <a:solidFill>
                <a:schemeClr val="tx1"/>
              </a:solidFill>
              <a:latin typeface="Roboto Slab" charset="0"/>
            </a:endParaRPr>
          </a:p>
        </p:txBody>
      </p:sp>
      <p:sp>
        <p:nvSpPr>
          <p:cNvPr id="3" name="Content Placeholder 2"/>
          <p:cNvSpPr>
            <a:spLocks noGrp="1"/>
          </p:cNvSpPr>
          <p:nvPr>
            <p:ph idx="1"/>
          </p:nvPr>
        </p:nvSpPr>
        <p:spPr/>
        <p:txBody>
          <a:bodyPr/>
          <a:lstStyle/>
          <a:p>
            <a:endParaRPr lang="en-US"/>
          </a:p>
        </p:txBody>
      </p:sp>
      <p:pic>
        <p:nvPicPr>
          <p:cNvPr id="6" name="Picture 3"/>
          <p:cNvPicPr>
            <a:picLocks noChangeAspect="1"/>
          </p:cNvPicPr>
          <p:nvPr/>
        </p:nvPicPr>
        <p:blipFill>
          <a:blip r:embed="rId3"/>
          <a:stretch>
            <a:fillRect/>
          </a:stretch>
        </p:blipFill>
        <p:spPr>
          <a:xfrm>
            <a:off x="0" y="1449305"/>
            <a:ext cx="9091718" cy="5445125"/>
          </a:xfrm>
          <a:prstGeom prst="rect">
            <a:avLst/>
          </a:prstGeom>
        </p:spPr>
      </p:pic>
      <p:pic>
        <p:nvPicPr>
          <p:cNvPr id="4" name="Picture 5"/>
          <p:cNvPicPr>
            <a:picLocks noChangeAspect="1"/>
          </p:cNvPicPr>
          <p:nvPr/>
        </p:nvPicPr>
        <p:blipFill>
          <a:blip r:embed="rId3"/>
          <a:stretch>
            <a:fillRect/>
          </a:stretch>
        </p:blipFill>
        <p:spPr>
          <a:xfrm>
            <a:off x="0" y="1449305"/>
            <a:ext cx="9091718" cy="5445125"/>
          </a:xfrm>
          <a:prstGeom prst="rect">
            <a:avLst/>
          </a:prstGeom>
        </p:spPr>
      </p:pic>
    </p:spTree>
    <p:extLst>
      <p:ext uri="{BB962C8B-B14F-4D97-AF65-F5344CB8AC3E}">
        <p14:creationId xmlns:p14="http://schemas.microsoft.com/office/powerpoint/2010/main" val="316233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 y="332656"/>
            <a:ext cx="7635240" cy="914400"/>
          </a:xfrm>
        </p:spPr>
        <p:txBody>
          <a:bodyPr/>
          <a:lstStyle/>
          <a:p>
            <a:r>
              <a:rPr lang="en-US" dirty="0">
                <a:solidFill>
                  <a:srgbClr val="FFFFFF"/>
                </a:solidFill>
              </a:rPr>
              <a:t>SD44 Model</a:t>
            </a:r>
            <a:endParaRPr lang="en-US" dirty="0">
              <a:solidFill>
                <a:schemeClr val="tx1"/>
              </a:solidFill>
            </a:endParaRPr>
          </a:p>
        </p:txBody>
      </p:sp>
      <p:pic>
        <p:nvPicPr>
          <p:cNvPr id="6" name="Content Placeholder 5" descr="Service Delivery.tiff"/>
          <p:cNvPicPr>
            <a:picLocks noGrp="1" noChangeAspect="1"/>
          </p:cNvPicPr>
          <p:nvPr>
            <p:ph idx="1"/>
          </p:nvPr>
        </p:nvPicPr>
        <p:blipFill rotWithShape="1">
          <a:blip r:embed="rId3"/>
          <a:srcRect l="1021"/>
          <a:stretch/>
        </p:blipFill>
        <p:spPr>
          <a:xfrm>
            <a:off x="140677" y="1441450"/>
            <a:ext cx="5943491" cy="5327650"/>
          </a:xfrm>
        </p:spPr>
      </p:pic>
      <p:sp>
        <p:nvSpPr>
          <p:cNvPr id="7" name="TextBox 6"/>
          <p:cNvSpPr txBox="1"/>
          <p:nvPr/>
        </p:nvSpPr>
        <p:spPr>
          <a:xfrm>
            <a:off x="6156176" y="1916832"/>
            <a:ext cx="2885779" cy="3631763"/>
          </a:xfrm>
          <a:prstGeom prst="rect">
            <a:avLst/>
          </a:prstGeom>
        </p:spPr>
        <p:txBody>
          <a:bodyPr wrap="square" rtlCol="0">
            <a:spAutoFit/>
          </a:bodyPr>
          <a:lstStyle/>
          <a:p>
            <a:pPr marL="108000" indent="-457200">
              <a:spcAft>
                <a:spcPts val="1200"/>
              </a:spcAft>
            </a:pPr>
            <a:r>
              <a:rPr lang="en-US" sz="2000" b="1" dirty="0"/>
              <a:t>Level 1:</a:t>
            </a:r>
          </a:p>
          <a:p>
            <a:pPr marL="216000" indent="-540000">
              <a:spcAft>
                <a:spcPts val="1200"/>
              </a:spcAft>
            </a:pPr>
            <a:r>
              <a:rPr lang="en-US" sz="2000" dirty="0" smtClean="0"/>
              <a:t>•	Class-based </a:t>
            </a:r>
            <a:r>
              <a:rPr lang="en-US" sz="2000" dirty="0"/>
              <a:t>intervention</a:t>
            </a:r>
          </a:p>
          <a:p>
            <a:pPr marL="216000" indent="-540000">
              <a:spcAft>
                <a:spcPts val="1200"/>
              </a:spcAft>
            </a:pPr>
            <a:r>
              <a:rPr lang="en-US" sz="2000" dirty="0" smtClean="0"/>
              <a:t>•	Teacher </a:t>
            </a:r>
            <a:r>
              <a:rPr lang="en-US" sz="2000" dirty="0"/>
              <a:t>notices a challenges through observation or testing</a:t>
            </a:r>
          </a:p>
          <a:p>
            <a:pPr marL="216000" indent="-540000">
              <a:spcAft>
                <a:spcPts val="1200"/>
              </a:spcAft>
            </a:pPr>
            <a:r>
              <a:rPr lang="en-US" sz="2000" dirty="0" smtClean="0"/>
              <a:t>•	Teacher </a:t>
            </a:r>
            <a:r>
              <a:rPr lang="en-US" sz="2000" dirty="0"/>
              <a:t>tries some interventions in the classroom (see adaptation checklist</a:t>
            </a:r>
            <a:r>
              <a:rPr lang="en-US" sz="2000" dirty="0" smtClean="0"/>
              <a:t>)</a:t>
            </a:r>
            <a:endParaRPr lang="en-US" dirty="0"/>
          </a:p>
        </p:txBody>
      </p:sp>
    </p:spTree>
    <p:extLst>
      <p:ext uri="{BB962C8B-B14F-4D97-AF65-F5344CB8AC3E}">
        <p14:creationId xmlns:p14="http://schemas.microsoft.com/office/powerpoint/2010/main" val="218924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635240" cy="914400"/>
          </a:xfrm>
        </p:spPr>
        <p:txBody>
          <a:bodyPr/>
          <a:lstStyle/>
          <a:p>
            <a:r>
              <a:rPr lang="en-US" dirty="0">
                <a:solidFill>
                  <a:srgbClr val="FFFFFF"/>
                </a:solidFill>
              </a:rPr>
              <a:t>SD44 Model</a:t>
            </a:r>
            <a:endParaRPr lang="en-US" dirty="0">
              <a:solidFill>
                <a:schemeClr val="tx1"/>
              </a:solidFill>
            </a:endParaRPr>
          </a:p>
        </p:txBody>
      </p:sp>
      <p:pic>
        <p:nvPicPr>
          <p:cNvPr id="4" name="Content Placeholder 3" descr="Service Delivery.tiff"/>
          <p:cNvPicPr>
            <a:picLocks noGrp="1" noChangeAspect="1"/>
          </p:cNvPicPr>
          <p:nvPr>
            <p:ph idx="1"/>
          </p:nvPr>
        </p:nvPicPr>
        <p:blipFill>
          <a:blip r:embed="rId3"/>
          <a:stretch>
            <a:fillRect/>
          </a:stretch>
        </p:blipFill>
        <p:spPr>
          <a:xfrm>
            <a:off x="107504" y="1412776"/>
            <a:ext cx="6336704" cy="5375275"/>
          </a:xfrm>
        </p:spPr>
      </p:pic>
      <p:sp>
        <p:nvSpPr>
          <p:cNvPr id="5" name="TextBox 4"/>
          <p:cNvSpPr txBox="1"/>
          <p:nvPr/>
        </p:nvSpPr>
        <p:spPr>
          <a:xfrm>
            <a:off x="6444208" y="1628800"/>
            <a:ext cx="2580643" cy="4678204"/>
          </a:xfrm>
          <a:prstGeom prst="rect">
            <a:avLst/>
          </a:prstGeom>
        </p:spPr>
        <p:txBody>
          <a:bodyPr wrap="square" rtlCol="0">
            <a:spAutoFit/>
          </a:bodyPr>
          <a:lstStyle/>
          <a:p>
            <a:pPr marL="216000" indent="-457200">
              <a:spcAft>
                <a:spcPts val="600"/>
              </a:spcAft>
            </a:pPr>
            <a:r>
              <a:rPr lang="en-US" sz="2000" b="1" dirty="0"/>
              <a:t>Level 2:</a:t>
            </a:r>
          </a:p>
          <a:p>
            <a:pPr marL="216000" indent="-457200">
              <a:spcAft>
                <a:spcPts val="600"/>
              </a:spcAft>
            </a:pPr>
            <a:r>
              <a:rPr lang="en-US" sz="2000" dirty="0" smtClean="0"/>
              <a:t>•	SBRT </a:t>
            </a:r>
            <a:r>
              <a:rPr lang="en-US" sz="2000" dirty="0"/>
              <a:t>referral</a:t>
            </a:r>
          </a:p>
          <a:p>
            <a:pPr marL="216000" indent="-457200">
              <a:spcAft>
                <a:spcPts val="600"/>
              </a:spcAft>
            </a:pPr>
            <a:r>
              <a:rPr lang="en-US" sz="2000" dirty="0" smtClean="0"/>
              <a:t>•	Teacher </a:t>
            </a:r>
            <a:r>
              <a:rPr lang="en-US" sz="2000" dirty="0"/>
              <a:t>shares evidence of a challenge and details any class-based interventions with SBRT</a:t>
            </a:r>
          </a:p>
          <a:p>
            <a:pPr marL="216000" indent="-457200">
              <a:spcAft>
                <a:spcPts val="600"/>
              </a:spcAft>
            </a:pPr>
            <a:r>
              <a:rPr lang="en-US" sz="2000" dirty="0" smtClean="0"/>
              <a:t>•	Team </a:t>
            </a:r>
            <a:r>
              <a:rPr lang="en-US" sz="2000" dirty="0"/>
              <a:t>records challenges, makes recommendations, and may become involved.</a:t>
            </a:r>
          </a:p>
          <a:p>
            <a:pPr marL="216000" indent="-457200" algn="ctr">
              <a:spcAft>
                <a:spcPts val="600"/>
              </a:spcAft>
            </a:pPr>
            <a:endParaRPr lang="en-US" dirty="0"/>
          </a:p>
        </p:txBody>
      </p:sp>
    </p:spTree>
    <p:extLst>
      <p:ext uri="{BB962C8B-B14F-4D97-AF65-F5344CB8AC3E}">
        <p14:creationId xmlns:p14="http://schemas.microsoft.com/office/powerpoint/2010/main" val="2427414832"/>
      </p:ext>
    </p:extLst>
  </p:cSld>
  <p:clrMapOvr>
    <a:masterClrMapping/>
  </p:clrMapOvr>
</p:sld>
</file>

<file path=ppt/theme/theme1.xml><?xml version="1.0" encoding="utf-8"?>
<a:theme xmlns:a="http://schemas.openxmlformats.org/drawingml/2006/main" name="NVSD Theme">
  <a:themeElements>
    <a:clrScheme name="NVSD">
      <a:dk1>
        <a:sysClr val="windowText" lastClr="000000"/>
      </a:dk1>
      <a:lt1>
        <a:sysClr val="window" lastClr="FFFFFF"/>
      </a:lt1>
      <a:dk2>
        <a:srgbClr val="BFA078"/>
      </a:dk2>
      <a:lt2>
        <a:srgbClr val="EEECE1"/>
      </a:lt2>
      <a:accent1>
        <a:srgbClr val="6E86C3"/>
      </a:accent1>
      <a:accent2>
        <a:srgbClr val="65513C"/>
      </a:accent2>
      <a:accent3>
        <a:srgbClr val="BFA078"/>
      </a:accent3>
      <a:accent4>
        <a:srgbClr val="F3744E"/>
      </a:accent4>
      <a:accent5>
        <a:srgbClr val="FFCB39"/>
      </a:accent5>
      <a:accent6>
        <a:srgbClr val="98C23D"/>
      </a:accent6>
      <a:hlink>
        <a:srgbClr val="6E86C3"/>
      </a:hlink>
      <a:folHlink>
        <a:srgbClr val="800080"/>
      </a:folHlink>
    </a:clrScheme>
    <a:fontScheme name="NVSD">
      <a:majorFont>
        <a:latin typeface="Roboto Slab"/>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Assessment [Read-Only]" id="{941FF4C5-1C9A-4511-B1FB-D21279CB93FB}" vid="{26B3C7C1-F7BE-49DC-B707-827B8FAF59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4A7E0D674E904C8ED1152F3A24EF78" ma:contentTypeVersion="0" ma:contentTypeDescription="Create a new document." ma:contentTypeScope="" ma:versionID="83d936347c1e9f735e0314708f328ca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E2EE10-7462-4900-833B-C4FB557DB844}">
  <ds:schemaRefs>
    <ds:schemaRef ds:uri="http://schemas.microsoft.com/sharepoint/v3/contenttype/forms"/>
  </ds:schemaRefs>
</ds:datastoreItem>
</file>

<file path=customXml/itemProps2.xml><?xml version="1.0" encoding="utf-8"?>
<ds:datastoreItem xmlns:ds="http://schemas.openxmlformats.org/officeDocument/2006/customXml" ds:itemID="{D4A05AB5-44B6-46E7-A6F2-95B19ABE9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32C4C19-5351-430A-90BC-6BE6E536EE5B}">
  <ds:schemaRefs>
    <ds:schemaRef ds:uri="http://purl.org/dc/elements/1.1/"/>
    <ds:schemaRef ds:uri="http://purl.org/dc/dcmitype/"/>
    <ds:schemaRef ds:uri="http://schemas.microsoft.com/office/2006/metadata/properties"/>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Assessment</Template>
  <TotalTime>82</TotalTime>
  <Words>800</Words>
  <Application>Microsoft Office PowerPoint</Application>
  <PresentationFormat>On-screen Show (4:3)</PresentationFormat>
  <Paragraphs>195</Paragraphs>
  <Slides>33</Slides>
  <Notes>22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NVSD Theme</vt:lpstr>
      <vt:lpstr>Assessment</vt:lpstr>
      <vt:lpstr>PowerPoint Presentation</vt:lpstr>
      <vt:lpstr>Assessment</vt:lpstr>
      <vt:lpstr>First Peoples Connections</vt:lpstr>
      <vt:lpstr>Assessment Handbook</vt:lpstr>
      <vt:lpstr>Response To Intervention (RTI)</vt:lpstr>
      <vt:lpstr>Response To Intervention (RTI)</vt:lpstr>
      <vt:lpstr>SD44 Model</vt:lpstr>
      <vt:lpstr>SD44 Model</vt:lpstr>
      <vt:lpstr>SD44 Model</vt:lpstr>
      <vt:lpstr>Progress Monitoring</vt:lpstr>
      <vt:lpstr>Tier One Assessments</vt:lpstr>
      <vt:lpstr>Tier Two Assessments</vt:lpstr>
      <vt:lpstr>Tier Three Assessments</vt:lpstr>
      <vt:lpstr>Student Self Assessment</vt:lpstr>
      <vt:lpstr>Observation</vt:lpstr>
      <vt:lpstr>Running Records</vt:lpstr>
      <vt:lpstr>Symbols and Conventions</vt:lpstr>
      <vt:lpstr>Running Record Demonstration</vt:lpstr>
      <vt:lpstr>Process</vt:lpstr>
      <vt:lpstr>Process</vt:lpstr>
      <vt:lpstr>Now What?</vt:lpstr>
      <vt:lpstr>My Assessment is Done, Now What?</vt:lpstr>
      <vt:lpstr>Now What?</vt:lpstr>
      <vt:lpstr>Now What?</vt:lpstr>
      <vt:lpstr>Now What?</vt:lpstr>
      <vt:lpstr>Now What?</vt:lpstr>
      <vt:lpstr>Now What?</vt:lpstr>
      <vt:lpstr>Now What?</vt:lpstr>
      <vt:lpstr>School sharing</vt:lpstr>
      <vt:lpstr>PowerPoint Presentation</vt:lpstr>
      <vt:lpstr>Putting The Pieces Together</vt:lpstr>
      <vt:lpstr>Agenda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CR4YR</dc:title>
  <dc:creator>Julie Bertrand</dc:creator>
  <cp:lastModifiedBy>Windows User</cp:lastModifiedBy>
  <cp:revision>20</cp:revision>
  <dcterms:created xsi:type="dcterms:W3CDTF">2016-09-12T04:21:58Z</dcterms:created>
  <dcterms:modified xsi:type="dcterms:W3CDTF">2016-09-21T16:30:03Z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0x010100744A7E0D674E904C8ED1152F3A24EF78</vt:lpwstr>
  </property>
</Properties>
</file>