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2"/>
  </p:notesMasterIdLst>
  <p:sldIdLst>
    <p:sldId id="256" r:id="rId5"/>
    <p:sldId id="293" r:id="rId6"/>
    <p:sldId id="270" r:id="rId7"/>
    <p:sldId id="258" r:id="rId8"/>
    <p:sldId id="260" r:id="rId9"/>
    <p:sldId id="290" r:id="rId10"/>
    <p:sldId id="261" r:id="rId11"/>
    <p:sldId id="286" r:id="rId12"/>
    <p:sldId id="279" r:id="rId13"/>
    <p:sldId id="285" r:id="rId14"/>
    <p:sldId id="264" r:id="rId15"/>
    <p:sldId id="273" r:id="rId16"/>
    <p:sldId id="277" r:id="rId17"/>
    <p:sldId id="274" r:id="rId18"/>
    <p:sldId id="276" r:id="rId19"/>
    <p:sldId id="283" r:id="rId20"/>
    <p:sldId id="289" r:id="rId21"/>
    <p:sldId id="287" r:id="rId22"/>
    <p:sldId id="292" r:id="rId23"/>
    <p:sldId id="288" r:id="rId24"/>
    <p:sldId id="272" r:id="rId25"/>
    <p:sldId id="278" r:id="rId26"/>
    <p:sldId id="267" r:id="rId27"/>
    <p:sldId id="269" r:id="rId28"/>
    <p:sldId id="271" r:id="rId29"/>
    <p:sldId id="268"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p:scale>
          <a:sx n="66" d="100"/>
          <a:sy n="66" d="100"/>
        </p:scale>
        <p:origin x="-2512" y="-5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BA1BA-166D-4D79-B74F-AE82DCD30764}" type="datetimeFigureOut">
              <a:rPr lang="en-US"/>
              <a:t>16-09-27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305E8-E8FB-4C00-9813-13B7A6EF1BA3}" type="slidenum">
              <a:rPr lang="en-US"/>
              <a:t>‹#›</a:t>
            </a:fld>
            <a:endParaRPr lang="en-US"/>
          </a:p>
        </p:txBody>
      </p:sp>
    </p:spTree>
    <p:extLst>
      <p:ext uri="{BB962C8B-B14F-4D97-AF65-F5344CB8AC3E}">
        <p14:creationId xmlns:p14="http://schemas.microsoft.com/office/powerpoint/2010/main" val="60642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smtClean="0"/>
              <a:t>1</a:t>
            </a:fld>
            <a:endParaRPr lang="en-US"/>
          </a:p>
        </p:txBody>
      </p:sp>
    </p:spTree>
    <p:extLst>
      <p:ext uri="{BB962C8B-B14F-4D97-AF65-F5344CB8AC3E}">
        <p14:creationId xmlns:p14="http://schemas.microsoft.com/office/powerpoint/2010/main" val="82686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12</a:t>
            </a:fld>
            <a:endParaRPr lang="en-US"/>
          </a:p>
        </p:txBody>
      </p:sp>
    </p:spTree>
    <p:extLst>
      <p:ext uri="{BB962C8B-B14F-4D97-AF65-F5344CB8AC3E}">
        <p14:creationId xmlns:p14="http://schemas.microsoft.com/office/powerpoint/2010/main" val="121348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13</a:t>
            </a:fld>
            <a:endParaRPr lang="en-US"/>
          </a:p>
        </p:txBody>
      </p:sp>
    </p:spTree>
    <p:extLst>
      <p:ext uri="{BB962C8B-B14F-4D97-AF65-F5344CB8AC3E}">
        <p14:creationId xmlns:p14="http://schemas.microsoft.com/office/powerpoint/2010/main" val="795684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r>
            <a:br>
              <a:rPr lang="en-US"/>
            </a:br>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14</a:t>
            </a:fld>
            <a:endParaRPr lang="en-US"/>
          </a:p>
        </p:txBody>
      </p:sp>
    </p:spTree>
    <p:extLst>
      <p:ext uri="{BB962C8B-B14F-4D97-AF65-F5344CB8AC3E}">
        <p14:creationId xmlns:p14="http://schemas.microsoft.com/office/powerpoint/2010/main" val="379160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15</a:t>
            </a:fld>
            <a:endParaRPr lang="en-US"/>
          </a:p>
        </p:txBody>
      </p:sp>
    </p:spTree>
    <p:extLst>
      <p:ext uri="{BB962C8B-B14F-4D97-AF65-F5344CB8AC3E}">
        <p14:creationId xmlns:p14="http://schemas.microsoft.com/office/powerpoint/2010/main" val="313749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Connection between intermediate and primary</a:t>
            </a:r>
          </a:p>
          <a:p>
            <a:r>
              <a:rPr lang="en-US">
                <a:latin typeface="Calibri"/>
              </a:rPr>
              <a:t>Logo as reference to links for website  </a:t>
            </a:r>
          </a:p>
          <a:p>
            <a:r>
              <a:rPr lang="en-US">
                <a:latin typeface="Calibri"/>
              </a:rPr>
              <a:t>Examples of Posing questions strategy: </a:t>
            </a:r>
          </a:p>
          <a:p>
            <a:r>
              <a:rPr lang="en-US">
                <a:latin typeface="Calibri"/>
              </a:rPr>
              <a:t>Who wrote this story? How is that person connected to the story or the characters? What perspectives are included? What perspectives are omitted? What values does the text represent? How does the portrayal of the character represent those values? How does your background influence your understanding of the character? What are your connections with the character? How do you think the character would react to this situation? How would you feel if you were in that situation? Is the portrayal of the character positive or negative? How do you know? How do other characters view the character? Have you heard a similar story before? How is it the same and different? What is daily life like for the character? What is the setting and what is going on in it?</a:t>
            </a:r>
          </a:p>
        </p:txBody>
      </p:sp>
      <p:sp>
        <p:nvSpPr>
          <p:cNvPr id="4" name="Slide Number Placeholder 3"/>
          <p:cNvSpPr>
            <a:spLocks noGrp="1"/>
          </p:cNvSpPr>
          <p:nvPr>
            <p:ph type="sldNum" sz="quarter" idx="10"/>
          </p:nvPr>
        </p:nvSpPr>
        <p:spPr/>
        <p:txBody>
          <a:bodyPr/>
          <a:lstStyle/>
          <a:p>
            <a:fld id="{F76305E8-E8FB-4C00-9813-13B7A6EF1BA3}" type="slidenum">
              <a:rPr lang="en-US"/>
              <a:t>16</a:t>
            </a:fld>
            <a:endParaRPr lang="en-US"/>
          </a:p>
        </p:txBody>
      </p:sp>
    </p:spTree>
    <p:extLst>
      <p:ext uri="{BB962C8B-B14F-4D97-AF65-F5344CB8AC3E}">
        <p14:creationId xmlns:p14="http://schemas.microsoft.com/office/powerpoint/2010/main" val="152904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17</a:t>
            </a:fld>
            <a:endParaRPr lang="en-US"/>
          </a:p>
        </p:txBody>
      </p:sp>
    </p:spTree>
    <p:extLst>
      <p:ext uri="{BB962C8B-B14F-4D97-AF65-F5344CB8AC3E}">
        <p14:creationId xmlns:p14="http://schemas.microsoft.com/office/powerpoint/2010/main" val="65385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18</a:t>
            </a:fld>
            <a:endParaRPr lang="en-US"/>
          </a:p>
        </p:txBody>
      </p:sp>
    </p:spTree>
    <p:extLst>
      <p:ext uri="{BB962C8B-B14F-4D97-AF65-F5344CB8AC3E}">
        <p14:creationId xmlns:p14="http://schemas.microsoft.com/office/powerpoint/2010/main" val="157668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critically literate as teachers </a:t>
            </a:r>
          </a:p>
        </p:txBody>
      </p:sp>
      <p:sp>
        <p:nvSpPr>
          <p:cNvPr id="4" name="Slide Number Placeholder 3"/>
          <p:cNvSpPr>
            <a:spLocks noGrp="1"/>
          </p:cNvSpPr>
          <p:nvPr>
            <p:ph type="sldNum" sz="quarter" idx="10"/>
          </p:nvPr>
        </p:nvSpPr>
        <p:spPr/>
        <p:txBody>
          <a:bodyPr/>
          <a:lstStyle/>
          <a:p>
            <a:fld id="{F76305E8-E8FB-4C00-9813-13B7A6EF1BA3}" type="slidenum">
              <a:rPr lang="en-US"/>
              <a:t>19</a:t>
            </a:fld>
            <a:endParaRPr lang="en-US"/>
          </a:p>
        </p:txBody>
      </p:sp>
    </p:spTree>
    <p:extLst>
      <p:ext uri="{BB962C8B-B14F-4D97-AF65-F5344CB8AC3E}">
        <p14:creationId xmlns:p14="http://schemas.microsoft.com/office/powerpoint/2010/main" val="225702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20</a:t>
            </a:fld>
            <a:endParaRPr lang="en-US"/>
          </a:p>
        </p:txBody>
      </p:sp>
    </p:spTree>
    <p:extLst>
      <p:ext uri="{BB962C8B-B14F-4D97-AF65-F5344CB8AC3E}">
        <p14:creationId xmlns:p14="http://schemas.microsoft.com/office/powerpoint/2010/main" val="1323081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a:t>
            </a:r>
            <a:r>
              <a:rPr lang="en-US" baseline="0" dirty="0"/>
              <a:t> literacy is very much connected to multi-literacies which you may also know as 21</a:t>
            </a:r>
            <a:r>
              <a:rPr lang="en-US" baseline="30000" dirty="0"/>
              <a:t>st</a:t>
            </a:r>
            <a:r>
              <a:rPr lang="en-US" baseline="0" dirty="0"/>
              <a:t> century literacies.</a:t>
            </a:r>
          </a:p>
          <a:p>
            <a:r>
              <a:rPr lang="en-US" baseline="0" dirty="0"/>
              <a:t>Multiple literacies was coined by the New London Group in 1996 and refers emerging forms of literacy in today’s globalized, networked world. </a:t>
            </a:r>
          </a:p>
          <a:p>
            <a:r>
              <a:rPr lang="en-US" baseline="0" dirty="0"/>
              <a:t>I feel like a living example of having a glaring gap in my literacy skills. I can walk into a yoga class and flow through the poses at ease because I’ve got the literacy skills to do so. Sun salutation, no problem! </a:t>
            </a:r>
            <a:r>
              <a:rPr lang="en-US" baseline="0" dirty="0" err="1"/>
              <a:t>Ujjayi</a:t>
            </a:r>
            <a:r>
              <a:rPr lang="en-US" baseline="0" dirty="0"/>
              <a:t> breath.. You got it! I love to activate my first and second chakras. Whereas when I walk into an appointment at the bank, I begin to get a red splotchy rash on my chest the moment my financial advisor says words like ‘amortization’ and ‘bankruptcy’ because I’m scared she’s going to figure out that I have no clue what she’s talking about. Health </a:t>
            </a:r>
            <a:r>
              <a:rPr lang="en-US" baseline="0" dirty="0" err="1"/>
              <a:t>literacy..high</a:t>
            </a:r>
            <a:r>
              <a:rPr lang="en-US" baseline="0" dirty="0"/>
              <a:t>! Financial </a:t>
            </a:r>
            <a:r>
              <a:rPr lang="en-US" baseline="0" dirty="0" err="1"/>
              <a:t>literacy..low</a:t>
            </a:r>
            <a:r>
              <a:rPr lang="en-US" baseline="0" dirty="0"/>
              <a:t>!  </a:t>
            </a:r>
          </a:p>
          <a:p>
            <a:r>
              <a:rPr lang="en-US" baseline="0" dirty="0"/>
              <a:t>Traditionally print text has been privileged in language arts classrooms but the notion of texts has broadened to include texts of all kinds, including images and sounds.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effectLst/>
                <a:latin typeface="+mn-lt"/>
                <a:ea typeface="+mn-ea"/>
                <a:cs typeface="+mn-cs"/>
              </a:rPr>
              <a:t>increasingly we encounter knowledge in multiple forms- in print, in images, in video. The challenge is to assist our student to achieve a more diverse folio of literacies.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effectLst/>
                <a:latin typeface="+mn-lt"/>
                <a:ea typeface="+mn-ea"/>
                <a:cs typeface="+mn-cs"/>
              </a:rPr>
              <a:t>We need to extend the range of literacy pedagogy</a:t>
            </a:r>
            <a:r>
              <a:rPr lang="en-CA" sz="1200" kern="1200" baseline="0" dirty="0">
                <a:effectLst/>
                <a:latin typeface="+mn-lt"/>
                <a:ea typeface="+mn-ea"/>
                <a:cs typeface="+mn-cs"/>
              </a:rPr>
              <a:t> so that it does not privilege alphabetical representations.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effectLst/>
                <a:latin typeface="+mn-lt"/>
                <a:ea typeface="+mn-ea"/>
                <a:cs typeface="+mn-cs"/>
              </a:rPr>
              <a:t>My kindergarten students will be in the heart of their careers in the year 2050 and we have no idea what that world is going to look like so it’s increasingly important to support our learners to be able to figure out differences in patterns of meaning from one context to another.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effectLst/>
                <a:latin typeface="+mn-lt"/>
                <a:ea typeface="+mn-ea"/>
                <a:cs typeface="+mn-cs"/>
              </a:rPr>
              <a:t>Filling out forms, reading blogs, signing a contract at a gym… these all requires different literacy skills. The key is being mindful of these various literacy forms so that we’re not unconsciously valuing one over the other. Our students will follow a number of different paths once they graduate.. The question is what literacy skills do they need to be successful?</a:t>
            </a:r>
            <a:endParaRPr lang="en-CA" sz="1200" kern="1200" dirty="0">
              <a:effectLst/>
              <a:latin typeface="+mn-lt"/>
              <a:ea typeface="+mn-ea"/>
              <a:cs typeface="+mn-cs"/>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F76305E8-E8FB-4C00-9813-13B7A6EF1BA3}" type="slidenum">
              <a:rPr lang="en-US"/>
              <a:t>21</a:t>
            </a:fld>
            <a:endParaRPr lang="en-US"/>
          </a:p>
        </p:txBody>
      </p:sp>
    </p:spTree>
    <p:extLst>
      <p:ext uri="{BB962C8B-B14F-4D97-AF65-F5344CB8AC3E}">
        <p14:creationId xmlns:p14="http://schemas.microsoft.com/office/powerpoint/2010/main" val="90516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3</a:t>
            </a:fld>
            <a:endParaRPr lang="en-US"/>
          </a:p>
        </p:txBody>
      </p:sp>
    </p:spTree>
    <p:extLst>
      <p:ext uri="{BB962C8B-B14F-4D97-AF65-F5344CB8AC3E}">
        <p14:creationId xmlns:p14="http://schemas.microsoft.com/office/powerpoint/2010/main" val="3768269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ea typeface="+mn-ea"/>
                <a:cs typeface="+mn-cs"/>
              </a:rPr>
              <a:t>An example</a:t>
            </a:r>
            <a:r>
              <a:rPr lang="en-US" sz="1200" kern="1200" baseline="0" dirty="0">
                <a:latin typeface="+mn-lt"/>
                <a:ea typeface="+mn-ea"/>
                <a:cs typeface="+mn-cs"/>
              </a:rPr>
              <a:t> which highlights this is the popular graphic novel. </a:t>
            </a:r>
            <a:r>
              <a:rPr lang="en-US" sz="1200" kern="1200" dirty="0">
                <a:latin typeface="+mn-lt"/>
                <a:ea typeface="+mn-ea"/>
                <a:cs typeface="+mn-cs"/>
              </a:rPr>
              <a:t>Recently graphic novels have</a:t>
            </a:r>
            <a:r>
              <a:rPr lang="en-US" sz="1200" kern="1200" baseline="0" dirty="0">
                <a:latin typeface="+mn-lt"/>
                <a:ea typeface="+mn-ea"/>
                <a:cs typeface="+mn-cs"/>
              </a:rPr>
              <a:t> become a popular alternative</a:t>
            </a:r>
            <a:r>
              <a:rPr lang="en-US" sz="1200" kern="1200" dirty="0">
                <a:latin typeface="+mn-lt"/>
                <a:ea typeface="+mn-ea"/>
                <a:cs typeface="+mn-cs"/>
              </a:rPr>
              <a:t> for struggling readers,</a:t>
            </a:r>
            <a:r>
              <a:rPr lang="en-US" sz="1200" kern="1200" baseline="0" dirty="0">
                <a:latin typeface="+mn-lt"/>
                <a:ea typeface="+mn-ea"/>
                <a:cs typeface="+mn-cs"/>
              </a:rPr>
              <a:t> however</a:t>
            </a:r>
            <a:r>
              <a:rPr lang="en-US" sz="1200" kern="1200" dirty="0">
                <a:latin typeface="+mn-lt"/>
                <a:ea typeface="+mn-ea"/>
                <a:cs typeface="+mn-cs"/>
              </a:rPr>
              <a:t> graphic novels actually require different and possibly even more complex reading skills than traditional print texts.  The inclusion of pictures, for example, does provide the reader with visual clues to help understand what is happening in the text; however, readers of graphic novels need to understand not only print text and visual images (facial expression and  gestures, for example), but also how certain media techniques are employed for different effects.  For example, why is a close-up used in a floating panel or how is a panoramic image used to convey a certain effect? Although comics have been around for decades, the increasing availability of graphic novels provide readers with opportunities to engage with a medium that complements the literacies required by the kinds of multimodal platforms many of them are immersed in daily, such as MSN, Facebook, Twitter and YouTube. </a:t>
            </a:r>
          </a:p>
          <a:p>
            <a:r>
              <a:rPr lang="en-US" dirty="0">
                <a:latin typeface="Calibri"/>
              </a:rPr>
              <a:t/>
            </a:r>
            <a:br>
              <a:rPr lang="en-US" dirty="0">
                <a:latin typeface="Calibri"/>
              </a:rPr>
            </a:br>
            <a:endParaRPr lang="en-US" dirty="0">
              <a:latin typeface="Calibri"/>
            </a:endParaRPr>
          </a:p>
          <a:p>
            <a:r>
              <a:rPr lang="en-US" dirty="0"/>
              <a:t>http://</a:t>
            </a:r>
            <a:r>
              <a:rPr lang="en-US" dirty="0" err="1"/>
              <a:t>faculty.uoit.ca</a:t>
            </a:r>
            <a:r>
              <a:rPr lang="en-US" dirty="0"/>
              <a:t>/</a:t>
            </a:r>
            <a:r>
              <a:rPr lang="en-US" dirty="0" err="1"/>
              <a:t>hughes</a:t>
            </a:r>
            <a:r>
              <a:rPr lang="en-US" dirty="0"/>
              <a:t>/Contexts/</a:t>
            </a:r>
            <a:r>
              <a:rPr lang="en-US" dirty="0" err="1"/>
              <a:t>MultipleLiteracies.html</a:t>
            </a:r>
            <a:endParaRPr lang="en-US" dirty="0"/>
          </a:p>
        </p:txBody>
      </p:sp>
      <p:sp>
        <p:nvSpPr>
          <p:cNvPr id="4" name="Slide Number Placeholder 3"/>
          <p:cNvSpPr>
            <a:spLocks noGrp="1"/>
          </p:cNvSpPr>
          <p:nvPr>
            <p:ph type="sldNum" sz="quarter" idx="10"/>
          </p:nvPr>
        </p:nvSpPr>
        <p:spPr/>
        <p:txBody>
          <a:bodyPr/>
          <a:lstStyle/>
          <a:p>
            <a:fld id="{F76305E8-E8FB-4C00-9813-13B7A6EF1BA3}" type="slidenum">
              <a:rPr lang="en-US" smtClean="0"/>
              <a:t>22</a:t>
            </a:fld>
            <a:endParaRPr lang="en-US"/>
          </a:p>
        </p:txBody>
      </p:sp>
    </p:spTree>
    <p:extLst>
      <p:ext uri="{BB962C8B-B14F-4D97-AF65-F5344CB8AC3E}">
        <p14:creationId xmlns:p14="http://schemas.microsoft.com/office/powerpoint/2010/main" val="59428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23</a:t>
            </a:fld>
            <a:endParaRPr lang="en-US"/>
          </a:p>
        </p:txBody>
      </p:sp>
    </p:spTree>
    <p:extLst>
      <p:ext uri="{BB962C8B-B14F-4D97-AF65-F5344CB8AC3E}">
        <p14:creationId xmlns:p14="http://schemas.microsoft.com/office/powerpoint/2010/main" val="216868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24</a:t>
            </a:fld>
            <a:endParaRPr lang="en-US"/>
          </a:p>
        </p:txBody>
      </p:sp>
    </p:spTree>
    <p:extLst>
      <p:ext uri="{BB962C8B-B14F-4D97-AF65-F5344CB8AC3E}">
        <p14:creationId xmlns:p14="http://schemas.microsoft.com/office/powerpoint/2010/main" val="188634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25</a:t>
            </a:fld>
            <a:endParaRPr lang="en-US"/>
          </a:p>
        </p:txBody>
      </p:sp>
    </p:spTree>
    <p:extLst>
      <p:ext uri="{BB962C8B-B14F-4D97-AF65-F5344CB8AC3E}">
        <p14:creationId xmlns:p14="http://schemas.microsoft.com/office/powerpoint/2010/main" val="4358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26</a:t>
            </a:fld>
            <a:endParaRPr lang="en-US"/>
          </a:p>
        </p:txBody>
      </p:sp>
    </p:spTree>
    <p:extLst>
      <p:ext uri="{BB962C8B-B14F-4D97-AF65-F5344CB8AC3E}">
        <p14:creationId xmlns:p14="http://schemas.microsoft.com/office/powerpoint/2010/main" val="3321372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55" indent="-285713">
              <a:defRPr sz="2400">
                <a:solidFill>
                  <a:schemeClr val="tx1"/>
                </a:solidFill>
                <a:latin typeface="Arial" pitchFamily="34" charset="0"/>
                <a:ea typeface="ＭＳ Ｐゴシック" pitchFamily="34" charset="-128"/>
              </a:defRPr>
            </a:lvl2pPr>
            <a:lvl3pPr marL="1142853" indent="-228571">
              <a:defRPr sz="2400">
                <a:solidFill>
                  <a:schemeClr val="tx1"/>
                </a:solidFill>
                <a:latin typeface="Arial" pitchFamily="34" charset="0"/>
                <a:ea typeface="ＭＳ Ｐゴシック" pitchFamily="34" charset="-128"/>
              </a:defRPr>
            </a:lvl3pPr>
            <a:lvl4pPr marL="1599993" indent="-228571">
              <a:defRPr sz="2400">
                <a:solidFill>
                  <a:schemeClr val="tx1"/>
                </a:solidFill>
                <a:latin typeface="Arial" pitchFamily="34" charset="0"/>
                <a:ea typeface="ＭＳ Ｐゴシック" pitchFamily="34" charset="-128"/>
              </a:defRPr>
            </a:lvl4pPr>
            <a:lvl5pPr marL="2057135" indent="-228571">
              <a:defRPr sz="2400">
                <a:solidFill>
                  <a:schemeClr val="tx1"/>
                </a:solidFill>
                <a:latin typeface="Arial" pitchFamily="34" charset="0"/>
                <a:ea typeface="ＭＳ Ｐゴシック" pitchFamily="34" charset="-128"/>
              </a:defRPr>
            </a:lvl5pPr>
            <a:lvl6pPr marL="2514276" indent="-22857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17" indent="-22857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558" indent="-22857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99" indent="-22857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EFA653-94F8-4A09-B955-B13D0A8D5BE5}" type="slidenum">
              <a:rPr lang="en-US" altLang="en-US" sz="1200"/>
              <a:pPr/>
              <a:t>27</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Museo 300" charset="0"/>
              </a:rPr>
              <a:t>In each presentation</a:t>
            </a:r>
            <a:r>
              <a:rPr lang="en-CA" altLang="en-US" baseline="0" dirty="0" smtClean="0">
                <a:latin typeface="Museo 300" charset="0"/>
              </a:rPr>
              <a:t>  prior to   jigsaw </a:t>
            </a:r>
            <a:endParaRPr lang="en-CA" altLang="en-US" dirty="0" smtClean="0">
              <a:latin typeface="Museo 300" charset="0"/>
            </a:endParaRPr>
          </a:p>
        </p:txBody>
      </p:sp>
    </p:spTree>
    <p:extLst>
      <p:ext uri="{BB962C8B-B14F-4D97-AF65-F5344CB8AC3E}">
        <p14:creationId xmlns:p14="http://schemas.microsoft.com/office/powerpoint/2010/main" val="269792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4</a:t>
            </a:fld>
            <a:endParaRPr lang="en-US"/>
          </a:p>
        </p:txBody>
      </p:sp>
    </p:spTree>
    <p:extLst>
      <p:ext uri="{BB962C8B-B14F-4D97-AF65-F5344CB8AC3E}">
        <p14:creationId xmlns:p14="http://schemas.microsoft.com/office/powerpoint/2010/main" val="115134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6</a:t>
            </a:fld>
            <a:endParaRPr lang="en-US"/>
          </a:p>
        </p:txBody>
      </p:sp>
    </p:spTree>
    <p:extLst>
      <p:ext uri="{BB962C8B-B14F-4D97-AF65-F5344CB8AC3E}">
        <p14:creationId xmlns:p14="http://schemas.microsoft.com/office/powerpoint/2010/main" val="24554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Roboto Light"/>
              </a:rPr>
              <a:t>http://www.learnnc.org/lp/pages/4437</a:t>
            </a:r>
          </a:p>
        </p:txBody>
      </p:sp>
      <p:sp>
        <p:nvSpPr>
          <p:cNvPr id="4" name="Slide Number Placeholder 3"/>
          <p:cNvSpPr>
            <a:spLocks noGrp="1"/>
          </p:cNvSpPr>
          <p:nvPr>
            <p:ph type="sldNum" sz="quarter" idx="10"/>
          </p:nvPr>
        </p:nvSpPr>
        <p:spPr/>
        <p:txBody>
          <a:bodyPr/>
          <a:lstStyle/>
          <a:p>
            <a:fld id="{F76305E8-E8FB-4C00-9813-13B7A6EF1BA3}" type="slidenum">
              <a:rPr lang="en-US"/>
              <a:t>7</a:t>
            </a:fld>
            <a:endParaRPr lang="en-US"/>
          </a:p>
        </p:txBody>
      </p:sp>
    </p:spTree>
    <p:extLst>
      <p:ext uri="{BB962C8B-B14F-4D97-AF65-F5344CB8AC3E}">
        <p14:creationId xmlns:p14="http://schemas.microsoft.com/office/powerpoint/2010/main" val="360413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8</a:t>
            </a:fld>
            <a:endParaRPr lang="en-US"/>
          </a:p>
        </p:txBody>
      </p:sp>
    </p:spTree>
    <p:extLst>
      <p:ext uri="{BB962C8B-B14F-4D97-AF65-F5344CB8AC3E}">
        <p14:creationId xmlns:p14="http://schemas.microsoft.com/office/powerpoint/2010/main" val="306584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9</a:t>
            </a:fld>
            <a:endParaRPr lang="en-US"/>
          </a:p>
        </p:txBody>
      </p:sp>
    </p:spTree>
    <p:extLst>
      <p:ext uri="{BB962C8B-B14F-4D97-AF65-F5344CB8AC3E}">
        <p14:creationId xmlns:p14="http://schemas.microsoft.com/office/powerpoint/2010/main" val="23148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10</a:t>
            </a:fld>
            <a:endParaRPr lang="en-US"/>
          </a:p>
        </p:txBody>
      </p:sp>
    </p:spTree>
    <p:extLst>
      <p:ext uri="{BB962C8B-B14F-4D97-AF65-F5344CB8AC3E}">
        <p14:creationId xmlns:p14="http://schemas.microsoft.com/office/powerpoint/2010/main" val="49567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305E8-E8FB-4C00-9813-13B7A6EF1BA3}" type="slidenum">
              <a:rPr lang="en-US"/>
              <a:t>11</a:t>
            </a:fld>
            <a:endParaRPr lang="en-US"/>
          </a:p>
        </p:txBody>
      </p:sp>
    </p:spTree>
    <p:extLst>
      <p:ext uri="{BB962C8B-B14F-4D97-AF65-F5344CB8AC3E}">
        <p14:creationId xmlns:p14="http://schemas.microsoft.com/office/powerpoint/2010/main" val="401695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CA"/>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14953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1957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341211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127192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235381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416725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275929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87676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63062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236256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41570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24589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106223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41154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79562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397244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CA"/>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pPr/>
              <a:t>‹#›</a:t>
            </a:fld>
            <a:endParaRPr lang="en-CA"/>
          </a:p>
        </p:txBody>
      </p:sp>
    </p:spTree>
    <p:extLst>
      <p:ext uri="{BB962C8B-B14F-4D97-AF65-F5344CB8AC3E}">
        <p14:creationId xmlns:p14="http://schemas.microsoft.com/office/powerpoint/2010/main" val="6833098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dxXBqdfWME"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cr4yr.ca/" TargetMode="External"/><Relationship Id="rId4" Type="http://schemas.openxmlformats.org/officeDocument/2006/relationships/hyperlink" Target="http://literacy44.ca/" TargetMode="External"/><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nWdARykdcw" TargetMode="External"/><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6336"/>
            <a:ext cx="9144000" cy="4779264"/>
          </a:xfrm>
          <a:prstGeom prst="rect">
            <a:avLst/>
          </a:prstGeom>
        </p:spPr>
      </p:pic>
      <p:sp>
        <p:nvSpPr>
          <p:cNvPr id="2" name="Title 1"/>
          <p:cNvSpPr>
            <a:spLocks noGrp="1"/>
          </p:cNvSpPr>
          <p:nvPr>
            <p:ph type="ctrTitle"/>
          </p:nvPr>
        </p:nvSpPr>
        <p:spPr>
          <a:xfrm>
            <a:off x="228600" y="3505200"/>
            <a:ext cx="8686800" cy="731520"/>
          </a:xfrm>
        </p:spPr>
        <p:txBody>
          <a:bodyPr>
            <a:normAutofit/>
          </a:bodyPr>
          <a:lstStyle/>
          <a:p>
            <a:pPr algn="ctr"/>
            <a:r>
              <a:rPr lang="en-CA" sz="5600" dirty="0" smtClean="0">
                <a:solidFill>
                  <a:srgbClr val="FFFFFF"/>
                </a:solidFill>
              </a:rPr>
              <a:t>Critical </a:t>
            </a:r>
            <a:r>
              <a:rPr lang="en-CA" sz="5600" dirty="0">
                <a:solidFill>
                  <a:srgbClr val="FFFFFF"/>
                </a:solidFill>
              </a:rPr>
              <a:t>Literacy </a:t>
            </a:r>
            <a:endParaRPr lang="en-US" sz="5600" dirty="0">
              <a:solidFill>
                <a:schemeClr val="tx1"/>
              </a:solidFill>
            </a:endParaRPr>
          </a:p>
        </p:txBody>
      </p:sp>
      <p:sp>
        <p:nvSpPr>
          <p:cNvPr id="5" name="Subtitle 2"/>
          <p:cNvSpPr>
            <a:spLocks noGrp="1"/>
          </p:cNvSpPr>
          <p:nvPr>
            <p:ph type="subTitle" idx="1"/>
          </p:nvPr>
        </p:nvSpPr>
        <p:spPr>
          <a:xfrm>
            <a:off x="228600" y="4315968"/>
            <a:ext cx="8686800" cy="685805"/>
          </a:xfrm>
        </p:spPr>
        <p:txBody>
          <a:bodyPr>
            <a:noAutofit/>
          </a:bodyPr>
          <a:lstStyle/>
          <a:p>
            <a:pPr algn="ctr"/>
            <a:r>
              <a:rPr lang="en-CA" dirty="0" smtClean="0"/>
              <a:t>Nicky, pat, </a:t>
            </a:r>
            <a:r>
              <a:rPr lang="en-CA" dirty="0" err="1" smtClean="0"/>
              <a:t>darlene</a:t>
            </a:r>
            <a:r>
              <a:rPr lang="en-CA" dirty="0" smtClean="0"/>
              <a:t>, </a:t>
            </a:r>
            <a:r>
              <a:rPr lang="en-CA" dirty="0" err="1" smtClean="0"/>
              <a:t>jillian</a:t>
            </a:r>
            <a:endParaRPr lang="en-CA" dirty="0"/>
          </a:p>
        </p:txBody>
      </p:sp>
    </p:spTree>
    <p:extLst>
      <p:ext uri="{BB962C8B-B14F-4D97-AF65-F5344CB8AC3E}">
        <p14:creationId xmlns:p14="http://schemas.microsoft.com/office/powerpoint/2010/main" val="17573977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7635240" cy="914400"/>
          </a:xfrm>
        </p:spPr>
        <p:txBody>
          <a:bodyPr>
            <a:normAutofit fontScale="90000"/>
          </a:bodyPr>
          <a:lstStyle/>
          <a:p>
            <a:r>
              <a:rPr lang="en-US" dirty="0">
                <a:solidFill>
                  <a:srgbClr val="FFFFFF"/>
                </a:solidFill>
              </a:rPr>
              <a:t>Connections to New Curriculum</a:t>
            </a:r>
            <a:endParaRPr lang="en-US" dirty="0">
              <a:solidFill>
                <a:schemeClr val="tx1"/>
              </a:solidFill>
            </a:endParaRPr>
          </a:p>
        </p:txBody>
      </p:sp>
      <p:pic>
        <p:nvPicPr>
          <p:cNvPr id="31" name="Picture Placeholder 30" descr="Screen Shot 2016-09-13 at 10.11.27 PM.png"/>
          <p:cNvPicPr>
            <a:picLocks noGrp="1" noChangeAspect="1"/>
          </p:cNvPicPr>
          <p:nvPr>
            <p:ph type="pic" sz="quarter" idx="13"/>
          </p:nvPr>
        </p:nvPicPr>
        <p:blipFill>
          <a:blip r:embed="rId3"/>
          <a:srcRect t="6915" b="6915"/>
          <a:stretch>
            <a:fillRect/>
          </a:stretch>
        </p:blipFill>
        <p:spPr>
          <a:xfrm>
            <a:off x="356016" y="1575221"/>
            <a:ext cx="8303275" cy="4988419"/>
          </a:xfrm>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13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a:solidFill>
                  <a:srgbClr val="FFFFFF"/>
                </a:solidFill>
              </a:rPr>
              <a:t>Primary</a:t>
            </a:r>
            <a:endParaRPr lang="en-US" sz="4400" dirty="0">
              <a:solidFill>
                <a:schemeClr val="tx1"/>
              </a:solidFill>
            </a:endParaRPr>
          </a:p>
        </p:txBody>
      </p:sp>
      <p:sp>
        <p:nvSpPr>
          <p:cNvPr id="5" name="Content Placeholder 4"/>
          <p:cNvSpPr>
            <a:spLocks noGrp="1"/>
          </p:cNvSpPr>
          <p:nvPr>
            <p:ph idx="1"/>
          </p:nvPr>
        </p:nvSpPr>
        <p:spPr>
          <a:xfrm>
            <a:off x="685800" y="2133600"/>
            <a:ext cx="7848600" cy="2743200"/>
          </a:xfrm>
          <a:solidFill>
            <a:schemeClr val="accent6">
              <a:lumMod val="40000"/>
              <a:lumOff val="60000"/>
            </a:schemeClr>
          </a:solidFill>
        </p:spPr>
        <p:txBody>
          <a:bodyPr vert="horz" lIns="91440" tIns="45720" rIns="91440" bIns="45720" rtlCol="0" anchor="ctr" anchorCtr="0">
            <a:normAutofit/>
          </a:bodyPr>
          <a:lstStyle/>
          <a:p>
            <a:pPr marL="0" indent="0">
              <a:buNone/>
            </a:pPr>
            <a:r>
              <a:rPr lang="en-CA" dirty="0"/>
              <a:t> "When my students are engaged from a critical perspective, they comprehend beyond, under, over and around their previous level of understanding."</a:t>
            </a:r>
          </a:p>
          <a:p>
            <a:pPr marL="0" indent="0" algn="r">
              <a:buNone/>
            </a:pPr>
            <a:r>
              <a:rPr lang="en-CA" dirty="0" smtClean="0"/>
              <a:t>Beth </a:t>
            </a:r>
            <a:r>
              <a:rPr lang="en-CA" dirty="0" err="1"/>
              <a:t>Gress</a:t>
            </a:r>
            <a:r>
              <a:rPr lang="en-CA" dirty="0"/>
              <a:t>, Grade 3 </a:t>
            </a:r>
            <a:r>
              <a:rPr lang="en-CA" dirty="0" smtClean="0"/>
              <a:t>teacher</a:t>
            </a:r>
            <a:endParaRPr lang="en-CA" sz="3500"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637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Critical Literacy Practices</a:t>
            </a:r>
            <a:endParaRPr lang="en-US" dirty="0">
              <a:solidFill>
                <a:schemeClr val="tx1"/>
              </a:solidFill>
            </a:endParaRPr>
          </a:p>
        </p:txBody>
      </p:sp>
      <p:sp>
        <p:nvSpPr>
          <p:cNvPr id="3" name="Content Placeholder 2"/>
          <p:cNvSpPr>
            <a:spLocks noGrp="1"/>
          </p:cNvSpPr>
          <p:nvPr>
            <p:ph idx="1"/>
          </p:nvPr>
        </p:nvSpPr>
        <p:spPr>
          <a:xfrm>
            <a:off x="685800" y="2133600"/>
            <a:ext cx="7772400" cy="2514600"/>
          </a:xfrm>
          <a:solidFill>
            <a:schemeClr val="accent6">
              <a:lumMod val="40000"/>
              <a:lumOff val="60000"/>
            </a:schemeClr>
          </a:solidFill>
        </p:spPr>
        <p:txBody>
          <a:bodyPr vert="horz" lIns="91440" tIns="45720" rIns="91440" bIns="45720" rtlCol="0" anchor="ctr" anchorCtr="0">
            <a:normAutofit/>
          </a:bodyPr>
          <a:lstStyle/>
          <a:p>
            <a:pPr marL="0" indent="0">
              <a:buNone/>
            </a:pPr>
            <a:r>
              <a:rPr lang="en-US" dirty="0"/>
              <a:t>"Teachers can use critical literacy practices to help create citizens and thinkers who are comfortable enacting change."</a:t>
            </a:r>
          </a:p>
          <a:p>
            <a:pPr marL="0" indent="0" algn="r">
              <a:buNone/>
            </a:pPr>
            <a:r>
              <a:rPr lang="en-US" dirty="0" smtClean="0"/>
              <a:t>Norris</a:t>
            </a:r>
            <a:r>
              <a:rPr lang="en-US" dirty="0"/>
              <a:t>, Lucas, &amp; Prudhoe, 2012</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4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153400" cy="914400"/>
          </a:xfrm>
        </p:spPr>
        <p:txBody>
          <a:bodyPr>
            <a:noAutofit/>
          </a:bodyPr>
          <a:lstStyle/>
          <a:p>
            <a:r>
              <a:rPr lang="en-US" dirty="0">
                <a:solidFill>
                  <a:srgbClr val="FFFFFF"/>
                </a:solidFill>
              </a:rPr>
              <a:t>Critical Literacy </a:t>
            </a:r>
            <a:r>
              <a:rPr lang="en-US" dirty="0" smtClean="0">
                <a:solidFill>
                  <a:srgbClr val="FFFFFF"/>
                </a:solidFill>
              </a:rPr>
              <a:t>Framework</a:t>
            </a:r>
            <a:endParaRPr lang="en-US" dirty="0">
              <a:solidFill>
                <a:schemeClr val="tx1"/>
              </a:solidFill>
            </a:endParaRPr>
          </a:p>
        </p:txBody>
      </p:sp>
      <p:sp>
        <p:nvSpPr>
          <p:cNvPr id="3" name="Content Placeholder 2"/>
          <p:cNvSpPr>
            <a:spLocks noGrp="1"/>
          </p:cNvSpPr>
          <p:nvPr>
            <p:ph idx="1"/>
          </p:nvPr>
        </p:nvSpPr>
        <p:spPr>
          <a:xfrm>
            <a:off x="838200" y="1981200"/>
            <a:ext cx="7635240" cy="4343400"/>
          </a:xfrm>
        </p:spPr>
        <p:txBody>
          <a:bodyPr vert="horz" lIns="91440" tIns="45720" rIns="91440" bIns="45720" rtlCol="0" anchor="t">
            <a:normAutofit/>
          </a:bodyPr>
          <a:lstStyle/>
          <a:p>
            <a:pPr>
              <a:spcAft>
                <a:spcPts val="1800"/>
              </a:spcAft>
            </a:pPr>
            <a:r>
              <a:rPr lang="en-US" dirty="0"/>
              <a:t>Engaging students' thinking</a:t>
            </a:r>
          </a:p>
          <a:p>
            <a:pPr>
              <a:spcAft>
                <a:spcPts val="1800"/>
              </a:spcAft>
            </a:pPr>
            <a:r>
              <a:rPr lang="en-US" dirty="0"/>
              <a:t>Guiding students' thinking</a:t>
            </a:r>
          </a:p>
          <a:p>
            <a:pPr>
              <a:spcAft>
                <a:spcPts val="1800"/>
              </a:spcAft>
            </a:pPr>
            <a:r>
              <a:rPr lang="en-US" dirty="0"/>
              <a:t>Extending students' thinking</a:t>
            </a:r>
          </a:p>
          <a:p>
            <a:pPr>
              <a:spcAft>
                <a:spcPts val="1800"/>
              </a:spcAft>
            </a:pPr>
            <a:r>
              <a:rPr lang="en-US" dirty="0"/>
              <a:t>Reflection</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586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95" y="304800"/>
            <a:ext cx="7635240" cy="914400"/>
          </a:xfrm>
        </p:spPr>
        <p:txBody>
          <a:bodyPr>
            <a:normAutofit/>
          </a:bodyPr>
          <a:lstStyle/>
          <a:p>
            <a:r>
              <a:rPr lang="en-US" dirty="0">
                <a:solidFill>
                  <a:srgbClr val="FFFFFF"/>
                </a:solidFill>
              </a:rPr>
              <a:t>Critical Literacy Strategies</a:t>
            </a:r>
            <a:endParaRPr lang="en-US" dirty="0">
              <a:solidFill>
                <a:schemeClr val="tx1"/>
              </a:solidFill>
            </a:endParaRPr>
          </a:p>
        </p:txBody>
      </p:sp>
      <p:sp>
        <p:nvSpPr>
          <p:cNvPr id="3" name="Content Placeholder 2"/>
          <p:cNvSpPr>
            <a:spLocks noGrp="1"/>
          </p:cNvSpPr>
          <p:nvPr>
            <p:ph idx="1"/>
          </p:nvPr>
        </p:nvSpPr>
        <p:spPr>
          <a:xfrm>
            <a:off x="228601" y="1828800"/>
            <a:ext cx="4267200" cy="4818063"/>
          </a:xfrm>
        </p:spPr>
        <p:txBody>
          <a:bodyPr vert="horz" lIns="91440" tIns="45720" rIns="91440" bIns="45720" rtlCol="0" anchor="t">
            <a:normAutofit/>
          </a:bodyPr>
          <a:lstStyle/>
          <a:p>
            <a:pPr marL="0" indent="0">
              <a:buNone/>
            </a:pPr>
            <a:r>
              <a:rPr lang="en-US" b="1" dirty="0"/>
              <a:t>Problem Posing</a:t>
            </a:r>
            <a:r>
              <a:rPr lang="en-US" dirty="0"/>
              <a:t> </a:t>
            </a:r>
          </a:p>
          <a:p>
            <a:r>
              <a:rPr lang="en-US" sz="2400" dirty="0"/>
              <a:t>Who is in the text/picture/situation? </a:t>
            </a:r>
          </a:p>
          <a:p>
            <a:pPr>
              <a:lnSpc>
                <a:spcPct val="120000"/>
              </a:lnSpc>
              <a:spcAft>
                <a:spcPts val="1200"/>
              </a:spcAft>
            </a:pPr>
            <a:r>
              <a:rPr lang="en-US" sz="2400" dirty="0"/>
              <a:t>Who is missing?</a:t>
            </a:r>
          </a:p>
          <a:p>
            <a:pPr marL="0" indent="0">
              <a:buNone/>
            </a:pPr>
            <a:r>
              <a:rPr lang="en-US" b="1" dirty="0" smtClean="0"/>
              <a:t>Connection Stems</a:t>
            </a:r>
          </a:p>
          <a:p>
            <a:r>
              <a:rPr lang="en-US" sz="2400" dirty="0" smtClean="0"/>
              <a:t>That reminds me...</a:t>
            </a:r>
          </a:p>
          <a:p>
            <a:r>
              <a:rPr lang="en-US" sz="2400" dirty="0" smtClean="0"/>
              <a:t>I remember when...</a:t>
            </a:r>
          </a:p>
          <a:p>
            <a:r>
              <a:rPr lang="en-US" sz="2400" dirty="0" smtClean="0"/>
              <a:t>If I were that character...</a:t>
            </a:r>
          </a:p>
          <a:p>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7" name="TextBox 6"/>
          <p:cNvSpPr txBox="1"/>
          <p:nvPr/>
        </p:nvSpPr>
        <p:spPr>
          <a:xfrm>
            <a:off x="3200400" y="1781175"/>
            <a:ext cx="4643736" cy="369332"/>
          </a:xfrm>
          <a:prstGeom prst="rect">
            <a:avLst/>
          </a:prstGeom>
        </p:spPr>
        <p:txBody>
          <a:bodyPr rtlCol="0">
            <a:spAutoFit/>
          </a:bodyPr>
          <a:lstStyle/>
          <a:p>
            <a:pPr algn="ctr"/>
            <a:endParaRPr lang="en-US" dirty="0"/>
          </a:p>
        </p:txBody>
      </p:sp>
      <p:sp>
        <p:nvSpPr>
          <p:cNvPr id="4" name="Rectangle 3"/>
          <p:cNvSpPr/>
          <p:nvPr/>
        </p:nvSpPr>
        <p:spPr>
          <a:xfrm>
            <a:off x="4800600" y="1752255"/>
            <a:ext cx="3886200" cy="4508927"/>
          </a:xfrm>
          <a:prstGeom prst="rect">
            <a:avLst/>
          </a:prstGeom>
        </p:spPr>
        <p:txBody>
          <a:bodyPr wrap="square">
            <a:spAutoFit/>
          </a:bodyPr>
          <a:lstStyle/>
          <a:p>
            <a:pPr>
              <a:spcAft>
                <a:spcPts val="600"/>
              </a:spcAft>
            </a:pPr>
            <a:r>
              <a:rPr lang="en-US" sz="3000" b="1" dirty="0"/>
              <a:t>Patterned Readings</a:t>
            </a:r>
          </a:p>
          <a:p>
            <a:pPr marL="285750" indent="-285750">
              <a:spcBef>
                <a:spcPts val="1200"/>
              </a:spcBef>
              <a:buFont typeface="Arial" panose="020B0604020202020204" pitchFamily="34" charset="0"/>
              <a:buChar char="•"/>
            </a:pPr>
            <a:r>
              <a:rPr lang="en-US" sz="2400" dirty="0"/>
              <a:t>read-pause-predict</a:t>
            </a:r>
          </a:p>
          <a:p>
            <a:pPr marL="285750" indent="-285750">
              <a:spcBef>
                <a:spcPts val="1200"/>
              </a:spcBef>
              <a:buFont typeface="Arial" panose="020B0604020202020204" pitchFamily="34" charset="0"/>
              <a:buChar char="•"/>
            </a:pPr>
            <a:r>
              <a:rPr lang="en-US" sz="2400" dirty="0"/>
              <a:t>read-pause-discuss</a:t>
            </a:r>
          </a:p>
          <a:p>
            <a:pPr marL="285750" indent="-285750">
              <a:spcBef>
                <a:spcPts val="1200"/>
              </a:spcBef>
              <a:buFont typeface="Arial" panose="020B0604020202020204" pitchFamily="34" charset="0"/>
              <a:buChar char="•"/>
            </a:pPr>
            <a:r>
              <a:rPr lang="en-US" sz="2400" dirty="0"/>
              <a:t>read-pause-make connections</a:t>
            </a:r>
          </a:p>
          <a:p>
            <a:pPr marL="285750" indent="-285750">
              <a:spcBef>
                <a:spcPts val="1200"/>
              </a:spcBef>
              <a:buFont typeface="Arial" panose="020B0604020202020204" pitchFamily="34" charset="0"/>
              <a:buChar char="•"/>
            </a:pPr>
            <a:r>
              <a:rPr lang="en-US" sz="2400" dirty="0"/>
              <a:t>read-pause-sketch</a:t>
            </a:r>
          </a:p>
          <a:p>
            <a:pPr marL="285750" indent="-285750">
              <a:spcBef>
                <a:spcPts val="1200"/>
              </a:spcBef>
              <a:buFont typeface="Arial" panose="020B0604020202020204" pitchFamily="34" charset="0"/>
              <a:buChar char="•"/>
            </a:pPr>
            <a:r>
              <a:rPr lang="en-US" sz="2400" dirty="0"/>
              <a:t>read-pause-bookmark</a:t>
            </a:r>
          </a:p>
          <a:p>
            <a:pPr marL="285750" indent="-285750">
              <a:spcBef>
                <a:spcPts val="1200"/>
              </a:spcBef>
              <a:buFont typeface="Arial" panose="020B0604020202020204" pitchFamily="34" charset="0"/>
              <a:buChar char="•"/>
            </a:pPr>
            <a:r>
              <a:rPr lang="en-US" sz="2400" dirty="0"/>
              <a:t>read-pause-retell or summarize</a:t>
            </a:r>
          </a:p>
        </p:txBody>
      </p:sp>
    </p:spTree>
    <p:extLst>
      <p:ext uri="{BB962C8B-B14F-4D97-AF65-F5344CB8AC3E}">
        <p14:creationId xmlns:p14="http://schemas.microsoft.com/office/powerpoint/2010/main" val="3005913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04800"/>
            <a:ext cx="7635240" cy="914400"/>
          </a:xfrm>
        </p:spPr>
        <p:txBody>
          <a:bodyPr/>
          <a:lstStyle/>
          <a:p>
            <a:r>
              <a:rPr lang="en-US" dirty="0">
                <a:solidFill>
                  <a:srgbClr val="FFFFFF"/>
                </a:solidFill>
              </a:rPr>
              <a:t>Switching Strategy</a:t>
            </a:r>
            <a:endParaRPr lang="en-US" dirty="0">
              <a:solidFill>
                <a:schemeClr val="tx1"/>
              </a:solidFill>
            </a:endParaRPr>
          </a:p>
        </p:txBody>
      </p:sp>
      <p:pic>
        <p:nvPicPr>
          <p:cNvPr id="7" name="Picture 6" descr="Screen Shot 2016-09-13 at 7.03.52 PM.png"/>
          <p:cNvPicPr>
            <a:picLocks noChangeAspect="1"/>
          </p:cNvPicPr>
          <p:nvPr/>
        </p:nvPicPr>
        <p:blipFill>
          <a:blip r:embed="rId3"/>
          <a:stretch>
            <a:fillRect/>
          </a:stretch>
        </p:blipFill>
        <p:spPr>
          <a:xfrm>
            <a:off x="10610" y="1524000"/>
            <a:ext cx="5297800" cy="4517661"/>
          </a:xfrm>
          <a:prstGeom prst="rect">
            <a:avLst/>
          </a:prstGeom>
        </p:spPr>
      </p:pic>
      <p:sp>
        <p:nvSpPr>
          <p:cNvPr id="8" name="Content Placeholder 4"/>
          <p:cNvSpPr txBox="1">
            <a:spLocks/>
          </p:cNvSpPr>
          <p:nvPr/>
        </p:nvSpPr>
        <p:spPr>
          <a:xfrm>
            <a:off x="5188995" y="1905000"/>
            <a:ext cx="3489602" cy="2562225"/>
          </a:xfrm>
          <a:prstGeom prst="rect">
            <a:avLst/>
          </a:prstGeom>
        </p:spPr>
        <p:txBody>
          <a:bodyPr vert="horz" lIns="91440" tIns="45720" rIns="91440" bIns="45720" rtlCol="0" anchor="t">
            <a:normAutofit/>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00000"/>
                </a:solidFill>
                <a:latin typeface="+mn-lt"/>
              </a:rPr>
              <a:t>Changing an element of the text to identify how that change impacts the </a:t>
            </a:r>
            <a:r>
              <a:rPr lang="en-US" dirty="0" smtClean="0">
                <a:solidFill>
                  <a:srgbClr val="000000"/>
                </a:solidFill>
                <a:latin typeface="+mn-lt"/>
              </a:rPr>
              <a:t>work</a:t>
            </a:r>
            <a:endParaRPr lang="en-US" dirty="0">
              <a:latin typeface="+mn-lt"/>
            </a:endParaRP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687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normAutofit/>
          </a:bodyPr>
          <a:lstStyle/>
          <a:p>
            <a:r>
              <a:rPr lang="en-US" dirty="0">
                <a:solidFill>
                  <a:srgbClr val="FFFFFF"/>
                </a:solidFill>
              </a:rPr>
              <a:t>Critical Literacy Continuum</a:t>
            </a:r>
            <a:endParaRPr lang="en-US" dirty="0">
              <a:solidFill>
                <a:schemeClr val="tx1"/>
              </a:solidFill>
            </a:endParaRPr>
          </a:p>
        </p:txBody>
      </p:sp>
      <p:sp>
        <p:nvSpPr>
          <p:cNvPr id="6" name="Content Placeholder 2"/>
          <p:cNvSpPr txBox="1">
            <a:spLocks/>
          </p:cNvSpPr>
          <p:nvPr/>
        </p:nvSpPr>
        <p:spPr>
          <a:xfrm>
            <a:off x="368300" y="1905000"/>
            <a:ext cx="4432300" cy="46482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Aft>
                <a:spcPts val="1200"/>
              </a:spcAft>
            </a:pPr>
            <a:r>
              <a:rPr lang="en-US" sz="3300" dirty="0">
                <a:latin typeface="+mn-lt"/>
              </a:rPr>
              <a:t>Posing questions strategy </a:t>
            </a:r>
          </a:p>
          <a:p>
            <a:pPr>
              <a:lnSpc>
                <a:spcPct val="110000"/>
              </a:lnSpc>
              <a:spcAft>
                <a:spcPts val="1200"/>
              </a:spcAft>
            </a:pPr>
            <a:r>
              <a:rPr lang="en-US" sz="3300" dirty="0">
                <a:latin typeface="+mn-lt"/>
              </a:rPr>
              <a:t>Safe classroom community </a:t>
            </a:r>
          </a:p>
          <a:p>
            <a:pPr>
              <a:lnSpc>
                <a:spcPct val="110000"/>
              </a:lnSpc>
              <a:spcAft>
                <a:spcPts val="1200"/>
              </a:spcAft>
            </a:pPr>
            <a:r>
              <a:rPr lang="en-US" sz="3300" dirty="0">
                <a:latin typeface="+mn-lt"/>
              </a:rPr>
              <a:t>Modelling </a:t>
            </a:r>
          </a:p>
          <a:p>
            <a:pPr>
              <a:lnSpc>
                <a:spcPct val="110000"/>
              </a:lnSpc>
              <a:spcAft>
                <a:spcPts val="1200"/>
              </a:spcAft>
            </a:pPr>
            <a:r>
              <a:rPr lang="en-US" sz="3300" dirty="0">
                <a:latin typeface="+mn-lt"/>
              </a:rPr>
              <a:t>Teacher reflection</a:t>
            </a:r>
          </a:p>
          <a:p>
            <a:pPr>
              <a:lnSpc>
                <a:spcPct val="110000"/>
              </a:lnSpc>
              <a:spcAft>
                <a:spcPts val="1200"/>
              </a:spcAft>
            </a:pPr>
            <a:r>
              <a:rPr lang="en-US" sz="3300" dirty="0">
                <a:latin typeface="+mn-lt"/>
              </a:rPr>
              <a:t>Opportunities to reflect and respond</a:t>
            </a:r>
          </a:p>
          <a:p>
            <a:endParaRPr lang="en-US" dirty="0">
              <a:latin typeface="Calibri" charset="0"/>
            </a:endParaRPr>
          </a:p>
          <a:p>
            <a:pPr marL="0" indent="0">
              <a:buFont typeface="Arial" panose="020B0604020202020204" pitchFamily="34" charset="0"/>
              <a:buNone/>
            </a:pPr>
            <a:endParaRPr lang="en-US" dirty="0">
              <a:latin typeface="Calibri" charset="0"/>
            </a:endParaRPr>
          </a:p>
          <a:p>
            <a:endParaRPr lang="en-US" dirty="0"/>
          </a:p>
        </p:txBody>
      </p:sp>
      <p:pic>
        <p:nvPicPr>
          <p:cNvPr id="9" name="Picture 8" descr="Screen Shot 2016-09-13 at 8.48.56 PM.png"/>
          <p:cNvPicPr>
            <a:picLocks noChangeAspect="1"/>
          </p:cNvPicPr>
          <p:nvPr/>
        </p:nvPicPr>
        <p:blipFill>
          <a:blip r:embed="rId3"/>
          <a:stretch>
            <a:fillRect/>
          </a:stretch>
        </p:blipFill>
        <p:spPr>
          <a:xfrm>
            <a:off x="5084485" y="2368368"/>
            <a:ext cx="3691354" cy="2085492"/>
          </a:xfrm>
          <a:prstGeom prst="rect">
            <a:avLst/>
          </a:prstGeom>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54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Juxtaposing Strategy</a:t>
            </a:r>
            <a:endParaRPr lang="en-US" dirty="0">
              <a:solidFill>
                <a:schemeClr val="tx1"/>
              </a:solidFill>
            </a:endParaRPr>
          </a:p>
        </p:txBody>
      </p:sp>
      <p:sp>
        <p:nvSpPr>
          <p:cNvPr id="5" name="Content Placeholder 4"/>
          <p:cNvSpPr>
            <a:spLocks noGrp="1"/>
          </p:cNvSpPr>
          <p:nvPr>
            <p:ph idx="1"/>
          </p:nvPr>
        </p:nvSpPr>
        <p:spPr>
          <a:xfrm>
            <a:off x="280746" y="1844565"/>
            <a:ext cx="8347907" cy="1831975"/>
          </a:xfrm>
        </p:spPr>
        <p:txBody>
          <a:bodyPr vert="horz" lIns="91440" tIns="45720" rIns="91440" bIns="45720" rtlCol="0" anchor="t">
            <a:normAutofit/>
          </a:bodyPr>
          <a:lstStyle/>
          <a:p>
            <a:pPr marL="0" indent="0" algn="ctr">
              <a:buNone/>
            </a:pPr>
            <a:r>
              <a:rPr lang="en-US" dirty="0">
                <a:solidFill>
                  <a:srgbClr val="000000"/>
                </a:solidFill>
                <a:latin typeface="+mn-lt"/>
              </a:rPr>
              <a:t>Comparing two or more texts on the same topic in order to identify similarities and differences in the portrayal of events and characters </a:t>
            </a:r>
            <a:endParaRPr lang="en-US" dirty="0">
              <a:latin typeface="Roboto Light"/>
            </a:endParaRPr>
          </a:p>
        </p:txBody>
      </p:sp>
      <p:sp>
        <p:nvSpPr>
          <p:cNvPr id="9" name="Content Placeholder 4"/>
          <p:cNvSpPr txBox="1">
            <a:spLocks/>
          </p:cNvSpPr>
          <p:nvPr/>
        </p:nvSpPr>
        <p:spPr>
          <a:xfrm>
            <a:off x="4267200" y="4267200"/>
            <a:ext cx="4451740" cy="2393950"/>
          </a:xfrm>
          <a:prstGeom prst="rect">
            <a:avLst/>
          </a:prstGeom>
        </p:spPr>
        <p:txBody>
          <a:bodyPr vert="horz" lIns="91440" tIns="45720" rIns="91440" bIns="45720" rtlCol="0" anchor="t">
            <a:normAutofit/>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srgbClr val="000000"/>
                </a:solidFill>
                <a:latin typeface="+mn-lt"/>
              </a:rPr>
              <a:t>Tug-of-war </a:t>
            </a:r>
            <a:endParaRPr lang="en-US" sz="2800" dirty="0">
              <a:latin typeface="+mn-lt"/>
            </a:endParaRPr>
          </a:p>
          <a:p>
            <a:r>
              <a:rPr lang="en-US" sz="2800" dirty="0">
                <a:solidFill>
                  <a:srgbClr val="000000"/>
                </a:solidFill>
                <a:latin typeface="+mn-lt"/>
              </a:rPr>
              <a:t>Circle of viewpoints </a:t>
            </a:r>
            <a:endParaRPr lang="en-US" sz="2800" dirty="0">
              <a:latin typeface="+mn-lt"/>
            </a:endParaRPr>
          </a:p>
          <a:p>
            <a:r>
              <a:rPr lang="en-US" sz="2800" dirty="0">
                <a:latin typeface="+mn-lt"/>
              </a:rPr>
              <a:t>Red light, yellow light </a:t>
            </a:r>
          </a:p>
          <a:p>
            <a:pPr algn="ctr"/>
            <a:endParaRPr lang="en-US" sz="2400" dirty="0">
              <a:latin typeface="+mn-lt"/>
            </a:endParaRPr>
          </a:p>
          <a:p>
            <a:pPr marL="0" indent="0" algn="ctr">
              <a:buNone/>
            </a:pPr>
            <a:endParaRPr lang="en-US" dirty="0">
              <a:latin typeface="+mn-lt"/>
            </a:endParaRPr>
          </a:p>
          <a:p>
            <a:pPr algn="ctr"/>
            <a:endParaRPr lang="en-US" dirty="0">
              <a:latin typeface="+mn-lt"/>
            </a:endParaRPr>
          </a:p>
          <a:p>
            <a:pPr algn="ctr"/>
            <a:endParaRPr lang="en-US" dirty="0">
              <a:latin typeface="+mn-lt"/>
            </a:endParaRPr>
          </a:p>
        </p:txBody>
      </p:sp>
      <p:sp>
        <p:nvSpPr>
          <p:cNvPr id="10" name="Content Placeholder 4"/>
          <p:cNvSpPr txBox="1">
            <a:spLocks/>
          </p:cNvSpPr>
          <p:nvPr/>
        </p:nvSpPr>
        <p:spPr>
          <a:xfrm>
            <a:off x="-83513" y="5248187"/>
            <a:ext cx="4375177" cy="93274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latin typeface="Arial" charset="0"/>
            </a:endParaRPr>
          </a:p>
          <a:p>
            <a:pPr marL="0" indent="0" algn="ctr">
              <a:buFont typeface="Arial" panose="020B0604020202020204" pitchFamily="34" charset="0"/>
              <a:buNone/>
            </a:pPr>
            <a:r>
              <a:rPr lang="en-US" dirty="0">
                <a:latin typeface="Arial" charset="0"/>
              </a:rPr>
              <a:t>http://www.visiblethinkingpz.org </a:t>
            </a:r>
            <a:r>
              <a:rPr lang="en-US" dirty="0">
                <a:latin typeface="Roboto Light"/>
              </a:rPr>
              <a:t/>
            </a:r>
            <a:br>
              <a:rPr lang="en-US" dirty="0">
                <a:latin typeface="Roboto Light"/>
              </a:rPr>
            </a:br>
            <a:endParaRPr lang="en-US" dirty="0">
              <a:latin typeface="Roboto Light"/>
            </a:endParaRPr>
          </a:p>
        </p:txBody>
      </p:sp>
      <p:pic>
        <p:nvPicPr>
          <p:cNvPr id="11" name="Picture 10" descr="Screen Shot 2016-09-13 at 9.46.39 PM.png"/>
          <p:cNvPicPr>
            <a:picLocks noChangeAspect="1"/>
          </p:cNvPicPr>
          <p:nvPr/>
        </p:nvPicPr>
        <p:blipFill>
          <a:blip r:embed="rId3"/>
          <a:stretch>
            <a:fillRect/>
          </a:stretch>
        </p:blipFill>
        <p:spPr>
          <a:xfrm>
            <a:off x="783236" y="4500564"/>
            <a:ext cx="2743200" cy="745903"/>
          </a:xfrm>
          <a:prstGeom prst="rect">
            <a:avLst/>
          </a:prstGeom>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56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35240" cy="914400"/>
          </a:xfrm>
        </p:spPr>
        <p:txBody>
          <a:bodyPr>
            <a:noAutofit/>
          </a:bodyPr>
          <a:lstStyle/>
          <a:p>
            <a:r>
              <a:rPr lang="en-US" sz="4000" dirty="0">
                <a:solidFill>
                  <a:srgbClr val="FFFFFF"/>
                </a:solidFill>
              </a:rPr>
              <a:t>Juxtaposing- Traditional Knowledge </a:t>
            </a:r>
            <a:endParaRPr lang="en-US" sz="4000" dirty="0">
              <a:solidFill>
                <a:schemeClr val="tx1"/>
              </a:solidFill>
            </a:endParaRPr>
          </a:p>
        </p:txBody>
      </p:sp>
      <p:pic>
        <p:nvPicPr>
          <p:cNvPr id="3" name="Picture 2" descr="Screen Shot 2016-09-13 at 8.58.27 PM.png"/>
          <p:cNvPicPr>
            <a:picLocks noChangeAspect="1"/>
          </p:cNvPicPr>
          <p:nvPr/>
        </p:nvPicPr>
        <p:blipFill>
          <a:blip r:embed="rId3"/>
          <a:stretch>
            <a:fillRect/>
          </a:stretch>
        </p:blipFill>
        <p:spPr>
          <a:xfrm>
            <a:off x="990600" y="1905000"/>
            <a:ext cx="3429000" cy="1256233"/>
          </a:xfrm>
          <a:prstGeom prst="rect">
            <a:avLst/>
          </a:prstGeom>
        </p:spPr>
      </p:pic>
      <p:pic>
        <p:nvPicPr>
          <p:cNvPr id="5" name="Picture 4" descr="IMG_4944.JPG"/>
          <p:cNvPicPr>
            <a:picLocks noChangeAspect="1"/>
          </p:cNvPicPr>
          <p:nvPr/>
        </p:nvPicPr>
        <p:blipFill>
          <a:blip r:embed="rId4"/>
          <a:srcRect l="3746" t="-721" r="-3746" b="721"/>
          <a:stretch>
            <a:fillRect/>
          </a:stretch>
        </p:blipFill>
        <p:spPr>
          <a:xfrm rot="5400000">
            <a:off x="5486295" y="1828905"/>
            <a:ext cx="3190103" cy="3189894"/>
          </a:xfrm>
          <a:prstGeom prst="rect">
            <a:avLst/>
          </a:prstGeom>
        </p:spPr>
      </p:pic>
      <p:pic>
        <p:nvPicPr>
          <p:cNvPr id="6" name="Picture 5" descr="Screen Shot 2016-09-13 at 9.24.02 PM.png"/>
          <p:cNvPicPr>
            <a:picLocks noChangeAspect="1"/>
          </p:cNvPicPr>
          <p:nvPr/>
        </p:nvPicPr>
        <p:blipFill>
          <a:blip r:embed="rId5"/>
          <a:stretch>
            <a:fillRect/>
          </a:stretch>
        </p:blipFill>
        <p:spPr>
          <a:xfrm>
            <a:off x="4038600" y="3581400"/>
            <a:ext cx="3536534" cy="2322386"/>
          </a:xfrm>
          <a:prstGeom prst="rect">
            <a:avLst/>
          </a:prstGeom>
        </p:spPr>
      </p:pic>
      <p:pic>
        <p:nvPicPr>
          <p:cNvPr id="8" name="Content Placeholder 7" descr="Screen Shot 2016-09-13 at 9.27.27 PM.png"/>
          <p:cNvPicPr>
            <a:picLocks noGrp="1" noChangeAspect="1"/>
          </p:cNvPicPr>
          <p:nvPr>
            <p:ph idx="1"/>
          </p:nvPr>
        </p:nvPicPr>
        <p:blipFill>
          <a:blip r:embed="rId6"/>
          <a:stretch>
            <a:fillRect/>
          </a:stretch>
        </p:blipFill>
        <p:spPr>
          <a:xfrm>
            <a:off x="304800" y="4038600"/>
            <a:ext cx="3446109" cy="1165641"/>
          </a:xfrm>
        </p:spPr>
      </p:pic>
      <p:pic>
        <p:nvPicPr>
          <p:cNvPr id="7"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4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35240" cy="914400"/>
          </a:xfrm>
        </p:spPr>
        <p:txBody>
          <a:bodyPr/>
          <a:lstStyle/>
          <a:p>
            <a:r>
              <a:rPr lang="en-US" dirty="0">
                <a:solidFill>
                  <a:srgbClr val="FFFFFF"/>
                </a:solidFill>
              </a:rPr>
              <a:t>Juxtaposing- Perspective</a:t>
            </a:r>
            <a:endParaRPr lang="en-US" dirty="0">
              <a:solidFill>
                <a:schemeClr val="tx1"/>
              </a:solidFill>
            </a:endParaRPr>
          </a:p>
        </p:txBody>
      </p:sp>
      <p:pic>
        <p:nvPicPr>
          <p:cNvPr id="12" name="Picture Placeholder 11" descr="Screen Shot 2016-09-13 at 10.04.32 PM.png"/>
          <p:cNvPicPr>
            <a:picLocks noGrp="1" noChangeAspect="1"/>
          </p:cNvPicPr>
          <p:nvPr>
            <p:ph type="pic" sz="quarter" idx="13"/>
          </p:nvPr>
        </p:nvPicPr>
        <p:blipFill rotWithShape="1">
          <a:blip r:embed="rId3"/>
          <a:srcRect l="43524" t="4864" b="4864"/>
          <a:stretch/>
        </p:blipFill>
        <p:spPr>
          <a:xfrm>
            <a:off x="4016414" y="1331631"/>
            <a:ext cx="5165249" cy="549357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988915"/>
            <a:ext cx="3089627" cy="4068000"/>
          </a:xfrm>
          <a:prstGeom prst="rect">
            <a:avLst/>
          </a:prstGeom>
        </p:spPr>
      </p:pic>
    </p:spTree>
    <p:extLst>
      <p:ext uri="{BB962C8B-B14F-4D97-AF65-F5344CB8AC3E}">
        <p14:creationId xmlns:p14="http://schemas.microsoft.com/office/powerpoint/2010/main" val="21646779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838200" y="2362200"/>
            <a:ext cx="7635240" cy="1485900"/>
          </a:xfrm>
          <a:prstGeom prst="rect">
            <a:avLst/>
          </a:prstGeom>
          <a:noFill/>
        </p:spPr>
        <p:txBody>
          <a:bodyPr vert="horz" lIns="91440" tIns="45720" rIns="91440" bIns="45720" rtlCol="0" anchor="ctr" anchorCtr="0">
            <a:normAutofit/>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500" dirty="0" smtClean="0"/>
              <a:t>Critical literacy is a skill necessary to navigate our social world.</a:t>
            </a:r>
            <a:endParaRPr lang="en-US" sz="3500" dirty="0"/>
          </a:p>
        </p:txBody>
      </p:sp>
      <p:sp>
        <p:nvSpPr>
          <p:cNvPr id="5" name="Title 5"/>
          <p:cNvSpPr>
            <a:spLocks noGrp="1"/>
          </p:cNvSpPr>
          <p:nvPr>
            <p:ph type="title"/>
          </p:nvPr>
        </p:nvSpPr>
        <p:spPr>
          <a:xfrm>
            <a:off x="228600" y="304800"/>
            <a:ext cx="7635240" cy="914400"/>
          </a:xfrm>
        </p:spPr>
        <p:txBody>
          <a:bodyPr>
            <a:normAutofit/>
          </a:bodyPr>
          <a:lstStyle/>
          <a:p>
            <a:r>
              <a:rPr lang="en-CA" dirty="0">
                <a:solidFill>
                  <a:srgbClr val="FFFFFF"/>
                </a:solidFill>
              </a:rPr>
              <a:t>Big Idea</a:t>
            </a:r>
            <a:endParaRPr lang="en-US" dirty="0">
              <a:solidFill>
                <a:schemeClr val="tx1"/>
              </a:solidFill>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3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Learning Task: Juxtaposing </a:t>
            </a:r>
            <a:endParaRPr lang="en-US" dirty="0">
              <a:solidFill>
                <a:schemeClr val="tx1"/>
              </a:solidFill>
            </a:endParaRPr>
          </a:p>
        </p:txBody>
      </p:sp>
      <p:pic>
        <p:nvPicPr>
          <p:cNvPr id="4" name="Content Placeholder 3" descr="Screen Shot 2016-09-13 at 8.59.09 PM.png"/>
          <p:cNvPicPr>
            <a:picLocks noGrp="1" noChangeAspect="1"/>
          </p:cNvPicPr>
          <p:nvPr>
            <p:ph idx="1"/>
          </p:nvPr>
        </p:nvPicPr>
        <p:blipFill>
          <a:blip r:embed="rId3"/>
          <a:stretch>
            <a:fillRect/>
          </a:stretch>
        </p:blipFill>
        <p:spPr>
          <a:xfrm>
            <a:off x="1295400" y="1676400"/>
            <a:ext cx="6555485" cy="4155086"/>
          </a:xfrm>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02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smtClean="0">
                <a:solidFill>
                  <a:srgbClr val="FFFFFF"/>
                </a:solidFill>
              </a:rPr>
              <a:t>Multi-Literacies</a:t>
            </a:r>
            <a:endParaRPr lang="en-US" dirty="0">
              <a:solidFill>
                <a:schemeClr val="tx1"/>
              </a:solidFill>
            </a:endParaRPr>
          </a:p>
        </p:txBody>
      </p:sp>
      <p:sp>
        <p:nvSpPr>
          <p:cNvPr id="3" name="Content Placeholder 2"/>
          <p:cNvSpPr>
            <a:spLocks noGrp="1"/>
          </p:cNvSpPr>
          <p:nvPr>
            <p:ph idx="1"/>
          </p:nvPr>
        </p:nvSpPr>
        <p:spPr>
          <a:xfrm>
            <a:off x="914400" y="1911864"/>
            <a:ext cx="7635240" cy="4343400"/>
          </a:xfrm>
        </p:spPr>
        <p:txBody>
          <a:bodyPr vert="horz" lIns="91440" tIns="45720" rIns="91440" bIns="45720" rtlCol="0" anchor="t">
            <a:normAutofit lnSpcReduction="10000"/>
          </a:bodyPr>
          <a:lstStyle/>
          <a:p>
            <a:r>
              <a:rPr lang="en-US" dirty="0"/>
              <a:t>Financial literacy</a:t>
            </a:r>
          </a:p>
          <a:p>
            <a:r>
              <a:rPr lang="en-US" dirty="0" err="1"/>
              <a:t>Ecoliteracy</a:t>
            </a:r>
            <a:endParaRPr lang="en-US" dirty="0"/>
          </a:p>
          <a:p>
            <a:r>
              <a:rPr lang="en-US" dirty="0"/>
              <a:t>Health/fitness literacies </a:t>
            </a:r>
          </a:p>
          <a:p>
            <a:r>
              <a:rPr lang="en-US" dirty="0"/>
              <a:t>Cyber literacy</a:t>
            </a:r>
          </a:p>
          <a:p>
            <a:r>
              <a:rPr lang="en-US" dirty="0"/>
              <a:t>Media literacy</a:t>
            </a:r>
          </a:p>
          <a:p>
            <a:r>
              <a:rPr lang="en-US" dirty="0"/>
              <a:t>Social/emotional literacies</a:t>
            </a:r>
          </a:p>
          <a:p>
            <a:r>
              <a:rPr lang="en-US" dirty="0"/>
              <a:t>Multicultural literacy</a:t>
            </a:r>
          </a:p>
          <a:p>
            <a:r>
              <a:rPr lang="en-US" dirty="0"/>
              <a:t>Political literacy</a:t>
            </a:r>
          </a:p>
          <a:p>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868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7" y="228600"/>
            <a:ext cx="7635240" cy="914400"/>
          </a:xfrm>
        </p:spPr>
        <p:txBody>
          <a:bodyPr/>
          <a:lstStyle/>
          <a:p>
            <a:r>
              <a:rPr lang="en-US" dirty="0"/>
              <a:t> Graphic Novels… </a:t>
            </a:r>
            <a:endParaRPr lang="en-US" dirty="0">
              <a:solidFill>
                <a:schemeClr val="tx1"/>
              </a:solidFill>
            </a:endParaRPr>
          </a:p>
        </p:txBody>
      </p:sp>
      <p:sp>
        <p:nvSpPr>
          <p:cNvPr id="6" name="TextBox 5"/>
          <p:cNvSpPr txBox="1"/>
          <p:nvPr/>
        </p:nvSpPr>
        <p:spPr>
          <a:xfrm>
            <a:off x="533400" y="4572000"/>
            <a:ext cx="8128000" cy="1815882"/>
          </a:xfrm>
          <a:prstGeom prst="rect">
            <a:avLst/>
          </a:prstGeom>
          <a:solidFill>
            <a:schemeClr val="accent6">
              <a:lumMod val="40000"/>
              <a:lumOff val="60000"/>
            </a:schemeClr>
          </a:solidFill>
        </p:spPr>
        <p:txBody>
          <a:bodyPr wrap="square" rtlCol="0">
            <a:spAutoFit/>
          </a:bodyPr>
          <a:lstStyle/>
          <a:p>
            <a:r>
              <a:rPr lang="en-US" b="1" dirty="0"/>
              <a:t>“By their nature [graphic novels] force readers to get information from the art within a panel, from the progression of images from panel to panel, from the printed text of speech balloons and captions, and often from the in-art ‘audio’ text of sound effects—all at the same time. You must synthesize as you go”. </a:t>
            </a:r>
            <a:r>
              <a:rPr lang="en-US" sz="2000" b="1" dirty="0" smtClean="0"/>
              <a:t>				</a:t>
            </a:r>
          </a:p>
          <a:p>
            <a:pPr algn="ctr"/>
            <a:r>
              <a:rPr lang="en-US" b="1" dirty="0" smtClean="0"/>
              <a:t>- Peter </a:t>
            </a:r>
            <a:r>
              <a:rPr lang="en-US" b="1" dirty="0"/>
              <a:t>Gutierrez</a:t>
            </a:r>
          </a:p>
        </p:txBody>
      </p:sp>
      <p:pic>
        <p:nvPicPr>
          <p:cNvPr id="8" name="Picture 7" descr="graphic-novel-example-0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4851400" cy="3086100"/>
          </a:xfrm>
          <a:prstGeom prst="rect">
            <a:avLst/>
          </a:prstGeom>
        </p:spPr>
      </p:pic>
    </p:spTree>
    <p:extLst>
      <p:ext uri="{BB962C8B-B14F-4D97-AF65-F5344CB8AC3E}">
        <p14:creationId xmlns:p14="http://schemas.microsoft.com/office/powerpoint/2010/main" val="20974410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Deeper Understanding</a:t>
            </a:r>
            <a:endParaRPr lang="en-US" dirty="0">
              <a:solidFill>
                <a:schemeClr val="tx1"/>
              </a:solidFill>
            </a:endParaRPr>
          </a:p>
        </p:txBody>
      </p:sp>
      <p:sp>
        <p:nvSpPr>
          <p:cNvPr id="3" name="Content Placeholder 2"/>
          <p:cNvSpPr>
            <a:spLocks noGrp="1"/>
          </p:cNvSpPr>
          <p:nvPr>
            <p:ph idx="1"/>
          </p:nvPr>
        </p:nvSpPr>
        <p:spPr>
          <a:xfrm>
            <a:off x="609600" y="1828800"/>
            <a:ext cx="7787640" cy="4343400"/>
          </a:xfrm>
        </p:spPr>
        <p:txBody>
          <a:bodyPr vert="horz" lIns="91440" tIns="45720" rIns="91440" bIns="45720" rtlCol="0" anchor="t">
            <a:normAutofit/>
          </a:bodyPr>
          <a:lstStyle/>
          <a:p>
            <a:pPr marL="0" indent="0" algn="ctr">
              <a:buNone/>
            </a:pPr>
            <a:r>
              <a:rPr lang="en-US" dirty="0">
                <a:latin typeface="Roboto Light" charset="0"/>
              </a:rPr>
              <a:t>Looking back at your OWI, how has your opinion been reinforced or changed? </a:t>
            </a:r>
          </a:p>
          <a:p>
            <a:pPr marL="0" indent="0">
              <a:buNone/>
            </a:pPr>
            <a:endParaRPr lang="en-US" dirty="0">
              <a:latin typeface="Roboto Light" charset="0"/>
            </a:endParaRPr>
          </a:p>
          <a:p>
            <a:pPr marL="0" indent="0">
              <a:buNone/>
            </a:pPr>
            <a:endParaRPr lang="en-US" dirty="0">
              <a:latin typeface="Roboto Light" charset="0"/>
            </a:endParaRPr>
          </a:p>
          <a:p>
            <a:pPr marL="0" indent="0" algn="ctr">
              <a:buNone/>
            </a:pPr>
            <a:r>
              <a:rPr lang="en-US" sz="2400" dirty="0">
                <a:latin typeface="Roboto Light" charset="0"/>
                <a:hlinkClick r:id="rId3"/>
              </a:rPr>
              <a:t>https://www.youtube.com/watch?v=gdxXBqdfWME</a:t>
            </a:r>
            <a:endParaRPr lang="en-US" sz="2400" dirty="0">
              <a:latin typeface="Roboto Light" charset="0"/>
            </a:endParaRPr>
          </a:p>
          <a:p>
            <a:pPr marL="0" indent="0">
              <a:buNone/>
            </a:pPr>
            <a:endParaRPr lang="en-US" dirty="0">
              <a:latin typeface="Roboto Light" charset="0"/>
            </a:endParaRP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032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74" y="228600"/>
            <a:ext cx="7635240" cy="914400"/>
          </a:xfrm>
        </p:spPr>
        <p:txBody>
          <a:bodyPr>
            <a:normAutofit/>
          </a:bodyPr>
          <a:lstStyle/>
          <a:p>
            <a:r>
              <a:rPr lang="en-US" sz="4000" dirty="0">
                <a:solidFill>
                  <a:srgbClr val="FFFFFF"/>
                </a:solidFill>
              </a:rPr>
              <a:t>Developing Informed Opinions</a:t>
            </a:r>
            <a:endParaRPr lang="en-US" sz="4000" dirty="0">
              <a:solidFill>
                <a:schemeClr val="tx1"/>
              </a:solidFill>
            </a:endParaRPr>
          </a:p>
        </p:txBody>
      </p:sp>
      <p:pic>
        <p:nvPicPr>
          <p:cNvPr id="6" name="Content Placeholder 5" descr="Screen Shot 2016-09-11 at 3.49.55 PM.png"/>
          <p:cNvPicPr>
            <a:picLocks noGrp="1" noChangeAspect="1"/>
          </p:cNvPicPr>
          <p:nvPr>
            <p:ph idx="1"/>
          </p:nvPr>
        </p:nvPicPr>
        <p:blipFill>
          <a:blip r:embed="rId3"/>
          <a:stretch>
            <a:fillRect/>
          </a:stretch>
        </p:blipFill>
        <p:spPr>
          <a:xfrm>
            <a:off x="2300288" y="1475199"/>
            <a:ext cx="4808775" cy="1304514"/>
          </a:xfrm>
        </p:spPr>
      </p:pic>
      <p:pic>
        <p:nvPicPr>
          <p:cNvPr id="8" name="Picture 7" descr="Screen Shot 2016-09-11 at 3.51.00 PM.png"/>
          <p:cNvPicPr>
            <a:picLocks noChangeAspect="1"/>
          </p:cNvPicPr>
          <p:nvPr/>
        </p:nvPicPr>
        <p:blipFill>
          <a:blip r:embed="rId4"/>
          <a:stretch>
            <a:fillRect/>
          </a:stretch>
        </p:blipFill>
        <p:spPr>
          <a:xfrm>
            <a:off x="4792900" y="5219961"/>
            <a:ext cx="3812766" cy="898003"/>
          </a:xfrm>
          <a:prstGeom prst="rect">
            <a:avLst/>
          </a:prstGeom>
        </p:spPr>
      </p:pic>
      <p:pic>
        <p:nvPicPr>
          <p:cNvPr id="9" name="Picture 8" descr="Screen Shot 2016-09-11 at 3.55.37 PM.png"/>
          <p:cNvPicPr>
            <a:picLocks noChangeAspect="1"/>
          </p:cNvPicPr>
          <p:nvPr/>
        </p:nvPicPr>
        <p:blipFill>
          <a:blip r:embed="rId5"/>
          <a:stretch>
            <a:fillRect/>
          </a:stretch>
        </p:blipFill>
        <p:spPr>
          <a:xfrm>
            <a:off x="5087938" y="2841564"/>
            <a:ext cx="3644900" cy="971139"/>
          </a:xfrm>
          <a:prstGeom prst="rect">
            <a:avLst/>
          </a:prstGeom>
        </p:spPr>
      </p:pic>
      <p:pic>
        <p:nvPicPr>
          <p:cNvPr id="11" name="Picture 10" descr="Screen Shot 2016-09-11 at 4.02.37 PM.png"/>
          <p:cNvPicPr>
            <a:picLocks noChangeAspect="1"/>
          </p:cNvPicPr>
          <p:nvPr/>
        </p:nvPicPr>
        <p:blipFill>
          <a:blip r:embed="rId6"/>
          <a:stretch>
            <a:fillRect/>
          </a:stretch>
        </p:blipFill>
        <p:spPr>
          <a:xfrm>
            <a:off x="4313023" y="3994183"/>
            <a:ext cx="3979709" cy="856523"/>
          </a:xfrm>
          <a:prstGeom prst="rect">
            <a:avLst/>
          </a:prstGeom>
        </p:spPr>
      </p:pic>
      <p:pic>
        <p:nvPicPr>
          <p:cNvPr id="12" name="Picture 11" descr="Screen Shot 2016-09-11 at 3.57.17 PM.png"/>
          <p:cNvPicPr>
            <a:picLocks noChangeAspect="1"/>
          </p:cNvPicPr>
          <p:nvPr/>
        </p:nvPicPr>
        <p:blipFill>
          <a:blip r:embed="rId7"/>
          <a:stretch>
            <a:fillRect/>
          </a:stretch>
        </p:blipFill>
        <p:spPr>
          <a:xfrm>
            <a:off x="502687" y="4994647"/>
            <a:ext cx="3985626" cy="1117228"/>
          </a:xfrm>
          <a:prstGeom prst="rect">
            <a:avLst/>
          </a:prstGeom>
        </p:spPr>
      </p:pic>
      <p:pic>
        <p:nvPicPr>
          <p:cNvPr id="15" name="Picture 14" descr="Screen Shot 2016-09-11 at 4.20.50 PM.png"/>
          <p:cNvPicPr>
            <a:picLocks noChangeAspect="1"/>
          </p:cNvPicPr>
          <p:nvPr/>
        </p:nvPicPr>
        <p:blipFill>
          <a:blip r:embed="rId8"/>
          <a:stretch>
            <a:fillRect/>
          </a:stretch>
        </p:blipFill>
        <p:spPr>
          <a:xfrm>
            <a:off x="129974" y="3813231"/>
            <a:ext cx="3426534" cy="837322"/>
          </a:xfrm>
          <a:prstGeom prst="rect">
            <a:avLst/>
          </a:prstGeom>
        </p:spPr>
      </p:pic>
      <p:pic>
        <p:nvPicPr>
          <p:cNvPr id="16" name="Picture 15" descr="Screen Shot 2016-09-11 at 4.20.18 PM.png"/>
          <p:cNvPicPr>
            <a:picLocks noChangeAspect="1"/>
          </p:cNvPicPr>
          <p:nvPr/>
        </p:nvPicPr>
        <p:blipFill>
          <a:blip r:embed="rId9"/>
          <a:stretch>
            <a:fillRect/>
          </a:stretch>
        </p:blipFill>
        <p:spPr>
          <a:xfrm>
            <a:off x="454025" y="2740025"/>
            <a:ext cx="3758020" cy="793695"/>
          </a:xfrm>
          <a:prstGeom prst="rect">
            <a:avLst/>
          </a:prstGeom>
        </p:spPr>
      </p:pic>
    </p:spTree>
    <p:extLst>
      <p:ext uri="{BB962C8B-B14F-4D97-AF65-F5344CB8AC3E}">
        <p14:creationId xmlns:p14="http://schemas.microsoft.com/office/powerpoint/2010/main" val="2991488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35240" cy="914400"/>
          </a:xfrm>
        </p:spPr>
        <p:txBody>
          <a:bodyPr>
            <a:normAutofit fontScale="90000"/>
          </a:bodyPr>
          <a:lstStyle/>
          <a:p>
            <a:r>
              <a:rPr lang="en-US" dirty="0">
                <a:solidFill>
                  <a:srgbClr val="FFFFFF"/>
                </a:solidFill>
                <a:latin typeface="Roboto Slab"/>
              </a:rPr>
              <a:t>Another Opinion: </a:t>
            </a:r>
            <a:r>
              <a:rPr lang="en-US" dirty="0" smtClean="0">
                <a:solidFill>
                  <a:srgbClr val="FFFFFF"/>
                </a:solidFill>
                <a:latin typeface="Roboto Slab"/>
              </a:rPr>
              <a:t/>
            </a:r>
            <a:br>
              <a:rPr lang="en-US" dirty="0" smtClean="0">
                <a:solidFill>
                  <a:srgbClr val="FFFFFF"/>
                </a:solidFill>
                <a:latin typeface="Roboto Slab"/>
              </a:rPr>
            </a:br>
            <a:r>
              <a:rPr lang="en-US" dirty="0" smtClean="0">
                <a:solidFill>
                  <a:srgbClr val="FFFFFF"/>
                </a:solidFill>
                <a:latin typeface="Roboto Slab"/>
              </a:rPr>
              <a:t>Huffington </a:t>
            </a:r>
            <a:r>
              <a:rPr lang="en-US" dirty="0">
                <a:solidFill>
                  <a:srgbClr val="FFFFFF"/>
                </a:solidFill>
                <a:latin typeface="Roboto Slab"/>
              </a:rPr>
              <a:t>Post</a:t>
            </a:r>
            <a:endParaRPr lang="en-US" dirty="0">
              <a:solidFill>
                <a:schemeClr val="tx1"/>
              </a:solidFill>
              <a:latin typeface="Roboto Slab"/>
            </a:endParaRPr>
          </a:p>
        </p:txBody>
      </p:sp>
      <p:sp>
        <p:nvSpPr>
          <p:cNvPr id="3" name="Content Placeholder 2"/>
          <p:cNvSpPr>
            <a:spLocks noGrp="1"/>
          </p:cNvSpPr>
          <p:nvPr>
            <p:ph idx="1"/>
          </p:nvPr>
        </p:nvSpPr>
        <p:spPr>
          <a:xfrm>
            <a:off x="533400" y="1828800"/>
            <a:ext cx="8077200" cy="3962400"/>
          </a:xfrm>
          <a:solidFill>
            <a:schemeClr val="accent6">
              <a:lumMod val="40000"/>
              <a:lumOff val="60000"/>
            </a:schemeClr>
          </a:solidFill>
        </p:spPr>
        <p:txBody>
          <a:bodyPr vert="horz" lIns="91440" tIns="45720" rIns="91440" bIns="45720" rtlCol="0" anchor="ctr" anchorCtr="0">
            <a:normAutofit fontScale="70000" lnSpcReduction="20000"/>
          </a:bodyPr>
          <a:lstStyle/>
          <a:p>
            <a:pPr marL="0" indent="0">
              <a:buNone/>
            </a:pPr>
            <a:endParaRPr lang="en-US" i="1" dirty="0">
              <a:latin typeface="NotoNashkArabic" charset="0"/>
            </a:endParaRPr>
          </a:p>
          <a:p>
            <a:pPr marL="0" indent="0" algn="just">
              <a:buNone/>
            </a:pPr>
            <a:r>
              <a:rPr lang="en-US" i="1" dirty="0" smtClean="0">
                <a:solidFill>
                  <a:srgbClr val="222222"/>
                </a:solidFill>
                <a:latin typeface="+mn-lt"/>
              </a:rPr>
              <a:t>"</a:t>
            </a:r>
            <a:r>
              <a:rPr lang="en-US" i="1" dirty="0">
                <a:solidFill>
                  <a:srgbClr val="222222"/>
                </a:solidFill>
                <a:latin typeface="+mn-lt"/>
              </a:rPr>
              <a:t>The reality is that there are so few positive, powerful representations of black women and especially </a:t>
            </a:r>
            <a:r>
              <a:rPr lang="en-US" dirty="0">
                <a:solidFill>
                  <a:srgbClr val="222222"/>
                </a:solidFill>
                <a:latin typeface="+mn-lt"/>
              </a:rPr>
              <a:t>black girls out there that, frankly, it’s unsurprising that the photo would touch a nerve. That nerve, really, is where we should focus. That sensitivity, no matter how “over the top” it may seem to those who don’t get it, is still valid. It comes from a real place. It comes from a place that so many of the (mostly white) decision makers in the world of media are oblivious to. Perhaps if there were more black people and other people of color in positions of power in media and advertising, controversies like this one could be avoided." </a:t>
            </a:r>
            <a:endParaRPr lang="en-US" dirty="0">
              <a:latin typeface="+mn-lt"/>
            </a:endParaRPr>
          </a:p>
          <a:p>
            <a:pPr marL="0" indent="0" algn="just">
              <a:buNone/>
            </a:pPr>
            <a:endParaRPr lang="en-US" dirty="0">
              <a:latin typeface="+mn-lt"/>
            </a:endParaRPr>
          </a:p>
          <a:p>
            <a:pPr marL="0" indent="0" algn="r">
              <a:buNone/>
            </a:pPr>
            <a:r>
              <a:rPr lang="en-US" dirty="0" err="1">
                <a:solidFill>
                  <a:srgbClr val="222222"/>
                </a:solidFill>
                <a:latin typeface="+mn-lt"/>
              </a:rPr>
              <a:t>Zeba</a:t>
            </a:r>
            <a:r>
              <a:rPr lang="en-US" dirty="0">
                <a:solidFill>
                  <a:srgbClr val="222222"/>
                </a:solidFill>
                <a:latin typeface="+mn-lt"/>
              </a:rPr>
              <a:t> </a:t>
            </a:r>
            <a:r>
              <a:rPr lang="en-US" dirty="0" err="1">
                <a:solidFill>
                  <a:srgbClr val="222222"/>
                </a:solidFill>
                <a:latin typeface="+mn-lt"/>
              </a:rPr>
              <a:t>Blay</a:t>
            </a:r>
            <a:r>
              <a:rPr lang="en-US" dirty="0">
                <a:solidFill>
                  <a:srgbClr val="222222"/>
                </a:solidFill>
                <a:latin typeface="+mn-lt"/>
              </a:rPr>
              <a:t>-Huffington Post</a:t>
            </a:r>
            <a:endParaRPr lang="en-US" dirty="0">
              <a:latin typeface="+mn-lt"/>
            </a:endParaRPr>
          </a:p>
          <a:p>
            <a:pPr marL="0" indent="0" algn="r">
              <a:buNone/>
            </a:pPr>
            <a:r>
              <a:rPr lang="en-US" dirty="0">
                <a:solidFill>
                  <a:srgbClr val="222222"/>
                </a:solidFill>
                <a:latin typeface="+mn-lt"/>
              </a:rPr>
              <a:t>April 4, 2016</a:t>
            </a:r>
            <a:endParaRPr lang="en-US" dirty="0">
              <a:latin typeface="+mn-lt"/>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039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Now what?</a:t>
            </a:r>
            <a:endParaRPr lang="en-US" dirty="0">
              <a:solidFill>
                <a:schemeClr val="tx1"/>
              </a:solidFill>
            </a:endParaRPr>
          </a:p>
        </p:txBody>
      </p:sp>
      <p:sp>
        <p:nvSpPr>
          <p:cNvPr id="3" name="Content Placeholder 2"/>
          <p:cNvSpPr>
            <a:spLocks noGrp="1"/>
          </p:cNvSpPr>
          <p:nvPr>
            <p:ph idx="1"/>
          </p:nvPr>
        </p:nvSpPr>
        <p:spPr>
          <a:xfrm>
            <a:off x="685800" y="1905000"/>
            <a:ext cx="7635240" cy="3581400"/>
          </a:xfrm>
          <a:solidFill>
            <a:schemeClr val="accent6">
              <a:lumMod val="40000"/>
              <a:lumOff val="60000"/>
            </a:schemeClr>
          </a:solidFill>
        </p:spPr>
        <p:txBody>
          <a:bodyPr vert="horz" lIns="91440" tIns="45720" rIns="91440" bIns="45720" rtlCol="0" anchor="t">
            <a:noAutofit/>
          </a:bodyPr>
          <a:lstStyle/>
          <a:p>
            <a:pPr marL="0" indent="0">
              <a:buNone/>
            </a:pPr>
            <a:r>
              <a:rPr lang="en-US" dirty="0" smtClean="0">
                <a:latin typeface="+mn-lt"/>
              </a:rPr>
              <a:t>"</a:t>
            </a:r>
            <a:r>
              <a:rPr lang="en-US" dirty="0">
                <a:latin typeface="+mn-lt"/>
              </a:rPr>
              <a:t>Teaching critical literacy is no longer an ‘option’ or something to be ‘added on’ to a literacy program. </a:t>
            </a:r>
            <a:r>
              <a:rPr lang="en-US" dirty="0" smtClean="0">
                <a:latin typeface="+mn-lt"/>
              </a:rPr>
              <a:t>It </a:t>
            </a:r>
            <a:r>
              <a:rPr lang="en-US" dirty="0">
                <a:latin typeface="+mn-lt"/>
              </a:rPr>
              <a:t>is essential for students to become critical thinkers and producers of new knowledge if they are to see themselves as stakeholders in the future.” </a:t>
            </a:r>
          </a:p>
          <a:p>
            <a:pPr marL="0" indent="0" algn="r">
              <a:buNone/>
            </a:pPr>
            <a:r>
              <a:rPr lang="en-US" sz="2800" dirty="0">
                <a:latin typeface="+mn-lt"/>
              </a:rPr>
              <a:t>(Booth, 2008</a:t>
            </a:r>
            <a:r>
              <a:rPr lang="en-US" sz="2800" dirty="0" smtClean="0">
                <a:latin typeface="+mn-lt"/>
              </a:rPr>
              <a:t>) </a:t>
            </a:r>
            <a:endParaRPr lang="en-US" sz="2800" dirty="0">
              <a:latin typeface="+mn-lt"/>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720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58389"/>
            <a:ext cx="5112568" cy="461665"/>
          </a:xfrm>
          <a:prstGeom prst="rect">
            <a:avLst/>
          </a:prstGeom>
        </p:spPr>
        <p:txBody>
          <a:bodyPr wrap="square">
            <a:spAutoFit/>
          </a:bodyPr>
          <a:lstStyle/>
          <a:p>
            <a:pPr algn="ctr"/>
            <a:r>
              <a:rPr lang="en-US" sz="2400" dirty="0" smtClean="0">
                <a:latin typeface="Century Gothic"/>
                <a:cs typeface="Century Gothic"/>
                <a:hlinkClick r:id="rId3"/>
              </a:rPr>
              <a:t>http</a:t>
            </a:r>
            <a:r>
              <a:rPr lang="en-US" sz="2400" dirty="0">
                <a:latin typeface="Century Gothic"/>
                <a:cs typeface="Century Gothic"/>
                <a:hlinkClick r:id="rId3"/>
              </a:rPr>
              <a:t>://cr4yr.ca</a:t>
            </a:r>
            <a:r>
              <a:rPr lang="en-US" sz="2400" dirty="0" smtClean="0">
                <a:latin typeface="Century Gothic"/>
                <a:cs typeface="Century Gothic"/>
                <a:hlinkClick r:id="rId3"/>
              </a:rPr>
              <a:t>/</a:t>
            </a:r>
            <a:endParaRPr lang="en-US" sz="2400" dirty="0">
              <a:latin typeface="Century Gothic"/>
              <a:cs typeface="Century Gothic"/>
            </a:endParaRPr>
          </a:p>
        </p:txBody>
      </p:sp>
      <p:sp>
        <p:nvSpPr>
          <p:cNvPr id="6" name="Rectangle 5"/>
          <p:cNvSpPr/>
          <p:nvPr/>
        </p:nvSpPr>
        <p:spPr>
          <a:xfrm>
            <a:off x="539552" y="5495721"/>
            <a:ext cx="4815130" cy="461665"/>
          </a:xfrm>
          <a:prstGeom prst="rect">
            <a:avLst/>
          </a:prstGeom>
        </p:spPr>
        <p:txBody>
          <a:bodyPr wrap="square">
            <a:spAutoFit/>
          </a:bodyPr>
          <a:lstStyle/>
          <a:p>
            <a:pPr algn="ctr"/>
            <a:r>
              <a:rPr lang="en-US" sz="2400" dirty="0">
                <a:latin typeface="Century Gothic"/>
                <a:cs typeface="Century Gothic"/>
                <a:hlinkClick r:id="rId4"/>
              </a:rPr>
              <a:t>http://literacy44.ca</a:t>
            </a:r>
            <a:endParaRPr lang="en-US" sz="2400" dirty="0">
              <a:latin typeface="Century Gothic"/>
              <a:cs typeface="Century Gothic"/>
            </a:endParaRPr>
          </a:p>
        </p:txBody>
      </p:sp>
      <p:pic>
        <p:nvPicPr>
          <p:cNvPr id="7" name="Picture 6" descr="Screen Shot 2015-12-09 at 8.43.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39" y="4996451"/>
            <a:ext cx="3722870" cy="14602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71" y="2996952"/>
            <a:ext cx="2417042" cy="22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141" y="332656"/>
            <a:ext cx="5472608" cy="769441"/>
          </a:xfrm>
          <a:prstGeom prst="rect">
            <a:avLst/>
          </a:prstGeom>
          <a:noFill/>
        </p:spPr>
        <p:txBody>
          <a:bodyPr wrap="square" rtlCol="0">
            <a:spAutoFit/>
          </a:bodyPr>
          <a:lstStyle/>
          <a:p>
            <a:r>
              <a:rPr lang="en-US" altLang="en-US" sz="4400" dirty="0">
                <a:solidFill>
                  <a:schemeClr val="bg1"/>
                </a:solidFill>
                <a:latin typeface="+mj-lt"/>
                <a:cs typeface="Century Gothic"/>
              </a:rPr>
              <a:t>Literacy Resources</a:t>
            </a:r>
            <a:endParaRPr lang="en-CA" sz="4400" dirty="0">
              <a:solidFill>
                <a:schemeClr val="bg1"/>
              </a:solidFill>
              <a:latin typeface="+mj-lt"/>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534114"/>
            <a:ext cx="47863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3310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Learning Targets</a:t>
            </a:r>
            <a:endParaRPr lang="en-US" dirty="0">
              <a:solidFill>
                <a:schemeClr val="tx1"/>
              </a:solidFill>
            </a:endParaRPr>
          </a:p>
        </p:txBody>
      </p:sp>
      <p:sp>
        <p:nvSpPr>
          <p:cNvPr id="3" name="Content Placeholder 2"/>
          <p:cNvSpPr>
            <a:spLocks noGrp="1"/>
          </p:cNvSpPr>
          <p:nvPr>
            <p:ph idx="1"/>
          </p:nvPr>
        </p:nvSpPr>
        <p:spPr>
          <a:xfrm>
            <a:off x="762000" y="1911864"/>
            <a:ext cx="7848600" cy="4343400"/>
          </a:xfrm>
        </p:spPr>
        <p:txBody>
          <a:bodyPr vert="horz" lIns="91440" tIns="45720" rIns="91440" bIns="45720" rtlCol="0" anchor="t">
            <a:normAutofit/>
          </a:bodyPr>
          <a:lstStyle/>
          <a:p>
            <a:pPr>
              <a:spcAft>
                <a:spcPts val="1200"/>
              </a:spcAft>
            </a:pPr>
            <a:r>
              <a:rPr lang="en-US" sz="2800" dirty="0" smtClean="0"/>
              <a:t>To understand </a:t>
            </a:r>
            <a:r>
              <a:rPr lang="en-US" sz="2800" dirty="0"/>
              <a:t>the meaning and </a:t>
            </a:r>
            <a:r>
              <a:rPr lang="en-US" sz="2800" dirty="0" smtClean="0"/>
              <a:t>the role </a:t>
            </a:r>
            <a:r>
              <a:rPr lang="en-US" sz="2800" dirty="0"/>
              <a:t>of critical literacy</a:t>
            </a:r>
          </a:p>
          <a:p>
            <a:pPr>
              <a:spcAft>
                <a:spcPts val="1200"/>
              </a:spcAft>
            </a:pPr>
            <a:r>
              <a:rPr lang="en-US" sz="2800" dirty="0" smtClean="0"/>
              <a:t>To </a:t>
            </a:r>
            <a:r>
              <a:rPr lang="en-US" sz="2800" dirty="0"/>
              <a:t>explore strategies for the primary and intermediate classrooms</a:t>
            </a:r>
          </a:p>
          <a:p>
            <a:pPr>
              <a:spcAft>
                <a:spcPts val="1200"/>
              </a:spcAft>
            </a:pPr>
            <a:r>
              <a:rPr lang="en-US" sz="2800" dirty="0" smtClean="0"/>
              <a:t>To </a:t>
            </a:r>
            <a:r>
              <a:rPr lang="en-US" sz="2800" dirty="0"/>
              <a:t>examine the connection between critical literacy and multi-literacies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369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76668"/>
            <a:ext cx="7635240" cy="914400"/>
          </a:xfrm>
        </p:spPr>
        <p:txBody>
          <a:bodyPr/>
          <a:lstStyle/>
          <a:p>
            <a:r>
              <a:rPr lang="en-CA" dirty="0">
                <a:solidFill>
                  <a:srgbClr val="FFFFFF"/>
                </a:solidFill>
              </a:rPr>
              <a:t>Why Critical Literacy? </a:t>
            </a:r>
            <a:endParaRPr lang="en-US" dirty="0">
              <a:solidFill>
                <a:schemeClr val="tx1"/>
              </a:solidFill>
            </a:endParaRPr>
          </a:p>
        </p:txBody>
      </p:sp>
      <p:sp>
        <p:nvSpPr>
          <p:cNvPr id="6" name="Content Placeholder 5"/>
          <p:cNvSpPr>
            <a:spLocks noGrp="1"/>
          </p:cNvSpPr>
          <p:nvPr>
            <p:ph idx="1"/>
          </p:nvPr>
        </p:nvSpPr>
        <p:spPr>
          <a:xfrm>
            <a:off x="762000" y="1676400"/>
            <a:ext cx="7635875" cy="4401024"/>
          </a:xfrm>
        </p:spPr>
        <p:txBody>
          <a:bodyPr vert="horz" lIns="91440" tIns="45720" rIns="91440" bIns="45720" rtlCol="0" anchor="t">
            <a:normAutofit/>
          </a:bodyPr>
          <a:lstStyle/>
          <a:p>
            <a:pPr marL="0" indent="0" algn="ctr">
              <a:buNone/>
            </a:pPr>
            <a:endParaRPr lang="en-US" dirty="0"/>
          </a:p>
          <a:p>
            <a:pPr marL="0" indent="0">
              <a:buNone/>
            </a:pPr>
            <a:r>
              <a:rPr lang="en-US" dirty="0"/>
              <a:t> Dr. Allen Luke</a:t>
            </a:r>
          </a:p>
          <a:p>
            <a:pPr marL="0" indent="0" algn="ctr">
              <a:buNone/>
            </a:pPr>
            <a:endParaRPr lang="en-US" dirty="0"/>
          </a:p>
          <a:p>
            <a:pPr marL="0" indent="0" algn="ctr">
              <a:buNone/>
            </a:pPr>
            <a:r>
              <a:rPr lang="en-US" sz="2400" dirty="0">
                <a:latin typeface="Roboto Light" charset="0"/>
                <a:hlinkClick r:id="rId3"/>
              </a:rPr>
              <a:t>https://www.youtube.com/watch?v=UnWdARykdcw</a:t>
            </a:r>
            <a:endParaRPr lang="en-US" sz="2400" dirty="0">
              <a:latin typeface="Roboto Light" charset="0"/>
            </a:endParaRP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38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a:solidFill>
                  <a:srgbClr val="FFFFFF"/>
                </a:solidFill>
              </a:rPr>
              <a:t>Learning Task: OWI</a:t>
            </a:r>
            <a:endParaRPr lang="en-US" dirty="0">
              <a:solidFill>
                <a:schemeClr val="tx1"/>
              </a:solidFill>
            </a:endParaRPr>
          </a:p>
        </p:txBody>
      </p:sp>
      <p:pic>
        <p:nvPicPr>
          <p:cNvPr id="2" name="Content Placeholder 1" descr="Screen Shot 2016-09-11 at 3.17.01 PM.png"/>
          <p:cNvPicPr>
            <a:picLocks noGrp="1" noChangeAspect="1"/>
          </p:cNvPicPr>
          <p:nvPr>
            <p:ph idx="1"/>
          </p:nvPr>
        </p:nvPicPr>
        <p:blipFill>
          <a:blip r:embed="rId2"/>
          <a:stretch>
            <a:fillRect/>
          </a:stretch>
        </p:blipFill>
        <p:spPr>
          <a:xfrm>
            <a:off x="1447800" y="1828800"/>
            <a:ext cx="4639540"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506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35240" cy="914400"/>
          </a:xfrm>
        </p:spPr>
        <p:txBody>
          <a:bodyPr/>
          <a:lstStyle/>
          <a:p>
            <a:r>
              <a:rPr lang="en-US" dirty="0">
                <a:solidFill>
                  <a:srgbClr val="FFFFFF"/>
                </a:solidFill>
              </a:rPr>
              <a:t>Posing Questions Strategy</a:t>
            </a:r>
            <a:endParaRPr lang="en-US" dirty="0">
              <a:solidFill>
                <a:schemeClr val="tx1"/>
              </a:solidFill>
            </a:endParaRPr>
          </a:p>
        </p:txBody>
      </p:sp>
      <p:sp>
        <p:nvSpPr>
          <p:cNvPr id="3" name="Content Placeholder 2"/>
          <p:cNvSpPr>
            <a:spLocks noGrp="1"/>
          </p:cNvSpPr>
          <p:nvPr>
            <p:ph idx="1"/>
          </p:nvPr>
        </p:nvSpPr>
        <p:spPr>
          <a:xfrm>
            <a:off x="381000" y="1752600"/>
            <a:ext cx="8382000" cy="4648200"/>
          </a:xfrm>
        </p:spPr>
        <p:txBody>
          <a:bodyPr vert="horz" lIns="91440" tIns="45720" rIns="91440" bIns="45720" rtlCol="0" anchor="t">
            <a:normAutofit fontScale="77500" lnSpcReduction="20000"/>
          </a:bodyPr>
          <a:lstStyle/>
          <a:p>
            <a:pPr marL="0" indent="0">
              <a:lnSpc>
                <a:spcPct val="120000"/>
              </a:lnSpc>
              <a:spcAft>
                <a:spcPts val="600"/>
              </a:spcAft>
              <a:buNone/>
            </a:pPr>
            <a:r>
              <a:rPr lang="en-US" b="1" dirty="0"/>
              <a:t>Questions to ask when exploring text </a:t>
            </a:r>
            <a:r>
              <a:rPr lang="en-US" b="1" dirty="0" smtClean="0"/>
              <a:t>through </a:t>
            </a:r>
            <a:r>
              <a:rPr lang="en-US" b="1" dirty="0"/>
              <a:t>the lens of critical literacy:</a:t>
            </a:r>
          </a:p>
          <a:p>
            <a:pPr marL="252000">
              <a:spcAft>
                <a:spcPts val="600"/>
              </a:spcAft>
            </a:pPr>
            <a:r>
              <a:rPr lang="en-US" dirty="0" smtClean="0"/>
              <a:t>Is </a:t>
            </a:r>
            <a:r>
              <a:rPr lang="en-US" dirty="0"/>
              <a:t>the author trying to send a deeper message?</a:t>
            </a:r>
          </a:p>
          <a:p>
            <a:pPr marL="252000">
              <a:spcAft>
                <a:spcPts val="600"/>
              </a:spcAft>
            </a:pPr>
            <a:r>
              <a:rPr lang="en-US" dirty="0"/>
              <a:t>Who is the message intended for?</a:t>
            </a:r>
          </a:p>
          <a:p>
            <a:pPr marL="252000">
              <a:spcAft>
                <a:spcPts val="600"/>
              </a:spcAft>
            </a:pPr>
            <a:r>
              <a:rPr lang="en-US" dirty="0"/>
              <a:t>Who would agree or disagree with the message?</a:t>
            </a:r>
          </a:p>
          <a:p>
            <a:pPr marL="252000">
              <a:spcAft>
                <a:spcPts val="600"/>
              </a:spcAft>
            </a:pPr>
            <a:r>
              <a:rPr lang="en-US" dirty="0"/>
              <a:t>Are other viewpoints missing?</a:t>
            </a:r>
          </a:p>
          <a:p>
            <a:pPr marL="252000">
              <a:spcAft>
                <a:spcPts val="600"/>
              </a:spcAft>
            </a:pPr>
            <a:r>
              <a:rPr lang="en-US" dirty="0"/>
              <a:t>What techniques has the author used to influence the reader?</a:t>
            </a:r>
          </a:p>
          <a:p>
            <a:pPr marL="252000">
              <a:spcAft>
                <a:spcPts val="600"/>
              </a:spcAft>
            </a:pPr>
            <a:r>
              <a:rPr lang="en-US" dirty="0"/>
              <a:t>How might the text differ if it had been written by someone else?</a:t>
            </a:r>
          </a:p>
          <a:p>
            <a:pPr marL="252000">
              <a:spcAft>
                <a:spcPts val="600"/>
              </a:spcAft>
            </a:pPr>
            <a:r>
              <a:rPr lang="en-US" dirty="0"/>
              <a:t>Who is marginalized in this text? Who is empowered?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65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CA" sz="4000" dirty="0">
                <a:solidFill>
                  <a:srgbClr val="FFFFFF"/>
                </a:solidFill>
              </a:rPr>
              <a:t>Critical Literacy for Social Justice </a:t>
            </a:r>
            <a:endParaRPr lang="en-US" sz="4000" dirty="0">
              <a:solidFill>
                <a:schemeClr val="tx1"/>
              </a:solidFill>
            </a:endParaRPr>
          </a:p>
        </p:txBody>
      </p:sp>
      <p:sp>
        <p:nvSpPr>
          <p:cNvPr id="5" name="Content Placeholder 4"/>
          <p:cNvSpPr>
            <a:spLocks noGrp="1"/>
          </p:cNvSpPr>
          <p:nvPr>
            <p:ph idx="1"/>
          </p:nvPr>
        </p:nvSpPr>
        <p:spPr>
          <a:xfrm>
            <a:off x="914400" y="2362200"/>
            <a:ext cx="7635240" cy="2701500"/>
          </a:xfrm>
          <a:solidFill>
            <a:schemeClr val="accent6">
              <a:lumMod val="40000"/>
              <a:lumOff val="60000"/>
            </a:schemeClr>
          </a:solidFill>
        </p:spPr>
        <p:txBody>
          <a:bodyPr vert="horz" lIns="91440" tIns="45720" rIns="91440" bIns="45720" rtlCol="0" anchor="ctr" anchorCtr="0">
            <a:normAutofit/>
          </a:bodyPr>
          <a:lstStyle/>
          <a:p>
            <a:pPr marL="0" indent="0">
              <a:buNone/>
            </a:pPr>
            <a:r>
              <a:rPr lang="en-US" dirty="0">
                <a:latin typeface="+mn-lt"/>
              </a:rPr>
              <a:t>"Critical literacy is the ability to read texts in an active, reflective manner in order to better understand power, inequality, and injustice in human relationships."</a:t>
            </a:r>
          </a:p>
          <a:p>
            <a:pPr marL="0" indent="0" algn="r">
              <a:buNone/>
            </a:pPr>
            <a:r>
              <a:rPr lang="en-CA" dirty="0">
                <a:latin typeface="+mn-lt"/>
              </a:rPr>
              <a:t>Coffey, </a:t>
            </a:r>
            <a:r>
              <a:rPr lang="en-CA" dirty="0" smtClean="0">
                <a:latin typeface="+mn-lt"/>
              </a:rPr>
              <a:t>2008</a:t>
            </a:r>
            <a:endParaRPr lang="en-US" dirty="0">
              <a:latin typeface="+mn-lt"/>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98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7635240" cy="914400"/>
          </a:xfrm>
        </p:spPr>
        <p:txBody>
          <a:bodyPr/>
          <a:lstStyle/>
          <a:p>
            <a:r>
              <a:rPr lang="en-US" dirty="0">
                <a:solidFill>
                  <a:srgbClr val="FFFFFF"/>
                </a:solidFill>
              </a:rPr>
              <a:t>Empowering Students</a:t>
            </a:r>
            <a:endParaRPr lang="en-US" dirty="0">
              <a:solidFill>
                <a:schemeClr val="tx1"/>
              </a:solidFill>
            </a:endParaRPr>
          </a:p>
        </p:txBody>
      </p:sp>
      <p:pic>
        <p:nvPicPr>
          <p:cNvPr id="6" name="Picture Placeholder 5" descr="Screen Shot 2016-09-13 at 8.11.11 PM.png"/>
          <p:cNvPicPr>
            <a:picLocks noGrp="1" noChangeAspect="1"/>
          </p:cNvPicPr>
          <p:nvPr>
            <p:ph type="pic" sz="quarter" idx="13"/>
          </p:nvPr>
        </p:nvPicPr>
        <p:blipFill>
          <a:blip r:embed="rId3"/>
          <a:srcRect l="5614" t="5514" r="9732" b="13658"/>
          <a:stretch>
            <a:fillRect/>
          </a:stretch>
        </p:blipFill>
        <p:spPr>
          <a:xfrm>
            <a:off x="1546586" y="1612271"/>
            <a:ext cx="6214141" cy="3882313"/>
          </a:xfrm>
        </p:spPr>
      </p:pic>
      <p:sp>
        <p:nvSpPr>
          <p:cNvPr id="7" name="TextBox 6"/>
          <p:cNvSpPr txBox="1"/>
          <p:nvPr/>
        </p:nvSpPr>
        <p:spPr>
          <a:xfrm>
            <a:off x="2260528" y="5630198"/>
            <a:ext cx="4983163" cy="954107"/>
          </a:xfrm>
          <a:prstGeom prst="rect">
            <a:avLst/>
          </a:prstGeom>
        </p:spPr>
        <p:txBody>
          <a:bodyPr rtlCol="0" anchor="t">
            <a:spAutoFit/>
          </a:bodyPr>
          <a:lstStyle/>
          <a:p>
            <a:pPr algn="ctr"/>
            <a:r>
              <a:rPr lang="en-US" sz="2800" dirty="0"/>
              <a:t>Marley Dias, age 11 </a:t>
            </a:r>
          </a:p>
          <a:p>
            <a:pPr algn="ctr"/>
            <a:r>
              <a:rPr lang="en-US" sz="2800" dirty="0"/>
              <a:t>#1000blackgirlbooks</a:t>
            </a: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608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7635240" cy="914400"/>
          </a:xfrm>
        </p:spPr>
        <p:txBody>
          <a:bodyPr>
            <a:normAutofit/>
          </a:bodyPr>
          <a:lstStyle/>
          <a:p>
            <a:r>
              <a:rPr lang="en-US" dirty="0">
                <a:solidFill>
                  <a:srgbClr val="FFFFFF"/>
                </a:solidFill>
              </a:rPr>
              <a:t>Connections to Indigenization  </a:t>
            </a:r>
            <a:endParaRPr lang="en-US" dirty="0">
              <a:solidFill>
                <a:schemeClr val="tx1"/>
              </a:solidFill>
            </a:endParaRPr>
          </a:p>
        </p:txBody>
      </p:sp>
      <p:sp>
        <p:nvSpPr>
          <p:cNvPr id="5" name="Content Placeholder 4"/>
          <p:cNvSpPr>
            <a:spLocks noGrp="1"/>
          </p:cNvSpPr>
          <p:nvPr>
            <p:ph idx="1"/>
          </p:nvPr>
        </p:nvSpPr>
        <p:spPr>
          <a:xfrm>
            <a:off x="304800" y="1828801"/>
            <a:ext cx="8382000" cy="2057399"/>
          </a:xfrm>
          <a:solidFill>
            <a:schemeClr val="accent6">
              <a:lumMod val="40000"/>
              <a:lumOff val="60000"/>
            </a:schemeClr>
          </a:solidFill>
          <a:ln w="19050">
            <a:noFill/>
          </a:ln>
        </p:spPr>
        <p:txBody>
          <a:bodyPr vert="horz" lIns="91440" tIns="45720" rIns="91440" bIns="45720" rtlCol="0" anchor="t">
            <a:noAutofit/>
          </a:bodyPr>
          <a:lstStyle/>
          <a:p>
            <a:pPr marL="0" indent="0" algn="ctr">
              <a:spcBef>
                <a:spcPts val="0"/>
              </a:spcBef>
              <a:buNone/>
            </a:pPr>
            <a:r>
              <a:rPr lang="en-US" dirty="0">
                <a:latin typeface="+mn-lt"/>
              </a:rPr>
              <a:t>Learning is holistic, reflexive, reflective, experiential, and relational (focused on connectedness, on reciprocal relationships, </a:t>
            </a:r>
            <a:endParaRPr lang="en-US" dirty="0" smtClean="0">
              <a:latin typeface="+mn-lt"/>
            </a:endParaRPr>
          </a:p>
          <a:p>
            <a:pPr marL="0" indent="0" algn="ctr">
              <a:spcBef>
                <a:spcPts val="0"/>
              </a:spcBef>
              <a:buNone/>
            </a:pPr>
            <a:r>
              <a:rPr lang="en-US" dirty="0" smtClean="0">
                <a:latin typeface="+mn-lt"/>
              </a:rPr>
              <a:t>and </a:t>
            </a:r>
            <a:r>
              <a:rPr lang="en-US" dirty="0">
                <a:latin typeface="+mn-lt"/>
              </a:rPr>
              <a:t>a sense of place). </a:t>
            </a:r>
          </a:p>
          <a:p>
            <a:endParaRPr lang="en-US" dirty="0"/>
          </a:p>
          <a:p>
            <a:endParaRPr lang="en-US" dirty="0"/>
          </a:p>
          <a:p>
            <a:endParaRPr lang="en-US" dirty="0"/>
          </a:p>
        </p:txBody>
      </p:sp>
      <p:sp>
        <p:nvSpPr>
          <p:cNvPr id="7" name="Content Placeholder 4"/>
          <p:cNvSpPr txBox="1">
            <a:spLocks/>
          </p:cNvSpPr>
          <p:nvPr/>
        </p:nvSpPr>
        <p:spPr>
          <a:xfrm>
            <a:off x="304800" y="4038600"/>
            <a:ext cx="8382000" cy="1558925"/>
          </a:xfrm>
          <a:prstGeom prst="rect">
            <a:avLst/>
          </a:prstGeom>
          <a:solidFill>
            <a:schemeClr val="accent6">
              <a:lumMod val="40000"/>
              <a:lumOff val="60000"/>
            </a:schemeClr>
          </a:solidFill>
          <a:ln w="25400">
            <a:noFill/>
          </a:ln>
        </p:spPr>
        <p:txBody>
          <a:bodyPr vert="horz" lIns="91440" tIns="45720" rIns="91440" bIns="45720" rtlCol="0" anchor="ctr" anchorCtr="0">
            <a:noAutofit/>
          </a:bodyPr>
          <a:lst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mn-lt"/>
              </a:rPr>
              <a:t>Learning requires exploration of one’s identity. </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87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NVSD_PowerpointTemplate_1110_Final">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4A7E0D674E904C8ED1152F3A24EF78" ma:contentTypeVersion="0" ma:contentTypeDescription="Create a new document." ma:contentTypeScope="" ma:versionID="83d936347c1e9f735e0314708f328ca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2EE10-7462-4900-833B-C4FB557DB844}">
  <ds:schemaRefs>
    <ds:schemaRef ds:uri="http://schemas.microsoft.com/sharepoint/v3/contenttype/forms"/>
  </ds:schemaRefs>
</ds:datastoreItem>
</file>

<file path=customXml/itemProps2.xml><?xml version="1.0" encoding="utf-8"?>
<ds:datastoreItem xmlns:ds="http://schemas.openxmlformats.org/officeDocument/2006/customXml" ds:itemID="{D4A05AB5-44B6-46E7-A6F2-95B19ABE9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32C4C19-5351-430A-90BC-6BE6E536EE5B}">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NVSD_PowerpointTemplate_1110_Final.potx</Template>
  <TotalTime>442</TotalTime>
  <Words>1117</Words>
  <Application>Microsoft Macintosh PowerPoint</Application>
  <PresentationFormat>On-screen Show (4:3)</PresentationFormat>
  <Paragraphs>159</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NVSD_PowerpointTemplate_1110_Final</vt:lpstr>
      <vt:lpstr>Critical Literacy </vt:lpstr>
      <vt:lpstr>Big Idea</vt:lpstr>
      <vt:lpstr>Learning Targets</vt:lpstr>
      <vt:lpstr>Why Critical Literacy? </vt:lpstr>
      <vt:lpstr>Learning Task: OWI</vt:lpstr>
      <vt:lpstr>Posing Questions Strategy</vt:lpstr>
      <vt:lpstr>Critical Literacy for Social Justice </vt:lpstr>
      <vt:lpstr>Empowering Students</vt:lpstr>
      <vt:lpstr>Connections to Indigenization  </vt:lpstr>
      <vt:lpstr>Connections to New Curriculum</vt:lpstr>
      <vt:lpstr>Primary</vt:lpstr>
      <vt:lpstr>Critical Literacy Practices</vt:lpstr>
      <vt:lpstr>Critical Literacy Framework</vt:lpstr>
      <vt:lpstr>Critical Literacy Strategies</vt:lpstr>
      <vt:lpstr>Switching Strategy</vt:lpstr>
      <vt:lpstr>Critical Literacy Continuum</vt:lpstr>
      <vt:lpstr>Juxtaposing Strategy</vt:lpstr>
      <vt:lpstr>Juxtaposing- Traditional Knowledge </vt:lpstr>
      <vt:lpstr>Juxtaposing- Perspective</vt:lpstr>
      <vt:lpstr>Learning Task: Juxtaposing </vt:lpstr>
      <vt:lpstr>Multi-Literacies</vt:lpstr>
      <vt:lpstr> Graphic Novels… </vt:lpstr>
      <vt:lpstr>Deeper Understanding</vt:lpstr>
      <vt:lpstr>Developing Informed Opinions</vt:lpstr>
      <vt:lpstr>Another Opinion:  Huffington Post</vt:lpstr>
      <vt:lpstr>Now what?</vt:lpstr>
      <vt:lpstr>PowerPoint Presentation</vt:lpstr>
    </vt:vector>
  </TitlesOfParts>
  <Company>HJL Document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Lorette</dc:creator>
  <cp:lastModifiedBy>Mark</cp:lastModifiedBy>
  <cp:revision>86</cp:revision>
  <cp:lastPrinted>2016-09-19T22:40:15Z</cp:lastPrinted>
  <dcterms:created xsi:type="dcterms:W3CDTF">2015-11-07T18:46:08Z</dcterms:created>
  <dcterms:modified xsi:type="dcterms:W3CDTF">2016-09-27T19:58:48Z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0x010100744A7E0D674E904C8ED1152F3A24EF78</vt:lpwstr>
  </property>
</Properties>
</file>