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27"/>
  </p:notesMasterIdLst>
  <p:sldIdLst>
    <p:sldId id="256" r:id="rId6"/>
    <p:sldId id="281" r:id="rId7"/>
    <p:sldId id="282" r:id="rId8"/>
    <p:sldId id="258" r:id="rId9"/>
    <p:sldId id="260" r:id="rId10"/>
    <p:sldId id="280" r:id="rId11"/>
    <p:sldId id="285" r:id="rId12"/>
    <p:sldId id="288" r:id="rId13"/>
    <p:sldId id="266" r:id="rId14"/>
    <p:sldId id="284" r:id="rId15"/>
    <p:sldId id="268" r:id="rId16"/>
    <p:sldId id="275" r:id="rId17"/>
    <p:sldId id="286" r:id="rId18"/>
    <p:sldId id="277" r:id="rId19"/>
    <p:sldId id="278" r:id="rId20"/>
    <p:sldId id="276" r:id="rId21"/>
    <p:sldId id="289" r:id="rId22"/>
    <p:sldId id="290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76" d="100"/>
          <a:sy n="76" d="100"/>
        </p:scale>
        <p:origin x="-15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3E289-B737-456E-B356-770F9F046765}" type="datetimeFigureOut">
              <a:rPr lang="en-US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1ABE-0FE5-49E6-A6FE-5F67D3A7021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7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</a:t>
            </a:r>
          </a:p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16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5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1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8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55" indent="-2857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53" indent="-22857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93" indent="-22857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35" indent="-22857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276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17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558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699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EFA653-94F8-4A09-B955-B13D0A8D5BE5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 smtClean="0">
                <a:latin typeface="Museo 300" charset="0"/>
              </a:rPr>
              <a:t>In each presentation</a:t>
            </a:r>
            <a:r>
              <a:rPr lang="en-CA" altLang="en-US" baseline="0" dirty="0" smtClean="0">
                <a:latin typeface="Museo 300" charset="0"/>
              </a:rPr>
              <a:t>  prior to   jigsaw </a:t>
            </a:r>
            <a:endParaRPr lang="en-CA" altLang="en-US" dirty="0" smtClean="0">
              <a:latin typeface="Museo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23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E9AC9-A33D-BF4D-97BA-BB176DB883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After</a:t>
            </a:r>
            <a:r>
              <a:rPr lang="en-CA" baseline="0" dirty="0" smtClean="0"/>
              <a:t> the  jigsaw slide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2476-F728-4781-9326-0C62EDF2400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6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Roboto Light"/>
                <a:cs typeface="Arial"/>
              </a:rPr>
              <a:t>Work with a neighbor to examine and place Participants examine stages and try to order them</a:t>
            </a:r>
            <a:r>
              <a:rPr lang="en-US">
                <a:latin typeface="Roboto Light"/>
                <a:cs typeface="Arial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Roboto Light"/>
                <a:cs typeface="Arial"/>
              </a:rPr>
              <a:t>Coloured strips with broad categories</a:t>
            </a:r>
            <a:r>
              <a:rPr lang="en-US">
                <a:latin typeface="Roboto Light"/>
                <a:cs typeface="Arial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Roboto Light"/>
                <a:cs typeface="Arial"/>
              </a:rPr>
              <a:t>Phonological awareness, code knowledge, etc (as sub categories, other colour) </a:t>
            </a:r>
            <a:r>
              <a:rPr lang="en-US">
                <a:latin typeface="Roboto Light"/>
                <a:cs typeface="Arial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Roboto Light"/>
                <a:cs typeface="Arial"/>
              </a:rPr>
              <a:t>Then throw in 6 decoding... place decoding anywhere along continuum... will generate conversation and get participants thinking about exceptions </a:t>
            </a:r>
            <a:r>
              <a:rPr lang="en-US">
                <a:latin typeface="Roboto Light"/>
                <a:cs typeface="Arial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Roboto Light"/>
                <a:cs typeface="Arial"/>
              </a:rPr>
              <a:t>Several bits of comprehension so they can slip it in multiple locations </a:t>
            </a:r>
            <a:endParaRPr lang="en-US">
              <a:latin typeface="Roboto Light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8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Ilona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Jillian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1ABE-0FE5-49E6-A6FE-5F67D3A7021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17750"/>
            <a:ext cx="8686800" cy="731520"/>
          </a:xfrm>
        </p:spPr>
        <p:txBody>
          <a:bodyPr/>
          <a:lstStyle>
            <a:lvl1pPr>
              <a:lnSpc>
                <a:spcPts val="44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4123759"/>
            <a:ext cx="8686800" cy="685805"/>
          </a:xfrm>
        </p:spPr>
        <p:txBody>
          <a:bodyPr/>
          <a:lstStyle>
            <a:lvl1pPr marL="0" indent="0" algn="l">
              <a:lnSpc>
                <a:spcPts val="44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1012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08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07895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the icon to insert a new table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Small and simple table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</a:p>
        </p:txBody>
      </p:sp>
    </p:spTree>
    <p:extLst>
      <p:ext uri="{BB962C8B-B14F-4D97-AF65-F5344CB8AC3E}">
        <p14:creationId xmlns:p14="http://schemas.microsoft.com/office/powerpoint/2010/main" val="46451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the icon to insert a new table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Small and simple table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Blank Slide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/>
              <a:t>21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Roboto</a:t>
            </a:r>
            <a:r>
              <a:rPr lang="en-US" dirty="0"/>
              <a:t> Light minimum size. This line is an example of 21 </a:t>
            </a:r>
            <a:r>
              <a:rPr lang="en-US" dirty="0" err="1"/>
              <a:t>pt</a:t>
            </a:r>
            <a:r>
              <a:rPr lang="en-US" dirty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What about text sizes?</a:t>
            </a:r>
          </a:p>
        </p:txBody>
      </p:sp>
    </p:spTree>
    <p:extLst>
      <p:ext uri="{BB962C8B-B14F-4D97-AF65-F5344CB8AC3E}">
        <p14:creationId xmlns:p14="http://schemas.microsoft.com/office/powerpoint/2010/main" val="173188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/>
              <a:t>21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Roboto</a:t>
            </a:r>
            <a:r>
              <a:rPr lang="en-US" dirty="0"/>
              <a:t> Light minimum size. This line is an example of 21 </a:t>
            </a:r>
            <a:r>
              <a:rPr lang="en-US" dirty="0" err="1"/>
              <a:t>pt</a:t>
            </a:r>
            <a:r>
              <a:rPr lang="en-US" dirty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What about text sizes?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40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17750"/>
            <a:ext cx="8686800" cy="731520"/>
          </a:xfrm>
        </p:spPr>
        <p:txBody>
          <a:bodyPr/>
          <a:lstStyle>
            <a:lvl1pPr>
              <a:lnSpc>
                <a:spcPts val="44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4123759"/>
            <a:ext cx="8686800" cy="685805"/>
          </a:xfrm>
        </p:spPr>
        <p:txBody>
          <a:bodyPr/>
          <a:lstStyle>
            <a:lvl1pPr marL="0" indent="0" algn="l">
              <a:lnSpc>
                <a:spcPts val="44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23682"/>
            <a:ext cx="235326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635" y="1819835"/>
            <a:ext cx="7772400" cy="168536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3300" b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If you need to create another slide of this type, right-click the thumbnail and select ‘Duplicate Slide’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Bullet points should be short and to the point; try to keep points to one or two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Change </a:t>
            </a:r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CA" noProof="0" dirty="0"/>
              <a:t>colour</a:t>
            </a:r>
            <a:r>
              <a:rPr lang="en-US" dirty="0"/>
              <a:t> palette can be found under ‘Theme </a:t>
            </a:r>
            <a:r>
              <a:rPr lang="en-CA" noProof="0" dirty="0"/>
              <a:t>Colours</a:t>
            </a:r>
            <a:r>
              <a:rPr lang="en-US" dirty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90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635" y="1819835"/>
            <a:ext cx="7772400" cy="168536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3300" b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If you need to create another slide of this type, right-click the thumbnail and select ‘Duplicate Slide’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7555"/>
            <a:ext cx="95105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9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Bullet points should be short and to the point; try to keep points to one or two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Change </a:t>
            </a:r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CA" noProof="0" dirty="0"/>
              <a:t>colour</a:t>
            </a:r>
            <a:r>
              <a:rPr lang="en-US" dirty="0"/>
              <a:t> palette can be found under ‘Theme </a:t>
            </a:r>
            <a:r>
              <a:rPr lang="en-CA" noProof="0" dirty="0"/>
              <a:t>Colours</a:t>
            </a:r>
            <a:r>
              <a:rPr lang="en-US" dirty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631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Align the text to the title and line length to the left edge of the logo for balance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715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Try to keep points to one or two lines as a maximum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360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745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3615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15120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3149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27573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6102" y="1424940"/>
            <a:ext cx="4200912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7540" y="1887070"/>
            <a:ext cx="4572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4189483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66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07895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the icon to insert a new table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Small and simple table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</a:p>
        </p:txBody>
      </p:sp>
    </p:spTree>
    <p:extLst>
      <p:ext uri="{BB962C8B-B14F-4D97-AF65-F5344CB8AC3E}">
        <p14:creationId xmlns:p14="http://schemas.microsoft.com/office/powerpoint/2010/main" val="358845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Bullet points should be short and to the point; try to keep points to one or two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Change </a:t>
            </a:r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CA" noProof="0" dirty="0"/>
              <a:t>colour</a:t>
            </a:r>
            <a:r>
              <a:rPr lang="en-US" dirty="0"/>
              <a:t> palette can be found under ‘Theme </a:t>
            </a:r>
            <a:r>
              <a:rPr lang="en-CA" noProof="0" dirty="0"/>
              <a:t>Colours</a:t>
            </a:r>
            <a:r>
              <a:rPr lang="en-US" dirty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300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372035" y="2550460"/>
            <a:ext cx="8153400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the icon to insert a new table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Small and simple table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5715000"/>
            <a:ext cx="83058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83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Blank Slide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/>
              <a:t>21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Roboto</a:t>
            </a:r>
            <a:r>
              <a:rPr lang="en-US" dirty="0"/>
              <a:t> Light minimum size. This line is an example of 21 </a:t>
            </a:r>
            <a:r>
              <a:rPr lang="en-US" dirty="0" err="1"/>
              <a:t>pt</a:t>
            </a:r>
            <a:r>
              <a:rPr lang="en-US" dirty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What about text sizes?</a:t>
            </a:r>
          </a:p>
        </p:txBody>
      </p:sp>
    </p:spTree>
    <p:extLst>
      <p:ext uri="{BB962C8B-B14F-4D97-AF65-F5344CB8AC3E}">
        <p14:creationId xmlns:p14="http://schemas.microsoft.com/office/powerpoint/2010/main" val="46303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2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438400"/>
            <a:ext cx="763524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 dirty="0"/>
              <a:t>21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Roboto</a:t>
            </a:r>
            <a:r>
              <a:rPr lang="en-US" dirty="0"/>
              <a:t> Light minimum size. This line is an example of 21 </a:t>
            </a:r>
            <a:r>
              <a:rPr lang="en-US" dirty="0" err="1"/>
              <a:t>pt</a:t>
            </a:r>
            <a:r>
              <a:rPr lang="en-US" dirty="0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828799"/>
            <a:ext cx="763524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 dirty="0"/>
              <a:t>What about text sizes?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56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3021105"/>
            <a:ext cx="763524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Bullet points should be short and to the point; try to keep points to one or two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828799"/>
            <a:ext cx="763524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Change </a:t>
            </a:r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CA" noProof="0" dirty="0"/>
              <a:t>colour</a:t>
            </a:r>
            <a:r>
              <a:rPr lang="en-US" dirty="0"/>
              <a:t> palette can be found under ‘Theme </a:t>
            </a:r>
            <a:r>
              <a:rPr lang="en-CA" noProof="0" dirty="0"/>
              <a:t>Colours</a:t>
            </a:r>
            <a:r>
              <a:rPr lang="en-US" dirty="0"/>
              <a:t>’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74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Align the text to the title and line length to the left edge of the logo for balance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30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828799"/>
            <a:ext cx="763524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 dirty="0"/>
              <a:t>Try to keep points to one or two lines as a maximum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5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10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79"/>
            <a:ext cx="5259705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0200" y="1878105"/>
            <a:ext cx="347472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5154" y="282390"/>
            <a:ext cx="763524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Line Heading</a:t>
            </a:r>
            <a:br>
              <a:rPr lang="en-US" dirty="0"/>
            </a:br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67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11480"/>
            <a:ext cx="763524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9145906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848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76352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9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64" r:id="rId7"/>
    <p:sldLayoutId id="2147483677" r:id="rId8"/>
    <p:sldLayoutId id="2147483675" r:id="rId9"/>
    <p:sldLayoutId id="2147483678" r:id="rId10"/>
    <p:sldLayoutId id="2147483676" r:id="rId11"/>
    <p:sldLayoutId id="2147483679" r:id="rId12"/>
    <p:sldLayoutId id="2147483667" r:id="rId13"/>
    <p:sldLayoutId id="2147483680" r:id="rId14"/>
    <p:sldLayoutId id="2147483666" r:id="rId15"/>
    <p:sldLayoutId id="214748368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2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76352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2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2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4yr.ca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literacy44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136"/>
            <a:ext cx="9144000" cy="477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7750"/>
            <a:ext cx="9144000" cy="7315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CA" sz="5000" dirty="0"/>
              <a:t>Developmental Stages </a:t>
            </a:r>
            <a:r>
              <a:rPr lang="en-CA" sz="5000" dirty="0" smtClean="0"/>
              <a:t/>
            </a:r>
            <a:br>
              <a:rPr lang="en-CA" sz="5000" dirty="0" smtClean="0"/>
            </a:br>
            <a:r>
              <a:rPr lang="en-CA" sz="5000" dirty="0" smtClean="0"/>
              <a:t>of </a:t>
            </a:r>
            <a:r>
              <a:rPr lang="en-CA" sz="5000" dirty="0"/>
              <a:t>Reading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685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smtClean="0"/>
              <a:t>Jillian </a:t>
            </a:r>
            <a:r>
              <a:rPr lang="en-US" smtClean="0"/>
              <a:t>&amp; Ilona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9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First Peoples Principles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360" y="1544824"/>
            <a:ext cx="7635875" cy="771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Learning involves patience and time.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9813" y="4572000"/>
            <a:ext cx="8642728" cy="1741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latin typeface="Roboto Light" charset="0"/>
              </a:rPr>
              <a:t>Learning is holistic, reflexive, reflective, experiential, and relational (focused on connectedness, on reciprocal relationships, and a sense of place). </a:t>
            </a:r>
          </a:p>
        </p:txBody>
      </p:sp>
      <p:pic>
        <p:nvPicPr>
          <p:cNvPr id="5" name="Picture 4" descr="Screen Shot 2016-09-14 at 2.11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47" y="2324059"/>
            <a:ext cx="2460236" cy="2124000"/>
          </a:xfrm>
          <a:prstGeom prst="rect">
            <a:avLst/>
          </a:prstGeom>
        </p:spPr>
      </p:pic>
      <p:pic>
        <p:nvPicPr>
          <p:cNvPr id="7" name="Picture 6" descr="Screen Shot 2016-09-18 at 3.55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66" y="2324059"/>
            <a:ext cx="2761859" cy="2016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33" y="5863488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Power of observations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creen Shot 2016-09-18 at 10.41.59 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08" y="1534712"/>
            <a:ext cx="8742582" cy="5061425"/>
          </a:xfrm>
        </p:spPr>
      </p:pic>
    </p:spTree>
    <p:extLst>
      <p:ext uri="{BB962C8B-B14F-4D97-AF65-F5344CB8AC3E}">
        <p14:creationId xmlns:p14="http://schemas.microsoft.com/office/powerpoint/2010/main" val="147590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ook </a:t>
            </a:r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dirty="0" smtClean="0">
                <a:solidFill>
                  <a:srgbClr val="FFFFFF"/>
                </a:solidFill>
              </a:rPr>
              <a:t>or - </a:t>
            </a:r>
            <a:r>
              <a:rPr lang="en-US" dirty="0">
                <a:solidFill>
                  <a:srgbClr val="FFFFFF"/>
                </a:solidFill>
              </a:rPr>
              <a:t>Whole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54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Roboto Light" charset="0"/>
              </a:rPr>
              <a:t>Questions to guide your observation: </a:t>
            </a:r>
          </a:p>
          <a:p>
            <a:pPr marL="0" indent="0">
              <a:buNone/>
            </a:pPr>
            <a:endParaRPr lang="en-US" sz="1400" dirty="0">
              <a:latin typeface="Roboto Light" charset="0"/>
            </a:endParaRPr>
          </a:p>
          <a:p>
            <a:pPr marL="864000" lvl="1" indent="-360000">
              <a:spcBef>
                <a:spcPts val="0"/>
              </a:spcBef>
            </a:pPr>
            <a:r>
              <a:rPr lang="en-US" dirty="0">
                <a:latin typeface="Roboto Light" charset="0"/>
              </a:rPr>
              <a:t>What book have they chosen? </a:t>
            </a:r>
          </a:p>
          <a:p>
            <a:pPr marL="864000" lvl="1" indent="-360000"/>
            <a:r>
              <a:rPr lang="en-US" dirty="0">
                <a:latin typeface="Roboto Light" charset="0"/>
              </a:rPr>
              <a:t>Are they returning to the same book or choosing something new each day? </a:t>
            </a:r>
          </a:p>
          <a:p>
            <a:pPr marL="864000" lvl="1" indent="-360000"/>
            <a:r>
              <a:rPr lang="en-US" dirty="0">
                <a:latin typeface="Roboto Light" charset="0"/>
              </a:rPr>
              <a:t>Is the book the right way up? </a:t>
            </a:r>
          </a:p>
          <a:p>
            <a:pPr marL="864000" lvl="1" indent="-360000"/>
            <a:r>
              <a:rPr lang="en-US" dirty="0">
                <a:latin typeface="Roboto Light" charset="0"/>
              </a:rPr>
              <a:t>What's going on under the table? </a:t>
            </a:r>
          </a:p>
          <a:p>
            <a:pPr marL="864000" lvl="1" indent="-360000"/>
            <a:r>
              <a:rPr lang="en-US" dirty="0">
                <a:latin typeface="Roboto Light" charset="0"/>
              </a:rPr>
              <a:t>Are they out of the room multiple times? </a:t>
            </a:r>
          </a:p>
          <a:p>
            <a:pPr marL="864000" lvl="1" indent="-360000"/>
            <a:r>
              <a:rPr lang="en-US" dirty="0">
                <a:latin typeface="Roboto Light" charset="0"/>
              </a:rPr>
              <a:t>What's going on with body language?</a:t>
            </a:r>
          </a:p>
          <a:p>
            <a:pPr lvl="2"/>
            <a:endParaRPr lang="en-US" dirty="0">
              <a:latin typeface="Roboto Light" charset="0"/>
            </a:endParaRPr>
          </a:p>
          <a:p>
            <a:pPr lvl="2"/>
            <a:endParaRPr lang="en-US" dirty="0">
              <a:latin typeface="Roboto Light" charset="0"/>
            </a:endParaRPr>
          </a:p>
          <a:p>
            <a:endParaRPr lang="en-US" dirty="0">
              <a:latin typeface="Roboto Light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6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Reflect on your experiences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6-09-18 at 10.50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1" y="1870327"/>
            <a:ext cx="3245174" cy="43554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41737" y="1870327"/>
            <a:ext cx="4868863" cy="348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Roboto Light" charset="0"/>
              </a:rPr>
              <a:t>What </a:t>
            </a:r>
            <a:r>
              <a:rPr lang="en-US" sz="3000" dirty="0">
                <a:latin typeface="Roboto Light" charset="0"/>
              </a:rPr>
              <a:t>less readily observable behaviors have your encountered?</a:t>
            </a:r>
          </a:p>
          <a:p>
            <a:endParaRPr lang="en-US" sz="3000" dirty="0">
              <a:latin typeface="Roboto Light" charset="0"/>
            </a:endParaRPr>
          </a:p>
          <a:p>
            <a:r>
              <a:rPr lang="en-US" sz="3000" dirty="0">
                <a:latin typeface="Roboto Light" charset="0"/>
              </a:rPr>
              <a:t>What else should we look for? </a:t>
            </a:r>
            <a:br>
              <a:rPr lang="en-US" sz="3000" dirty="0">
                <a:latin typeface="Roboto Light" charset="0"/>
              </a:rPr>
            </a:br>
            <a:r>
              <a:rPr lang="en-US" sz="3000" dirty="0">
                <a:latin typeface="Roboto Light" charset="0"/>
              </a:rPr>
              <a:t> </a:t>
            </a:r>
            <a:endParaRPr lang="en-US" dirty="0">
              <a:latin typeface="Roboto Light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95" y="5775735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4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3" y="304800"/>
            <a:ext cx="763524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ook For - </a:t>
            </a:r>
            <a:r>
              <a:rPr lang="en-US" dirty="0">
                <a:solidFill>
                  <a:srgbClr val="FFFFFF"/>
                </a:solidFill>
              </a:rPr>
              <a:t>Individual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Roboto Light" charset="0"/>
            </a:endParaRPr>
          </a:p>
          <a:p>
            <a:endParaRPr lang="en-US" dirty="0">
              <a:latin typeface="Roboto Light" charset="0"/>
            </a:endParaRPr>
          </a:p>
        </p:txBody>
      </p:sp>
      <p:pic>
        <p:nvPicPr>
          <p:cNvPr id="5" name="Picture 4" descr="Screen Shot 2016-09-14 at 3.38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513205"/>
            <a:ext cx="6393919" cy="3076086"/>
          </a:xfrm>
          <a:prstGeom prst="rect">
            <a:avLst/>
          </a:prstGeom>
        </p:spPr>
      </p:pic>
      <p:pic>
        <p:nvPicPr>
          <p:cNvPr id="4" name="Picture 3" descr="Screen Shot 2016-09-14 at 3.37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3781425"/>
            <a:ext cx="6087321" cy="26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Systems for observations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Screen Shot 2016-09-18 at 10.40.12 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579200"/>
            <a:ext cx="7989853" cy="4212000"/>
          </a:xfr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5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Now what?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72348" cy="43434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500" dirty="0">
                <a:latin typeface="Roboto Light" charset="0"/>
                <a:sym typeface="Wingdings" charset="0"/>
              </a:rPr>
              <a:t>What do you do with all those observations?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Roboto Light" charset="0"/>
                <a:sym typeface="Wingdings" charset="0"/>
              </a:rPr>
              <a:t> </a:t>
            </a:r>
            <a:endParaRPr lang="en-US" sz="600" dirty="0" smtClean="0">
              <a:latin typeface="Roboto Light" charset="0"/>
              <a:sym typeface="Wingdings" charset="0"/>
            </a:endParaRPr>
          </a:p>
          <a:p>
            <a:pPr marL="720000" indent="-360000"/>
            <a:r>
              <a:rPr lang="en-US" dirty="0" smtClean="0">
                <a:latin typeface="Roboto Light" charset="0"/>
                <a:sym typeface="Wingdings" charset="0"/>
              </a:rPr>
              <a:t>Look for patterns </a:t>
            </a:r>
          </a:p>
          <a:p>
            <a:pPr marL="720000" indent="-360000"/>
            <a:r>
              <a:rPr lang="en-US" dirty="0" smtClean="0">
                <a:latin typeface="Roboto Light" charset="0"/>
                <a:sym typeface="Wingdings" charset="0"/>
              </a:rPr>
              <a:t>Ask </a:t>
            </a:r>
            <a:r>
              <a:rPr lang="en-US" dirty="0">
                <a:latin typeface="Roboto Light" charset="0"/>
                <a:sym typeface="Wingdings" charset="0"/>
              </a:rPr>
              <a:t>further questions</a:t>
            </a:r>
          </a:p>
          <a:p>
            <a:pPr marL="720000" indent="-360000"/>
            <a:r>
              <a:rPr lang="en-US" dirty="0">
                <a:latin typeface="Roboto Light" charset="0"/>
                <a:sym typeface="Wingdings" charset="0"/>
              </a:rPr>
              <a:t>Reflect on connections between observations and class environment</a:t>
            </a:r>
          </a:p>
          <a:p>
            <a:pPr marL="720000" indent="-360000"/>
            <a:r>
              <a:rPr lang="en-US" dirty="0">
                <a:latin typeface="Roboto Light" charset="0"/>
                <a:sym typeface="Wingdings" charset="0"/>
              </a:rPr>
              <a:t>Tap into the power of collaboration</a:t>
            </a:r>
          </a:p>
          <a:p>
            <a:pPr marL="720000" indent="-360000"/>
            <a:r>
              <a:rPr lang="en-US" dirty="0">
                <a:latin typeface="Roboto Light" charset="0"/>
              </a:rPr>
              <a:t>SBRT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Big Idea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35875" cy="1465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Intentional and informed literacy instruction by teachers at every grade level allows all children to learn to read.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53" y="57912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3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Learning Targets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7467600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Deepen understanding of developmental stages of reading</a:t>
            </a:r>
          </a:p>
          <a:p>
            <a:pPr>
              <a:spcAft>
                <a:spcPts val="1800"/>
              </a:spcAft>
            </a:pPr>
            <a:r>
              <a:rPr lang="en-US" dirty="0"/>
              <a:t>Understand observation as powerful informal assessment and a precursor to further planning </a:t>
            </a:r>
          </a:p>
          <a:p>
            <a:pPr>
              <a:spcAft>
                <a:spcPts val="1800"/>
              </a:spcAft>
            </a:pPr>
            <a:r>
              <a:rPr lang="en-US" dirty="0"/>
              <a:t>Explore observable reading behaviors and systems for observation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9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65838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  <a:hlinkClick r:id="rId3"/>
              </a:rPr>
              <a:t>http</a:t>
            </a:r>
            <a:r>
              <a:rPr lang="en-US" sz="2400" dirty="0">
                <a:latin typeface="Century Gothic"/>
                <a:cs typeface="Century Gothic"/>
                <a:hlinkClick r:id="rId3"/>
              </a:rPr>
              <a:t>://cr4yr.ca</a:t>
            </a:r>
            <a:r>
              <a:rPr lang="en-US" sz="2400" dirty="0" smtClean="0">
                <a:latin typeface="Century Gothic"/>
                <a:cs typeface="Century Gothic"/>
                <a:hlinkClick r:id="rId3"/>
              </a:rPr>
              <a:t>/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495721"/>
            <a:ext cx="481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  <a:hlinkClick r:id="rId4"/>
              </a:rPr>
              <a:t>http://literacy44.ca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Screen Shot 2015-12-09 at 8.43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39" y="4996451"/>
            <a:ext cx="3722870" cy="14602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" y="2996952"/>
            <a:ext cx="2417042" cy="22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141" y="33265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>
                <a:solidFill>
                  <a:schemeClr val="bg1"/>
                </a:solidFill>
                <a:latin typeface="+mj-lt"/>
                <a:cs typeface="Century Gothic"/>
              </a:rPr>
              <a:t>Literacy Resources</a:t>
            </a:r>
            <a:endParaRPr lang="en-CA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4114"/>
            <a:ext cx="47863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Big Idea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635875" cy="1873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Intentional and informed literacy instruction by teachers at every grade level allows all children to learn to read.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6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35240" cy="914400"/>
          </a:xfrm>
        </p:spPr>
        <p:txBody>
          <a:bodyPr>
            <a:noAutofit/>
          </a:bodyPr>
          <a:lstStyle/>
          <a:p>
            <a:r>
              <a:rPr lang="en-CA" sz="4000" dirty="0" smtClean="0"/>
              <a:t>Putting The Pieces Together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348" y="1772816"/>
            <a:ext cx="8491432" cy="4343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CA" dirty="0"/>
              <a:t>Jigsaw Part 2  = School  groups </a:t>
            </a:r>
          </a:p>
        </p:txBody>
      </p:sp>
      <p:pic>
        <p:nvPicPr>
          <p:cNvPr id="2" name="Picture 1" descr="csql_image_puzzle_pieces_full_col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7" y="2780928"/>
            <a:ext cx="8210550" cy="286574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Agenda 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endParaRPr lang="en-CA" sz="3200" dirty="0" smtClean="0"/>
          </a:p>
          <a:p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1547"/>
              </p:ext>
            </p:extLst>
          </p:nvPr>
        </p:nvGraphicFramePr>
        <p:xfrm>
          <a:off x="1475656" y="2492896"/>
          <a:ext cx="6301740" cy="318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0280"/>
                <a:gridCol w="2001460"/>
              </a:tblGrid>
              <a:tr h="37084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Coffee Break 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  <a:latin typeface="+mn-lt"/>
                        </a:rPr>
                        <a:t>Skyview</a:t>
                      </a:r>
                      <a:r>
                        <a:rPr lang="en-CA" sz="1600" dirty="0">
                          <a:effectLst/>
                          <a:latin typeface="+mn-lt"/>
                        </a:rPr>
                        <a:t> 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Puzzle Jigsaw </a:t>
                      </a:r>
                      <a:endParaRPr lang="en-CA" sz="1600" dirty="0" smtClean="0">
                        <a:effectLst/>
                        <a:latin typeface="+mn-lt"/>
                      </a:endParaRPr>
                    </a:p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Experts share</a:t>
                      </a:r>
                    </a:p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3,2,1 sheet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</a:rPr>
                        <a:t>Mountainview</a:t>
                      </a:r>
                      <a:endParaRPr lang="en-CA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9900" algn="l"/>
                        </a:tabLs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School Team session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Develop plan to take back to  </a:t>
                      </a:r>
                      <a:r>
                        <a:rPr lang="en-CA" sz="1600" dirty="0" smtClean="0">
                          <a:effectLst/>
                          <a:latin typeface="+mn-lt"/>
                        </a:rPr>
                        <a:t>school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H</a:t>
                      </a:r>
                      <a:r>
                        <a:rPr lang="en-CA" sz="1600" baseline="0" smtClean="0">
                          <a:effectLst/>
                          <a:latin typeface="+mn-lt"/>
                        </a:rPr>
                        <a:t>ow </a:t>
                      </a: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is your team going to  present this information to your school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What are your school’s needs?  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739900" algn="l"/>
                        </a:tabLst>
                      </a:pPr>
                      <a:r>
                        <a:rPr lang="en-CA" sz="1600" dirty="0" smtClean="0">
                          <a:effectLst/>
                          <a:latin typeface="+mn-lt"/>
                        </a:rPr>
                        <a:t>How will you move your</a:t>
                      </a: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CA" sz="1600" dirty="0" smtClean="0">
                          <a:effectLst/>
                          <a:latin typeface="+mn-lt"/>
                        </a:rPr>
                        <a:t> school forward</a:t>
                      </a:r>
                      <a:r>
                        <a:rPr lang="en-CA" sz="1600" baseline="0" dirty="0" smtClean="0">
                          <a:effectLst/>
                          <a:latin typeface="+mn-lt"/>
                        </a:rPr>
                        <a:t> with the  literacy agenda?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  <a:latin typeface="+mn-lt"/>
                        </a:rPr>
                        <a:t>Mountainview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Lunch 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1" y="1772816"/>
            <a:ext cx="29819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39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9900" algn="l"/>
              </a:tabLst>
            </a:pPr>
            <a:r>
              <a:rPr kumimoji="0" lang="en-CA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10:00am- 1:00pm </a:t>
            </a:r>
            <a:endParaRPr kumimoji="0" lang="en-CA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Learning Targets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7924800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 D</a:t>
            </a:r>
            <a:r>
              <a:rPr lang="en-US" dirty="0" smtClean="0"/>
              <a:t>eepen </a:t>
            </a:r>
            <a:r>
              <a:rPr lang="en-US" dirty="0"/>
              <a:t>understanding of developmental stages of reading</a:t>
            </a:r>
          </a:p>
          <a:p>
            <a:pPr>
              <a:spcAft>
                <a:spcPts val="1200"/>
              </a:spcAft>
            </a:pPr>
            <a:r>
              <a:rPr lang="en-US" dirty="0"/>
              <a:t>Understand observation as powerful informal assessment and a precursor to further planning </a:t>
            </a:r>
          </a:p>
          <a:p>
            <a:pPr>
              <a:spcAft>
                <a:spcPts val="1200"/>
              </a:spcAft>
            </a:pPr>
            <a:r>
              <a:rPr lang="en-US" dirty="0"/>
              <a:t>Explore observable reading behaviors and systems for observation 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0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304800"/>
            <a:ext cx="7635240" cy="914400"/>
          </a:xfrm>
        </p:spPr>
        <p:txBody>
          <a:bodyPr/>
          <a:lstStyle/>
          <a:p>
            <a:r>
              <a:rPr lang="en-CA" dirty="0"/>
              <a:t>Reading is a construct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2057400"/>
            <a:ext cx="4341813" cy="2096511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en-CA" dirty="0"/>
              <a:t>“Human beings were never born to read.” </a:t>
            </a:r>
          </a:p>
          <a:p>
            <a:pPr marL="457200" lvl="2" indent="0" algn="r">
              <a:buNone/>
            </a:pPr>
            <a:endParaRPr lang="en-CA" sz="1200" dirty="0"/>
          </a:p>
          <a:p>
            <a:pPr marL="457200" lvl="2" indent="0" algn="r">
              <a:buNone/>
            </a:pPr>
            <a:r>
              <a:rPr lang="en-CA" dirty="0"/>
              <a:t>(Wolf, 2007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2" name="Picture 1" descr="Screen Shot 2016-09-14 at 7.16.4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98650"/>
            <a:ext cx="2612114" cy="432419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08079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3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35240" cy="914400"/>
          </a:xfrm>
        </p:spPr>
        <p:txBody>
          <a:bodyPr>
            <a:normAutofit fontScale="90000"/>
          </a:bodyPr>
          <a:lstStyle/>
          <a:p>
            <a:r>
              <a:rPr lang="en-CA" dirty="0"/>
              <a:t>Learning Task: Place the Stages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887" y="1681061"/>
            <a:ext cx="9078913" cy="1199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CA" dirty="0"/>
              <a:t>Work with a neighbor to place the pieces of the developmental readings skills pyramid.</a:t>
            </a:r>
            <a:endParaRPr lang="en-US" dirty="0"/>
          </a:p>
        </p:txBody>
      </p:sp>
      <p:pic>
        <p:nvPicPr>
          <p:cNvPr id="2" name="Picture 1" descr="Screen Shot 2016-09-18 at 10.24.0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34397"/>
            <a:ext cx="6331971" cy="30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36065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5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635240" cy="914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Developmental Stages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Placeholder 7" descr="Screen Shot 2016-09-19 at 8.21.29 PM.pn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092" b="309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54481"/>
            <a:ext cx="9144635" cy="4617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21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2" y="304800"/>
            <a:ext cx="763524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Developmental Stages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4424" y="3855648"/>
            <a:ext cx="2292366" cy="3297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Fluency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flipH="1">
            <a:off x="568325" y="1597025"/>
            <a:ext cx="84947" cy="92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350" y="6191250"/>
            <a:ext cx="3143136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Language Rich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676900"/>
            <a:ext cx="348839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Phonemic Awareness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4575" y="5175885"/>
            <a:ext cx="2888631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Print Concepts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0425" y="4676140"/>
            <a:ext cx="250687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Phonics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5789" y="4171950"/>
            <a:ext cx="2725022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Vocabulary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6191251"/>
            <a:ext cx="257959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Conversation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6375" y="61912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Stories</a:t>
            </a:r>
          </a:p>
        </p:txBody>
      </p:sp>
      <p:pic>
        <p:nvPicPr>
          <p:cNvPr id="12" name="Picture 11" descr="child-rea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01017"/>
            <a:ext cx="3571740" cy="2384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88325" y="3343275"/>
            <a:ext cx="291465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/>
              </a:rPr>
              <a:t>Comprehension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1003" y="1764742"/>
            <a:ext cx="4351972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/>
              <a:t>Joy …. Learning Adventures... New Ideas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2596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35240" cy="914400"/>
          </a:xfrm>
        </p:spPr>
        <p:txBody>
          <a:bodyPr/>
          <a:lstStyle/>
          <a:p>
            <a:r>
              <a:rPr lang="en-US" dirty="0"/>
              <a:t>New Curriculum </a:t>
            </a:r>
          </a:p>
        </p:txBody>
      </p:sp>
      <p:pic>
        <p:nvPicPr>
          <p:cNvPr id="4" name="Content Placeholder 3" descr="Screen Shot 2016-09-14 at 1.11.39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3105150"/>
            <a:ext cx="3439474" cy="345852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52900" y="3276599"/>
            <a:ext cx="4713288" cy="2582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</a:t>
            </a:r>
            <a:r>
              <a:rPr lang="en-US" dirty="0"/>
              <a:t>do you notice?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What are the implications for instruction? 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0679" y="1798185"/>
            <a:ext cx="7894638" cy="1092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Look at the reading specific content in the new curriculum. 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30" y="57150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1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Screen Shot 2016-09-14 at 7.58.10 AM.png"/>
          <p:cNvPicPr>
            <a:picLocks noChangeAspect="1"/>
          </p:cNvPicPr>
          <p:nvPr/>
        </p:nvPicPr>
        <p:blipFill rotWithShape="1">
          <a:blip r:embed="rId3"/>
          <a:srcRect l="1056" t="22894" r="15466" b="4954"/>
          <a:stretch/>
        </p:blipFill>
        <p:spPr>
          <a:xfrm>
            <a:off x="4800600" y="2133600"/>
            <a:ext cx="3701980" cy="2653236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63524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All </a:t>
            </a:r>
            <a:r>
              <a:rPr lang="en-US" dirty="0" smtClean="0">
                <a:solidFill>
                  <a:srgbClr val="FFFFFF"/>
                </a:solidFill>
              </a:rPr>
              <a:t>Teachers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each 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eading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32419" cy="41148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"When every teacher is a teacher of reading and every child works with text at his or her instructional level, then reading success will be within the grasp of all students."  </a:t>
            </a:r>
          </a:p>
          <a:p>
            <a:pPr marL="0" indent="0" algn="r">
              <a:buNone/>
            </a:pPr>
            <a:r>
              <a:rPr lang="en-US" dirty="0"/>
              <a:t>(Reading 44)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6075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VSD_PowerpointTemplate_1110_Final">
  <a:themeElements>
    <a:clrScheme name="NVSD">
      <a:dk1>
        <a:sysClr val="windowText" lastClr="000000"/>
      </a:dk1>
      <a:lt1>
        <a:sysClr val="window" lastClr="FFFFFF"/>
      </a:lt1>
      <a:dk2>
        <a:srgbClr val="BFA078"/>
      </a:dk2>
      <a:lt2>
        <a:srgbClr val="EEECE1"/>
      </a:lt2>
      <a:accent1>
        <a:srgbClr val="6E86C3"/>
      </a:accent1>
      <a:accent2>
        <a:srgbClr val="65513C"/>
      </a:accent2>
      <a:accent3>
        <a:srgbClr val="BFA078"/>
      </a:accent3>
      <a:accent4>
        <a:srgbClr val="F3744E"/>
      </a:accent4>
      <a:accent5>
        <a:srgbClr val="FFCB39"/>
      </a:accent5>
      <a:accent6>
        <a:srgbClr val="98C23D"/>
      </a:accent6>
      <a:hlink>
        <a:srgbClr val="6E86C3"/>
      </a:hlink>
      <a:folHlink>
        <a:srgbClr val="800080"/>
      </a:folHlink>
    </a:clrScheme>
    <a:fontScheme name="NVSD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VSD_PowerpointTemplate_1110_Final">
  <a:themeElements>
    <a:clrScheme name="NVSD">
      <a:dk1>
        <a:sysClr val="windowText" lastClr="000000"/>
      </a:dk1>
      <a:lt1>
        <a:sysClr val="window" lastClr="FFFFFF"/>
      </a:lt1>
      <a:dk2>
        <a:srgbClr val="BFA078"/>
      </a:dk2>
      <a:lt2>
        <a:srgbClr val="EEECE1"/>
      </a:lt2>
      <a:accent1>
        <a:srgbClr val="6E86C3"/>
      </a:accent1>
      <a:accent2>
        <a:srgbClr val="65513C"/>
      </a:accent2>
      <a:accent3>
        <a:srgbClr val="BFA078"/>
      </a:accent3>
      <a:accent4>
        <a:srgbClr val="F3744E"/>
      </a:accent4>
      <a:accent5>
        <a:srgbClr val="FFCB39"/>
      </a:accent5>
      <a:accent6>
        <a:srgbClr val="98C23D"/>
      </a:accent6>
      <a:hlink>
        <a:srgbClr val="6E86C3"/>
      </a:hlink>
      <a:folHlink>
        <a:srgbClr val="800080"/>
      </a:folHlink>
    </a:clrScheme>
    <a:fontScheme name="NVSD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A7E0D674E904C8ED1152F3A24EF78" ma:contentTypeVersion="0" ma:contentTypeDescription="Create a new document." ma:contentTypeScope="" ma:versionID="83d936347c1e9f735e0314708f328c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E2EE10-7462-4900-833B-C4FB557DB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05AB5-44B6-46E7-A6F2-95B19ABE9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2C4C19-5351-430A-90BC-6BE6E536EE5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NVSD_PowerpointTemplate_1110_Final.potx</Template>
  <TotalTime>244</TotalTime>
  <Words>527</Words>
  <Application>Microsoft Office PowerPoint</Application>
  <PresentationFormat>On-screen Show (4:3)</PresentationFormat>
  <Paragraphs>135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NVSD_PowerpointTemplate_1110_Final</vt:lpstr>
      <vt:lpstr>1_NVSD_PowerpointTemplate_1110_Final</vt:lpstr>
      <vt:lpstr>Developmental Stages  of Reading</vt:lpstr>
      <vt:lpstr>Big Idea</vt:lpstr>
      <vt:lpstr>Learning Targets</vt:lpstr>
      <vt:lpstr>Reading is a construct </vt:lpstr>
      <vt:lpstr>Learning Task: Place the Stages</vt:lpstr>
      <vt:lpstr>Developmental Stages</vt:lpstr>
      <vt:lpstr>Developmental Stages</vt:lpstr>
      <vt:lpstr>New Curriculum </vt:lpstr>
      <vt:lpstr>All Teachers Teach Reading </vt:lpstr>
      <vt:lpstr>First Peoples Principles</vt:lpstr>
      <vt:lpstr>Power of observations</vt:lpstr>
      <vt:lpstr>What To Look For - Whole Class</vt:lpstr>
      <vt:lpstr>Reflect on your experiences</vt:lpstr>
      <vt:lpstr>What To Look For - Individual </vt:lpstr>
      <vt:lpstr>Systems for observations</vt:lpstr>
      <vt:lpstr>Now what?</vt:lpstr>
      <vt:lpstr>Big Idea</vt:lpstr>
      <vt:lpstr>Learning Targets</vt:lpstr>
      <vt:lpstr>PowerPoint Presentation</vt:lpstr>
      <vt:lpstr>Putting The Pieces Together</vt:lpstr>
      <vt:lpstr>Agenda </vt:lpstr>
    </vt:vector>
  </TitlesOfParts>
  <Company>HJL Document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Lorette</dc:creator>
  <cp:lastModifiedBy>Windows User</cp:lastModifiedBy>
  <cp:revision>50</cp:revision>
  <dcterms:created xsi:type="dcterms:W3CDTF">2015-11-07T18:46:08Z</dcterms:created>
  <dcterms:modified xsi:type="dcterms:W3CDTF">2016-09-21T15:49:06Z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0x010100744A7E0D674E904C8ED1152F3A24EF78</vt:lpwstr>
  </property>
</Properties>
</file>