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58" r:id="rId6"/>
    <p:sldId id="291" r:id="rId7"/>
    <p:sldId id="260" r:id="rId8"/>
    <p:sldId id="281" r:id="rId9"/>
    <p:sldId id="282" r:id="rId10"/>
    <p:sldId id="283" r:id="rId11"/>
    <p:sldId id="284" r:id="rId12"/>
    <p:sldId id="285" r:id="rId13"/>
    <p:sldId id="286" r:id="rId14"/>
    <p:sldId id="287" r:id="rId15"/>
    <p:sldId id="278" r:id="rId16"/>
    <p:sldId id="261" r:id="rId17"/>
    <p:sldId id="272" r:id="rId18"/>
    <p:sldId id="289" r:id="rId19"/>
    <p:sldId id="290" r:id="rId20"/>
    <p:sldId id="274" r:id="rId21"/>
    <p:sldId id="275" r:id="rId22"/>
    <p:sldId id="288" r:id="rId23"/>
    <p:sldId id="276" r:id="rId24"/>
    <p:sldId id="292" r:id="rId25"/>
    <p:sldId id="277" r:id="rId26"/>
    <p:sldId id="29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ff">
        <a:fontRef idx="maj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ff">
        <a:fontRef idx="maj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737"/>
  </p:normalViewPr>
  <p:slideViewPr>
    <p:cSldViewPr>
      <p:cViewPr varScale="1">
        <p:scale>
          <a:sx n="77" d="100"/>
          <a:sy n="77" d="100"/>
        </p:scale>
        <p:origin x="-13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4E6E69-6142-3C4D-B4BC-E072E1B9C3BF}" type="datetimeFigureOut">
              <a:rPr lang="en-US" smtClean="0"/>
              <a:t>9/21/2016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8E9AC9-A33D-BF4D-97BA-BB176DB88353}" type="slidenum">
              <a:rPr lang="en-US" smtClean="0"/>
              <a:t>‹#›</a:t>
            </a:fld>
            <a:endParaRPr lang="en-US"/>
          </a:p>
        </p:txBody>
      </p:sp>
    </p:spTree>
    <p:extLst>
      <p:ext uri="{BB962C8B-B14F-4D97-AF65-F5344CB8AC3E}">
        <p14:creationId xmlns:p14="http://schemas.microsoft.com/office/powerpoint/2010/main" val="1591093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Kammi</a:t>
            </a:r>
          </a:p>
          <a:p>
            <a:endParaRPr lang="en-US" dirty="0"/>
          </a:p>
        </p:txBody>
      </p:sp>
      <p:sp>
        <p:nvSpPr>
          <p:cNvPr id="4" name="Slide Number Placeholder 3"/>
          <p:cNvSpPr>
            <a:spLocks noGrp="1"/>
          </p:cNvSpPr>
          <p:nvPr>
            <p:ph type="sldNum" sz="quarter" idx="10"/>
          </p:nvPr>
        </p:nvSpPr>
        <p:spPr/>
        <p:txBody>
          <a:bodyPr/>
          <a:lstStyle/>
          <a:p>
            <a:fld id="{158E9AC9-A33D-BF4D-97BA-BB176DB88353}" type="slidenum">
              <a:rPr lang="en-US" smtClean="0"/>
              <a:t>2</a:t>
            </a:fld>
            <a:endParaRPr lang="en-US"/>
          </a:p>
        </p:txBody>
      </p:sp>
    </p:spTree>
    <p:extLst>
      <p:ext uri="{BB962C8B-B14F-4D97-AF65-F5344CB8AC3E}">
        <p14:creationId xmlns:p14="http://schemas.microsoft.com/office/powerpoint/2010/main" val="245907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latin typeface="Calibri"/>
              </a:rPr>
              <a:t>Kammi</a:t>
            </a:r>
          </a:p>
          <a:p>
            <a:r>
              <a:rPr lang="en-US" dirty="0">
                <a:latin typeface="Calibri"/>
              </a:rPr>
              <a:t>Refer back to the cr4yr website plus handouts on table</a:t>
            </a:r>
          </a:p>
          <a:p>
            <a:r>
              <a:rPr lang="en-US" dirty="0">
                <a:latin typeface="Calibri"/>
              </a:rPr>
              <a:t>Pat and Nicky to discuss more strategies to use</a:t>
            </a:r>
          </a:p>
          <a:p>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158E9AC9-A33D-BF4D-97BA-BB176DB88353}" type="slidenum">
              <a:rPr lang="en-US" smtClean="0"/>
              <a:t>11</a:t>
            </a:fld>
            <a:endParaRPr lang="en-US"/>
          </a:p>
        </p:txBody>
      </p:sp>
    </p:spTree>
    <p:extLst>
      <p:ext uri="{BB962C8B-B14F-4D97-AF65-F5344CB8AC3E}">
        <p14:creationId xmlns:p14="http://schemas.microsoft.com/office/powerpoint/2010/main" val="895630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 Without comprehension, reading is simply following words on a page...</a:t>
            </a:r>
          </a:p>
        </p:txBody>
      </p:sp>
      <p:sp>
        <p:nvSpPr>
          <p:cNvPr id="4" name="Slide Number Placeholder 3"/>
          <p:cNvSpPr>
            <a:spLocks noGrp="1"/>
          </p:cNvSpPr>
          <p:nvPr>
            <p:ph type="sldNum" sz="quarter" idx="10"/>
          </p:nvPr>
        </p:nvSpPr>
        <p:spPr/>
        <p:txBody>
          <a:bodyPr/>
          <a:lstStyle/>
          <a:p>
            <a:fld id="{158E9AC9-A33D-BF4D-97BA-BB176DB88353}" type="slidenum">
              <a:rPr lang="en-US" smtClean="0"/>
              <a:t>12</a:t>
            </a:fld>
            <a:endParaRPr lang="en-US"/>
          </a:p>
        </p:txBody>
      </p:sp>
    </p:spTree>
    <p:extLst>
      <p:ext uri="{BB962C8B-B14F-4D97-AF65-F5344CB8AC3E}">
        <p14:creationId xmlns:p14="http://schemas.microsoft.com/office/powerpoint/2010/main" val="2715447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 we ask students questions and listen to the answers! We confer with kids, we observe behaviours and expressions, we read student responses closely.</a:t>
            </a:r>
          </a:p>
          <a:p>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158E9AC9-A33D-BF4D-97BA-BB176DB88353}" type="slidenum">
              <a:rPr lang="en-US" smtClean="0"/>
              <a:t>13</a:t>
            </a:fld>
            <a:endParaRPr lang="en-US"/>
          </a:p>
        </p:txBody>
      </p:sp>
    </p:spTree>
    <p:extLst>
      <p:ext uri="{BB962C8B-B14F-4D97-AF65-F5344CB8AC3E}">
        <p14:creationId xmlns:p14="http://schemas.microsoft.com/office/powerpoint/2010/main" val="927335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 - We ask students questions to determine comprehension, in turn we </a:t>
            </a:r>
          </a:p>
          <a:p>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158E9AC9-A33D-BF4D-97BA-BB176DB88353}" type="slidenum">
              <a:rPr lang="en-US" smtClean="0"/>
              <a:t>14</a:t>
            </a:fld>
            <a:endParaRPr lang="en-US"/>
          </a:p>
        </p:txBody>
      </p:sp>
    </p:spTree>
    <p:extLst>
      <p:ext uri="{BB962C8B-B14F-4D97-AF65-F5344CB8AC3E}">
        <p14:creationId xmlns:p14="http://schemas.microsoft.com/office/powerpoint/2010/main" val="1563632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Pat</a:t>
            </a:r>
          </a:p>
        </p:txBody>
      </p:sp>
      <p:sp>
        <p:nvSpPr>
          <p:cNvPr id="4" name="Slide Number Placeholder 3"/>
          <p:cNvSpPr>
            <a:spLocks noGrp="1"/>
          </p:cNvSpPr>
          <p:nvPr>
            <p:ph type="sldNum" sz="quarter" idx="10"/>
          </p:nvPr>
        </p:nvSpPr>
        <p:spPr/>
        <p:txBody>
          <a:bodyPr/>
          <a:lstStyle/>
          <a:p>
            <a:fld id="{158E9AC9-A33D-BF4D-97BA-BB176DB88353}" type="slidenum">
              <a:rPr lang="en-US" smtClean="0"/>
              <a:t>15</a:t>
            </a:fld>
            <a:endParaRPr lang="en-US"/>
          </a:p>
        </p:txBody>
      </p:sp>
    </p:spTree>
    <p:extLst>
      <p:ext uri="{BB962C8B-B14F-4D97-AF65-F5344CB8AC3E}">
        <p14:creationId xmlns:p14="http://schemas.microsoft.com/office/powerpoint/2010/main" val="1903052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a:t>
            </a:r>
          </a:p>
          <a:p>
            <a:endParaRPr lang="en-US" dirty="0"/>
          </a:p>
        </p:txBody>
      </p:sp>
      <p:sp>
        <p:nvSpPr>
          <p:cNvPr id="4" name="Slide Number Placeholder 3"/>
          <p:cNvSpPr>
            <a:spLocks noGrp="1"/>
          </p:cNvSpPr>
          <p:nvPr>
            <p:ph type="sldNum" sz="quarter" idx="10"/>
          </p:nvPr>
        </p:nvSpPr>
        <p:spPr/>
        <p:txBody>
          <a:bodyPr/>
          <a:lstStyle/>
          <a:p>
            <a:fld id="{158E9AC9-A33D-BF4D-97BA-BB176DB88353}" type="slidenum">
              <a:rPr lang="en-US" smtClean="0"/>
              <a:t>16</a:t>
            </a:fld>
            <a:endParaRPr lang="en-US"/>
          </a:p>
        </p:txBody>
      </p:sp>
    </p:spTree>
    <p:extLst>
      <p:ext uri="{BB962C8B-B14F-4D97-AF65-F5344CB8AC3E}">
        <p14:creationId xmlns:p14="http://schemas.microsoft.com/office/powerpoint/2010/main" val="1441697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a:t>
            </a:r>
          </a:p>
          <a:p>
            <a:r>
              <a:rPr lang="en-US" dirty="0"/>
              <a:t>Connect</a:t>
            </a:r>
            <a:r>
              <a:rPr lang="en-US" baseline="0" dirty="0"/>
              <a:t> back to the beginning ; imbedding all four strategies into this</a:t>
            </a:r>
          </a:p>
          <a:p>
            <a:endParaRPr lang="en-US"/>
          </a:p>
          <a:p>
            <a:r>
              <a:rPr lang="en-US" dirty="0"/>
              <a:t>Model this with a read aloud</a:t>
            </a:r>
          </a:p>
        </p:txBody>
      </p:sp>
      <p:sp>
        <p:nvSpPr>
          <p:cNvPr id="4" name="Slide Number Placeholder 3"/>
          <p:cNvSpPr>
            <a:spLocks noGrp="1"/>
          </p:cNvSpPr>
          <p:nvPr>
            <p:ph type="sldNum" sz="quarter" idx="10"/>
          </p:nvPr>
        </p:nvSpPr>
        <p:spPr/>
        <p:txBody>
          <a:bodyPr/>
          <a:lstStyle/>
          <a:p>
            <a:fld id="{158E9AC9-A33D-BF4D-97BA-BB176DB88353}" type="slidenum">
              <a:rPr lang="en-US" smtClean="0"/>
              <a:t>17</a:t>
            </a:fld>
            <a:endParaRPr lang="en-US"/>
          </a:p>
        </p:txBody>
      </p:sp>
    </p:spTree>
    <p:extLst>
      <p:ext uri="{BB962C8B-B14F-4D97-AF65-F5344CB8AC3E}">
        <p14:creationId xmlns:p14="http://schemas.microsoft.com/office/powerpoint/2010/main" val="267220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Nicky</a:t>
            </a:r>
          </a:p>
          <a:p>
            <a:r>
              <a:rPr lang="en-US" dirty="0"/>
              <a:t>CONNECT BACK TO THE BEGINNING</a:t>
            </a:r>
          </a:p>
        </p:txBody>
      </p:sp>
      <p:sp>
        <p:nvSpPr>
          <p:cNvPr id="4" name="Slide Number Placeholder 3"/>
          <p:cNvSpPr>
            <a:spLocks noGrp="1"/>
          </p:cNvSpPr>
          <p:nvPr>
            <p:ph type="sldNum" sz="quarter" idx="10"/>
          </p:nvPr>
        </p:nvSpPr>
        <p:spPr/>
        <p:txBody>
          <a:bodyPr/>
          <a:lstStyle/>
          <a:p>
            <a:fld id="{158E9AC9-A33D-BF4D-97BA-BB176DB88353}" type="slidenum">
              <a:rPr lang="en-US" smtClean="0"/>
              <a:t>18</a:t>
            </a:fld>
            <a:endParaRPr lang="en-US"/>
          </a:p>
        </p:txBody>
      </p:sp>
    </p:spTree>
    <p:extLst>
      <p:ext uri="{BB962C8B-B14F-4D97-AF65-F5344CB8AC3E}">
        <p14:creationId xmlns:p14="http://schemas.microsoft.com/office/powerpoint/2010/main" val="2021807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Nicky</a:t>
            </a:r>
          </a:p>
        </p:txBody>
      </p:sp>
      <p:sp>
        <p:nvSpPr>
          <p:cNvPr id="4" name="Slide Number Placeholder 3"/>
          <p:cNvSpPr>
            <a:spLocks noGrp="1"/>
          </p:cNvSpPr>
          <p:nvPr>
            <p:ph type="sldNum" sz="quarter" idx="10"/>
          </p:nvPr>
        </p:nvSpPr>
        <p:spPr/>
        <p:txBody>
          <a:bodyPr/>
          <a:lstStyle/>
          <a:p>
            <a:fld id="{158E9AC9-A33D-BF4D-97BA-BB176DB88353}" type="slidenum">
              <a:rPr lang="en-US" smtClean="0"/>
              <a:t>19</a:t>
            </a:fld>
            <a:endParaRPr lang="en-US"/>
          </a:p>
        </p:txBody>
      </p:sp>
    </p:spTree>
    <p:extLst>
      <p:ext uri="{BB962C8B-B14F-4D97-AF65-F5344CB8AC3E}">
        <p14:creationId xmlns:p14="http://schemas.microsoft.com/office/powerpoint/2010/main" val="2007582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Nicky</a:t>
            </a:r>
          </a:p>
          <a:p>
            <a:r>
              <a:rPr lang="en-US" dirty="0"/>
              <a:t>CONNECT</a:t>
            </a:r>
            <a:r>
              <a:rPr lang="en-US" baseline="0" dirty="0"/>
              <a:t> BACK TO THE BEGINNING</a:t>
            </a:r>
          </a:p>
          <a:p>
            <a:endParaRPr lang="en-US" baseline="0" dirty="0"/>
          </a:p>
          <a:p>
            <a:r>
              <a:rPr lang="en-US" baseline="0" dirty="0"/>
              <a:t>Make sure to talk about the reading/writing connection – how summarizing can often become a written activity, as well as an oral one</a:t>
            </a:r>
          </a:p>
        </p:txBody>
      </p:sp>
      <p:sp>
        <p:nvSpPr>
          <p:cNvPr id="4" name="Slide Number Placeholder 3"/>
          <p:cNvSpPr>
            <a:spLocks noGrp="1"/>
          </p:cNvSpPr>
          <p:nvPr>
            <p:ph type="sldNum" sz="quarter" idx="10"/>
          </p:nvPr>
        </p:nvSpPr>
        <p:spPr/>
        <p:txBody>
          <a:bodyPr/>
          <a:lstStyle/>
          <a:p>
            <a:fld id="{158E9AC9-A33D-BF4D-97BA-BB176DB88353}" type="slidenum">
              <a:rPr lang="en-US" smtClean="0"/>
              <a:t>20</a:t>
            </a:fld>
            <a:endParaRPr lang="en-US"/>
          </a:p>
        </p:txBody>
      </p:sp>
    </p:spTree>
    <p:extLst>
      <p:ext uri="{BB962C8B-B14F-4D97-AF65-F5344CB8AC3E}">
        <p14:creationId xmlns:p14="http://schemas.microsoft.com/office/powerpoint/2010/main" val="10389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Kammi</a:t>
            </a:r>
          </a:p>
          <a:p>
            <a:endParaRPr lang="en-US" dirty="0"/>
          </a:p>
        </p:txBody>
      </p:sp>
      <p:sp>
        <p:nvSpPr>
          <p:cNvPr id="4" name="Slide Number Placeholder 3"/>
          <p:cNvSpPr>
            <a:spLocks noGrp="1"/>
          </p:cNvSpPr>
          <p:nvPr>
            <p:ph type="sldNum" sz="quarter" idx="10"/>
          </p:nvPr>
        </p:nvSpPr>
        <p:spPr/>
        <p:txBody>
          <a:bodyPr/>
          <a:lstStyle/>
          <a:p>
            <a:fld id="{158E9AC9-A33D-BF4D-97BA-BB176DB88353}" type="slidenum">
              <a:rPr lang="en-US" smtClean="0"/>
              <a:t>3</a:t>
            </a:fld>
            <a:endParaRPr lang="en-US"/>
          </a:p>
        </p:txBody>
      </p:sp>
    </p:spTree>
    <p:extLst>
      <p:ext uri="{BB962C8B-B14F-4D97-AF65-F5344CB8AC3E}">
        <p14:creationId xmlns:p14="http://schemas.microsoft.com/office/powerpoint/2010/main" val="245907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855" indent="-285713">
              <a:defRPr sz="2400">
                <a:solidFill>
                  <a:schemeClr val="tx1"/>
                </a:solidFill>
                <a:latin typeface="Arial" pitchFamily="34" charset="0"/>
                <a:ea typeface="ＭＳ Ｐゴシック" pitchFamily="34" charset="-128"/>
              </a:defRPr>
            </a:lvl2pPr>
            <a:lvl3pPr marL="1142853" indent="-228571">
              <a:defRPr sz="2400">
                <a:solidFill>
                  <a:schemeClr val="tx1"/>
                </a:solidFill>
                <a:latin typeface="Arial" pitchFamily="34" charset="0"/>
                <a:ea typeface="ＭＳ Ｐゴシック" pitchFamily="34" charset="-128"/>
              </a:defRPr>
            </a:lvl3pPr>
            <a:lvl4pPr marL="1599993" indent="-228571">
              <a:defRPr sz="2400">
                <a:solidFill>
                  <a:schemeClr val="tx1"/>
                </a:solidFill>
                <a:latin typeface="Arial" pitchFamily="34" charset="0"/>
                <a:ea typeface="ＭＳ Ｐゴシック" pitchFamily="34" charset="-128"/>
              </a:defRPr>
            </a:lvl4pPr>
            <a:lvl5pPr marL="2057135" indent="-228571">
              <a:defRPr sz="2400">
                <a:solidFill>
                  <a:schemeClr val="tx1"/>
                </a:solidFill>
                <a:latin typeface="Arial" pitchFamily="34" charset="0"/>
                <a:ea typeface="ＭＳ Ｐゴシック" pitchFamily="34" charset="-128"/>
              </a:defRPr>
            </a:lvl5pPr>
            <a:lvl6pPr marL="2514276" indent="-228571"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417" indent="-228571"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558" indent="-228571"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699" indent="-228571"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DEFA653-94F8-4A09-B955-B13D0A8D5BE5}" type="slidenum">
              <a:rPr lang="en-US" altLang="en-US" sz="1200"/>
              <a:pPr/>
              <a:t>21</a:t>
            </a:fld>
            <a:endParaRPr lang="en-US" alt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dirty="0" smtClean="0">
                <a:latin typeface="Museo 300" charset="0"/>
              </a:rPr>
              <a:t>In each presentation</a:t>
            </a:r>
            <a:r>
              <a:rPr lang="en-CA" altLang="en-US" baseline="0" dirty="0" smtClean="0">
                <a:latin typeface="Museo 300" charset="0"/>
              </a:rPr>
              <a:t>  prior to   jigsaw </a:t>
            </a:r>
            <a:endParaRPr lang="en-CA" altLang="en-US" dirty="0" smtClean="0">
              <a:latin typeface="Museo 300" charset="0"/>
            </a:endParaRPr>
          </a:p>
        </p:txBody>
      </p:sp>
    </p:spTree>
    <p:extLst>
      <p:ext uri="{BB962C8B-B14F-4D97-AF65-F5344CB8AC3E}">
        <p14:creationId xmlns:p14="http://schemas.microsoft.com/office/powerpoint/2010/main" val="2697923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NICKY</a:t>
            </a:r>
          </a:p>
        </p:txBody>
      </p:sp>
      <p:sp>
        <p:nvSpPr>
          <p:cNvPr id="4" name="Slide Number Placeholder 3"/>
          <p:cNvSpPr>
            <a:spLocks noGrp="1"/>
          </p:cNvSpPr>
          <p:nvPr>
            <p:ph type="sldNum" sz="quarter" idx="10"/>
          </p:nvPr>
        </p:nvSpPr>
        <p:spPr/>
        <p:txBody>
          <a:bodyPr/>
          <a:lstStyle/>
          <a:p>
            <a:fld id="{158E9AC9-A33D-BF4D-97BA-BB176DB88353}" type="slidenum">
              <a:rPr lang="en-US" smtClean="0"/>
              <a:t>22</a:t>
            </a:fld>
            <a:endParaRPr lang="en-US"/>
          </a:p>
        </p:txBody>
      </p:sp>
    </p:spTree>
    <p:extLst>
      <p:ext uri="{BB962C8B-B14F-4D97-AF65-F5344CB8AC3E}">
        <p14:creationId xmlns:p14="http://schemas.microsoft.com/office/powerpoint/2010/main" val="2129936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After</a:t>
            </a:r>
            <a:r>
              <a:rPr lang="en-CA" baseline="0" dirty="0" smtClean="0"/>
              <a:t> the  jigsaw slide </a:t>
            </a:r>
            <a:endParaRPr lang="en-CA" dirty="0"/>
          </a:p>
        </p:txBody>
      </p:sp>
      <p:sp>
        <p:nvSpPr>
          <p:cNvPr id="4" name="Slide Number Placeholder 3"/>
          <p:cNvSpPr>
            <a:spLocks noGrp="1"/>
          </p:cNvSpPr>
          <p:nvPr>
            <p:ph type="sldNum" sz="quarter" idx="10"/>
          </p:nvPr>
        </p:nvSpPr>
        <p:spPr/>
        <p:txBody>
          <a:bodyPr/>
          <a:lstStyle/>
          <a:p>
            <a:fld id="{A9482476-F728-4781-9326-0C62EDF24003}" type="slidenum">
              <a:rPr lang="en-CA" smtClean="0"/>
              <a:t>23</a:t>
            </a:fld>
            <a:endParaRPr lang="en-CA"/>
          </a:p>
        </p:txBody>
      </p:sp>
    </p:spTree>
    <p:extLst>
      <p:ext uri="{BB962C8B-B14F-4D97-AF65-F5344CB8AC3E}">
        <p14:creationId xmlns:p14="http://schemas.microsoft.com/office/powerpoint/2010/main" val="2959864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Kammi can do this part of the</a:t>
            </a:r>
            <a:r>
              <a:rPr lang="en-US" baseline="0" dirty="0"/>
              <a:t> presentation</a:t>
            </a:r>
          </a:p>
          <a:p>
            <a:r>
              <a:rPr lang="en-US" baseline="0" dirty="0"/>
              <a:t>Is there an order to which you teach the 4 strategies?</a:t>
            </a:r>
          </a:p>
          <a:p>
            <a:r>
              <a:rPr lang="en-US" baseline="0" dirty="0"/>
              <a:t>Do these not just with text</a:t>
            </a:r>
            <a:endParaRPr lang="en-US" dirty="0"/>
          </a:p>
        </p:txBody>
      </p:sp>
      <p:sp>
        <p:nvSpPr>
          <p:cNvPr id="4" name="Slide Number Placeholder 3"/>
          <p:cNvSpPr>
            <a:spLocks noGrp="1"/>
          </p:cNvSpPr>
          <p:nvPr>
            <p:ph type="sldNum" sz="quarter" idx="10"/>
          </p:nvPr>
        </p:nvSpPr>
        <p:spPr/>
        <p:txBody>
          <a:bodyPr/>
          <a:lstStyle/>
          <a:p>
            <a:fld id="{158E9AC9-A33D-BF4D-97BA-BB176DB88353}" type="slidenum">
              <a:rPr lang="en-US" smtClean="0"/>
              <a:t>4</a:t>
            </a:fld>
            <a:endParaRPr lang="en-US"/>
          </a:p>
        </p:txBody>
      </p:sp>
    </p:spTree>
    <p:extLst>
      <p:ext uri="{BB962C8B-B14F-4D97-AF65-F5344CB8AC3E}">
        <p14:creationId xmlns:p14="http://schemas.microsoft.com/office/powerpoint/2010/main" val="1049040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Kammi</a:t>
            </a:r>
          </a:p>
        </p:txBody>
      </p:sp>
      <p:sp>
        <p:nvSpPr>
          <p:cNvPr id="4" name="Slide Number Placeholder 3"/>
          <p:cNvSpPr>
            <a:spLocks noGrp="1"/>
          </p:cNvSpPr>
          <p:nvPr>
            <p:ph type="sldNum" sz="quarter" idx="10"/>
          </p:nvPr>
        </p:nvSpPr>
        <p:spPr/>
        <p:txBody>
          <a:bodyPr/>
          <a:lstStyle/>
          <a:p>
            <a:fld id="{158E9AC9-A33D-BF4D-97BA-BB176DB88353}" type="slidenum">
              <a:rPr lang="en-US" smtClean="0"/>
              <a:t>5</a:t>
            </a:fld>
            <a:endParaRPr lang="en-US"/>
          </a:p>
        </p:txBody>
      </p:sp>
    </p:spTree>
    <p:extLst>
      <p:ext uri="{BB962C8B-B14F-4D97-AF65-F5344CB8AC3E}">
        <p14:creationId xmlns:p14="http://schemas.microsoft.com/office/powerpoint/2010/main" val="1108014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latin typeface="Calibri"/>
              </a:rPr>
              <a:t>Kammi</a:t>
            </a:r>
          </a:p>
          <a:p>
            <a:endParaRPr lang="en-US">
              <a:latin typeface="Calibri"/>
            </a:endParaRPr>
          </a:p>
          <a:p>
            <a:r>
              <a:rPr lang="en-US" dirty="0">
                <a:latin typeface="Calibri"/>
              </a:rPr>
              <a:t>Make sure to talk about how these can be used at both primary and intermediate levels!!</a:t>
            </a:r>
          </a:p>
          <a:p>
            <a:endParaRPr lang="en-US" dirty="0">
              <a:latin typeface="Calibri"/>
            </a:endParaRPr>
          </a:p>
          <a:p>
            <a:r>
              <a:rPr lang="en-US" dirty="0">
                <a:latin typeface="Calibri"/>
              </a:rPr>
              <a:t>Also mention the interdisciplinary connections among curriculum – these four strategies should be taught/reinforced in other subject areas too – science, socials etc....even math!!</a:t>
            </a:r>
          </a:p>
        </p:txBody>
      </p:sp>
      <p:sp>
        <p:nvSpPr>
          <p:cNvPr id="4" name="Slide Number Placeholder 3"/>
          <p:cNvSpPr>
            <a:spLocks noGrp="1"/>
          </p:cNvSpPr>
          <p:nvPr>
            <p:ph type="sldNum" sz="quarter" idx="10"/>
          </p:nvPr>
        </p:nvSpPr>
        <p:spPr/>
        <p:txBody>
          <a:bodyPr/>
          <a:lstStyle/>
          <a:p>
            <a:fld id="{158E9AC9-A33D-BF4D-97BA-BB176DB88353}" type="slidenum">
              <a:rPr lang="en-US" smtClean="0"/>
              <a:t>6</a:t>
            </a:fld>
            <a:endParaRPr lang="en-US"/>
          </a:p>
        </p:txBody>
      </p:sp>
    </p:spTree>
    <p:extLst>
      <p:ext uri="{BB962C8B-B14F-4D97-AF65-F5344CB8AC3E}">
        <p14:creationId xmlns:p14="http://schemas.microsoft.com/office/powerpoint/2010/main" val="466767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Kammi</a:t>
            </a:r>
          </a:p>
          <a:p>
            <a:endParaRPr lang="en-US" dirty="0"/>
          </a:p>
          <a:p>
            <a:r>
              <a:rPr lang="en-US" dirty="0"/>
              <a:t>This is where we can get trapped at the far right of the continuum – asking for simple recall, versus remembering to paraphrase and integrate information.  The key here is remembering to synthesize the important information</a:t>
            </a:r>
          </a:p>
          <a:p>
            <a:endParaRPr lang="en-US" dirty="0"/>
          </a:p>
          <a:p>
            <a:r>
              <a:rPr lang="en-US" dirty="0"/>
              <a:t>Speak to reading/writing connection</a:t>
            </a:r>
          </a:p>
        </p:txBody>
      </p:sp>
      <p:sp>
        <p:nvSpPr>
          <p:cNvPr id="4" name="Slide Number Placeholder 3"/>
          <p:cNvSpPr>
            <a:spLocks noGrp="1"/>
          </p:cNvSpPr>
          <p:nvPr>
            <p:ph type="sldNum" sz="quarter" idx="10"/>
          </p:nvPr>
        </p:nvSpPr>
        <p:spPr/>
        <p:txBody>
          <a:bodyPr/>
          <a:lstStyle/>
          <a:p>
            <a:fld id="{158E9AC9-A33D-BF4D-97BA-BB176DB88353}" type="slidenum">
              <a:rPr lang="en-US" smtClean="0"/>
              <a:t>7</a:t>
            </a:fld>
            <a:endParaRPr lang="en-US"/>
          </a:p>
        </p:txBody>
      </p:sp>
    </p:spTree>
    <p:extLst>
      <p:ext uri="{BB962C8B-B14F-4D97-AF65-F5344CB8AC3E}">
        <p14:creationId xmlns:p14="http://schemas.microsoft.com/office/powerpoint/2010/main" val="4140477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Kammi</a:t>
            </a:r>
            <a:r>
              <a:rPr lang="en-US" dirty="0"/>
              <a:t> - </a:t>
            </a:r>
          </a:p>
          <a:p>
            <a:endParaRPr lang="en-US" dirty="0"/>
          </a:p>
          <a:p>
            <a:r>
              <a:rPr lang="en-US" dirty="0"/>
              <a:t>Make sure to speak about the different kinds of connections – text to text, text to self, text to world and how you may need to create the situations for the students; especially those lacking in background knowledge</a:t>
            </a:r>
          </a:p>
          <a:p>
            <a:endParaRPr lang="en-US" dirty="0"/>
          </a:p>
          <a:p>
            <a:r>
              <a:rPr lang="en-US" dirty="0"/>
              <a:t>Tell story about using the Alexander stories with intermediates to build text to text connections</a:t>
            </a:r>
          </a:p>
        </p:txBody>
      </p:sp>
      <p:sp>
        <p:nvSpPr>
          <p:cNvPr id="4" name="Slide Number Placeholder 3"/>
          <p:cNvSpPr>
            <a:spLocks noGrp="1"/>
          </p:cNvSpPr>
          <p:nvPr>
            <p:ph type="sldNum" sz="quarter" idx="10"/>
          </p:nvPr>
        </p:nvSpPr>
        <p:spPr/>
        <p:txBody>
          <a:bodyPr/>
          <a:lstStyle/>
          <a:p>
            <a:fld id="{158E9AC9-A33D-BF4D-97BA-BB176DB88353}" type="slidenum">
              <a:rPr lang="en-US" smtClean="0"/>
              <a:t>8</a:t>
            </a:fld>
            <a:endParaRPr lang="en-US"/>
          </a:p>
        </p:txBody>
      </p:sp>
    </p:spTree>
    <p:extLst>
      <p:ext uri="{BB962C8B-B14F-4D97-AF65-F5344CB8AC3E}">
        <p14:creationId xmlns:p14="http://schemas.microsoft.com/office/powerpoint/2010/main" val="3823057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Kammi</a:t>
            </a:r>
            <a:r>
              <a:rPr lang="en-US" dirty="0"/>
              <a:t> - </a:t>
            </a:r>
          </a:p>
          <a:p>
            <a:r>
              <a:rPr lang="en-US" dirty="0"/>
              <a:t>This is not </a:t>
            </a:r>
            <a:r>
              <a:rPr lang="en-US" dirty="0" err="1"/>
              <a:t>behaviour</a:t>
            </a:r>
            <a:r>
              <a:rPr lang="en-US" dirty="0"/>
              <a:t>, this is what we normally call self-monitoring</a:t>
            </a:r>
          </a:p>
        </p:txBody>
      </p:sp>
      <p:sp>
        <p:nvSpPr>
          <p:cNvPr id="4" name="Slide Number Placeholder 3"/>
          <p:cNvSpPr>
            <a:spLocks noGrp="1"/>
          </p:cNvSpPr>
          <p:nvPr>
            <p:ph type="sldNum" sz="quarter" idx="10"/>
          </p:nvPr>
        </p:nvSpPr>
        <p:spPr/>
        <p:txBody>
          <a:bodyPr/>
          <a:lstStyle/>
          <a:p>
            <a:fld id="{158E9AC9-A33D-BF4D-97BA-BB176DB88353}" type="slidenum">
              <a:rPr lang="en-US" smtClean="0"/>
              <a:t>9</a:t>
            </a:fld>
            <a:endParaRPr lang="en-US"/>
          </a:p>
        </p:txBody>
      </p:sp>
    </p:spTree>
    <p:extLst>
      <p:ext uri="{BB962C8B-B14F-4D97-AF65-F5344CB8AC3E}">
        <p14:creationId xmlns:p14="http://schemas.microsoft.com/office/powerpoint/2010/main" val="1742322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Kammi</a:t>
            </a:r>
          </a:p>
        </p:txBody>
      </p:sp>
      <p:sp>
        <p:nvSpPr>
          <p:cNvPr id="4" name="Slide Number Placeholder 3"/>
          <p:cNvSpPr>
            <a:spLocks noGrp="1"/>
          </p:cNvSpPr>
          <p:nvPr>
            <p:ph type="sldNum" sz="quarter" idx="10"/>
          </p:nvPr>
        </p:nvSpPr>
        <p:spPr/>
        <p:txBody>
          <a:bodyPr/>
          <a:lstStyle/>
          <a:p>
            <a:fld id="{158E9AC9-A33D-BF4D-97BA-BB176DB88353}" type="slidenum">
              <a:rPr lang="en-US" smtClean="0"/>
              <a:t>10</a:t>
            </a:fld>
            <a:endParaRPr lang="en-US"/>
          </a:p>
        </p:txBody>
      </p:sp>
    </p:spTree>
    <p:extLst>
      <p:ext uri="{BB962C8B-B14F-4D97-AF65-F5344CB8AC3E}">
        <p14:creationId xmlns:p14="http://schemas.microsoft.com/office/powerpoint/2010/main" val="1681611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ctrTitle"/>
          </p:nvPr>
        </p:nvSpPr>
        <p:spPr>
          <a:xfrm>
            <a:off x="228600" y="3517750"/>
            <a:ext cx="8686800" cy="731520"/>
          </a:xfrm>
        </p:spPr>
        <p:txBody>
          <a:bodyPr/>
          <a:lstStyle>
            <a:lvl1pPr>
              <a:lnSpc>
                <a:spcPts val="4400"/>
              </a:lnSpc>
              <a:defRPr b="0">
                <a:solidFill>
                  <a:schemeClr val="bg1"/>
                </a:solidFill>
              </a:defRPr>
            </a:lvl1pPr>
          </a:lstStyle>
          <a:p>
            <a:r>
              <a:rPr lang="en-US"/>
              <a:t>Click to edit Master title style</a:t>
            </a:r>
            <a:endParaRPr lang="en-CA" dirty="0"/>
          </a:p>
        </p:txBody>
      </p:sp>
      <p:sp>
        <p:nvSpPr>
          <p:cNvPr id="3" name="Subtitle 2"/>
          <p:cNvSpPr>
            <a:spLocks noGrp="1"/>
          </p:cNvSpPr>
          <p:nvPr>
            <p:ph type="subTitle" idx="1"/>
          </p:nvPr>
        </p:nvSpPr>
        <p:spPr>
          <a:xfrm>
            <a:off x="228599" y="4123759"/>
            <a:ext cx="8686800" cy="685805"/>
          </a:xfrm>
        </p:spPr>
        <p:txBody>
          <a:bodyPr/>
          <a:lstStyle>
            <a:lvl1pPr marL="0" indent="0" algn="l">
              <a:lnSpc>
                <a:spcPts val="4400"/>
              </a:lnSpc>
              <a:spcBef>
                <a:spcPts val="0"/>
              </a:spcBef>
              <a:buNone/>
              <a:defRPr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45D78E98-42D7-4BF0-8365-0CB0A9CF149F}" type="slidenum">
              <a:rPr lang="en-CA" smtClean="0"/>
              <a:t>‹#›</a:t>
            </a:fld>
            <a:endParaRPr lang="en-CA"/>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485" y="323682"/>
            <a:ext cx="2353260" cy="1310754"/>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81485" y="323682"/>
            <a:ext cx="2353260" cy="1310754"/>
          </a:xfrm>
          <a:prstGeom prst="rect">
            <a:avLst/>
          </a:prstGeom>
        </p:spPr>
      </p:pic>
    </p:spTree>
    <p:extLst>
      <p:ext uri="{BB962C8B-B14F-4D97-AF65-F5344CB8AC3E}">
        <p14:creationId xmlns:p14="http://schemas.microsoft.com/office/powerpoint/2010/main" val="2175378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Line Title and Full Image">
    <p:spTree>
      <p:nvGrpSpPr>
        <p:cNvPr id="1" name=""/>
        <p:cNvGrpSpPr/>
        <p:nvPr/>
      </p:nvGrpSpPr>
      <p:grpSpPr>
        <a:xfrm>
          <a:off x="0" y="0"/>
          <a:ext cx="0" cy="0"/>
          <a:chOff x="0" y="0"/>
          <a:chExt cx="0" cy="0"/>
        </a:xfrm>
      </p:grpSpPr>
      <p:sp>
        <p:nvSpPr>
          <p:cNvPr id="14" name="Slide Number Placeholder 13"/>
          <p:cNvSpPr>
            <a:spLocks noGrp="1"/>
          </p:cNvSpPr>
          <p:nvPr>
            <p:ph type="sldNum" sz="quarter" idx="16"/>
          </p:nvPr>
        </p:nvSpPr>
        <p:spPr/>
        <p:txBody>
          <a:bodyPr/>
          <a:lstStyle/>
          <a:p>
            <a:fld id="{45D78E98-42D7-4BF0-8365-0CB0A9CF149F}" type="slidenum">
              <a:rPr lang="en-CA" smtClean="0"/>
              <a:pPr/>
              <a:t>‹#›</a:t>
            </a:fld>
            <a:endParaRPr lang="en-CA"/>
          </a:p>
        </p:txBody>
      </p:sp>
      <p:sp>
        <p:nvSpPr>
          <p:cNvPr id="9" name="Picture Placeholder 9"/>
          <p:cNvSpPr>
            <a:spLocks noGrp="1"/>
          </p:cNvSpPr>
          <p:nvPr>
            <p:ph type="pic" sz="quarter" idx="13" hasCustomPrompt="1"/>
          </p:nvPr>
        </p:nvSpPr>
        <p:spPr>
          <a:xfrm>
            <a:off x="0" y="1364428"/>
            <a:ext cx="9145906" cy="5493572"/>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 name="connsiteX0" fmla="*/ 1905 w 5259705"/>
              <a:gd name="connsiteY0" fmla="*/ 118110 h 5410199"/>
              <a:gd name="connsiteX1" fmla="*/ 3619915 w 5259705"/>
              <a:gd name="connsiteY1" fmla="*/ 23114 h 5410199"/>
              <a:gd name="connsiteX2" fmla="*/ 5259705 w 5259705"/>
              <a:gd name="connsiteY2" fmla="*/ 0 h 5410199"/>
              <a:gd name="connsiteX3" fmla="*/ 5257800 w 5259705"/>
              <a:gd name="connsiteY3" fmla="*/ 5410199 h 5410199"/>
              <a:gd name="connsiteX4" fmla="*/ 0 w 5259705"/>
              <a:gd name="connsiteY4" fmla="*/ 5410199 h 5410199"/>
              <a:gd name="connsiteX5" fmla="*/ 1905 w 5259705"/>
              <a:gd name="connsiteY5" fmla="*/ 118110 h 5410199"/>
              <a:gd name="connsiteX0" fmla="*/ 1905 w 5259705"/>
              <a:gd name="connsiteY0" fmla="*/ 155445 h 5447534"/>
              <a:gd name="connsiteX1" fmla="*/ 3806196 w 5259705"/>
              <a:gd name="connsiteY1" fmla="*/ 0 h 5447534"/>
              <a:gd name="connsiteX2" fmla="*/ 5259705 w 5259705"/>
              <a:gd name="connsiteY2" fmla="*/ 37335 h 5447534"/>
              <a:gd name="connsiteX3" fmla="*/ 5257800 w 5259705"/>
              <a:gd name="connsiteY3" fmla="*/ 5447534 h 5447534"/>
              <a:gd name="connsiteX4" fmla="*/ 0 w 5259705"/>
              <a:gd name="connsiteY4" fmla="*/ 5447534 h 5447534"/>
              <a:gd name="connsiteX5" fmla="*/ 1905 w 5259705"/>
              <a:gd name="connsiteY5" fmla="*/ 155445 h 5447534"/>
              <a:gd name="connsiteX0" fmla="*/ 1905 w 5260801"/>
              <a:gd name="connsiteY0" fmla="*/ 155445 h 5447534"/>
              <a:gd name="connsiteX1" fmla="*/ 3806196 w 5260801"/>
              <a:gd name="connsiteY1" fmla="*/ 0 h 5447534"/>
              <a:gd name="connsiteX2" fmla="*/ 5260801 w 5260801"/>
              <a:gd name="connsiteY2" fmla="*/ 171457 h 5447534"/>
              <a:gd name="connsiteX3" fmla="*/ 5257800 w 5260801"/>
              <a:gd name="connsiteY3" fmla="*/ 5447534 h 5447534"/>
              <a:gd name="connsiteX4" fmla="*/ 0 w 5260801"/>
              <a:gd name="connsiteY4" fmla="*/ 5447534 h 5447534"/>
              <a:gd name="connsiteX5" fmla="*/ 1905 w 5260801"/>
              <a:gd name="connsiteY5" fmla="*/ 155445 h 544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801" h="5447534">
                <a:moveTo>
                  <a:pt x="1905" y="155445"/>
                </a:moveTo>
                <a:lnTo>
                  <a:pt x="3806196" y="0"/>
                </a:lnTo>
                <a:lnTo>
                  <a:pt x="5260801" y="171457"/>
                </a:lnTo>
                <a:cubicBezTo>
                  <a:pt x="5259801" y="1930149"/>
                  <a:pt x="5258800" y="3688842"/>
                  <a:pt x="5257800" y="5447534"/>
                </a:cubicBezTo>
                <a:lnTo>
                  <a:pt x="0" y="5447534"/>
                </a:lnTo>
                <a:lnTo>
                  <a:pt x="1905" y="155445"/>
                </a:lnTo>
                <a:close/>
              </a:path>
            </a:pathLst>
          </a:custGeom>
        </p:spPr>
        <p:txBody>
          <a:bodyPr anchor="ctr"/>
          <a:lstStyle>
            <a:lvl1pPr algn="ctr">
              <a:defRPr/>
            </a:lvl1pPr>
          </a:lstStyle>
          <a:p>
            <a:r>
              <a:rPr lang="en-CA" dirty="0"/>
              <a:t>Click icon to insert picture</a:t>
            </a:r>
          </a:p>
        </p:txBody>
      </p:sp>
      <p:sp>
        <p:nvSpPr>
          <p:cNvPr id="5"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a:t>Two Line Heading</a:t>
            </a:r>
            <a:br>
              <a:rPr lang="en-US" dirty="0"/>
            </a:br>
            <a:r>
              <a:rPr lang="en-US" dirty="0"/>
              <a:t>Slide Title</a:t>
            </a:r>
            <a:endParaRPr lang="en-CA" dirty="0"/>
          </a:p>
        </p:txBody>
      </p:sp>
    </p:spTree>
    <p:extLst>
      <p:ext uri="{BB962C8B-B14F-4D97-AF65-F5344CB8AC3E}">
        <p14:creationId xmlns:p14="http://schemas.microsoft.com/office/powerpoint/2010/main" val="2585320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 Image and Content">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6102" y="1424940"/>
            <a:ext cx="4200912" cy="2689860"/>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 name="connsiteX0" fmla="*/ 6687 w 5259705"/>
              <a:gd name="connsiteY0" fmla="*/ 0 h 5419387"/>
              <a:gd name="connsiteX1" fmla="*/ 5259705 w 5259705"/>
              <a:gd name="connsiteY1" fmla="*/ 9188 h 5419387"/>
              <a:gd name="connsiteX2" fmla="*/ 5257800 w 5259705"/>
              <a:gd name="connsiteY2" fmla="*/ 5419387 h 5419387"/>
              <a:gd name="connsiteX3" fmla="*/ 0 w 5259705"/>
              <a:gd name="connsiteY3" fmla="*/ 5419387 h 5419387"/>
              <a:gd name="connsiteX4" fmla="*/ 6687 w 5259705"/>
              <a:gd name="connsiteY4" fmla="*/ 0 h 5419387"/>
              <a:gd name="connsiteX0" fmla="*/ 6687 w 5264487"/>
              <a:gd name="connsiteY0" fmla="*/ 197672 h 5617059"/>
              <a:gd name="connsiteX1" fmla="*/ 5264487 w 5264487"/>
              <a:gd name="connsiteY1" fmla="*/ 0 h 5617059"/>
              <a:gd name="connsiteX2" fmla="*/ 5257800 w 5264487"/>
              <a:gd name="connsiteY2" fmla="*/ 5617059 h 5617059"/>
              <a:gd name="connsiteX3" fmla="*/ 0 w 5264487"/>
              <a:gd name="connsiteY3" fmla="*/ 5617059 h 5617059"/>
              <a:gd name="connsiteX4" fmla="*/ 6687 w 5264487"/>
              <a:gd name="connsiteY4" fmla="*/ 197672 h 5617059"/>
              <a:gd name="connsiteX0" fmla="*/ 0 w 5276927"/>
              <a:gd name="connsiteY0" fmla="*/ 197672 h 5617059"/>
              <a:gd name="connsiteX1" fmla="*/ 5276927 w 5276927"/>
              <a:gd name="connsiteY1" fmla="*/ 0 h 5617059"/>
              <a:gd name="connsiteX2" fmla="*/ 5270240 w 5276927"/>
              <a:gd name="connsiteY2" fmla="*/ 5617059 h 5617059"/>
              <a:gd name="connsiteX3" fmla="*/ 12440 w 5276927"/>
              <a:gd name="connsiteY3" fmla="*/ 5617059 h 5617059"/>
              <a:gd name="connsiteX4" fmla="*/ 0 w 5276927"/>
              <a:gd name="connsiteY4" fmla="*/ 197672 h 5617059"/>
              <a:gd name="connsiteX0" fmla="*/ 0 w 5272145"/>
              <a:gd name="connsiteY0" fmla="*/ 181760 h 5617059"/>
              <a:gd name="connsiteX1" fmla="*/ 5272145 w 5272145"/>
              <a:gd name="connsiteY1" fmla="*/ 0 h 5617059"/>
              <a:gd name="connsiteX2" fmla="*/ 5265458 w 5272145"/>
              <a:gd name="connsiteY2" fmla="*/ 5617059 h 5617059"/>
              <a:gd name="connsiteX3" fmla="*/ 7658 w 5272145"/>
              <a:gd name="connsiteY3" fmla="*/ 5617059 h 5617059"/>
              <a:gd name="connsiteX4" fmla="*/ 0 w 5272145"/>
              <a:gd name="connsiteY4" fmla="*/ 181760 h 5617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2145" h="5617059">
                <a:moveTo>
                  <a:pt x="0" y="181760"/>
                </a:moveTo>
                <a:lnTo>
                  <a:pt x="5272145" y="0"/>
                </a:lnTo>
                <a:lnTo>
                  <a:pt x="5265458" y="5617059"/>
                </a:lnTo>
                <a:lnTo>
                  <a:pt x="7658" y="5617059"/>
                </a:lnTo>
                <a:cubicBezTo>
                  <a:pt x="3511" y="3810597"/>
                  <a:pt x="4147" y="1988222"/>
                  <a:pt x="0" y="181760"/>
                </a:cubicBezTo>
                <a:close/>
              </a:path>
            </a:pathLst>
          </a:custGeom>
        </p:spPr>
        <p:txBody>
          <a:bodyPr anchor="ctr"/>
          <a:lstStyle>
            <a:lvl1pPr algn="ctr">
              <a:defRPr/>
            </a:lvl1pPr>
          </a:lstStyle>
          <a:p>
            <a:r>
              <a:rPr lang="en-CA" dirty="0"/>
              <a:t>Click icon to insert picture</a:t>
            </a:r>
          </a:p>
        </p:txBody>
      </p:sp>
      <p:sp>
        <p:nvSpPr>
          <p:cNvPr id="4" name="Content Placeholder 3"/>
          <p:cNvSpPr>
            <a:spLocks noGrp="1"/>
          </p:cNvSpPr>
          <p:nvPr>
            <p:ph sz="half" idx="2" hasCustomPrompt="1"/>
          </p:nvPr>
        </p:nvSpPr>
        <p:spPr>
          <a:xfrm>
            <a:off x="4307540" y="1887070"/>
            <a:ext cx="4572000" cy="4294095"/>
          </a:xfrm>
        </p:spPr>
        <p:txBody>
          <a:bodyPr>
            <a:noAutofit/>
          </a:bodyPr>
          <a:lstStyle>
            <a:lvl1pPr marL="0" indent="0">
              <a:buNone/>
              <a:defRPr sz="3000" spc="-5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If you need to show multiple photos, try grouping them together. (Right-click images to change pictures). If images change size after inserting, right-click the slide thumbnail and reapply the current layout to fix them.</a:t>
            </a:r>
          </a:p>
        </p:txBody>
      </p:sp>
      <p:sp>
        <p:nvSpPr>
          <p:cNvPr id="14" name="Slide Number Placeholder 13"/>
          <p:cNvSpPr>
            <a:spLocks noGrp="1"/>
          </p:cNvSpPr>
          <p:nvPr>
            <p:ph type="sldNum" sz="quarter" idx="16"/>
          </p:nvPr>
        </p:nvSpPr>
        <p:spPr/>
        <p:txBody>
          <a:bodyPr/>
          <a:lstStyle/>
          <a:p>
            <a:fld id="{45D78E98-42D7-4BF0-8365-0CB0A9CF149F}" type="slidenum">
              <a:rPr lang="en-CA" smtClean="0"/>
              <a:pPr/>
              <a:t>‹#›</a:t>
            </a:fld>
            <a:endParaRPr lang="en-CA"/>
          </a:p>
        </p:txBody>
      </p:sp>
      <p:sp>
        <p:nvSpPr>
          <p:cNvPr id="2" name="Title 1"/>
          <p:cNvSpPr>
            <a:spLocks noGrp="1"/>
          </p:cNvSpPr>
          <p:nvPr>
            <p:ph type="title" hasCustomPrompt="1"/>
          </p:nvPr>
        </p:nvSpPr>
        <p:spPr>
          <a:xfrm>
            <a:off x="228600" y="411480"/>
            <a:ext cx="7635240" cy="914400"/>
          </a:xfrm>
        </p:spPr>
        <p:txBody>
          <a:bodyPr/>
          <a:lstStyle>
            <a:lvl1pPr>
              <a:lnSpc>
                <a:spcPts val="4400"/>
              </a:lnSpc>
              <a:defRPr>
                <a:solidFill>
                  <a:schemeClr val="bg1"/>
                </a:solidFill>
              </a:defRPr>
            </a:lvl1pPr>
          </a:lstStyle>
          <a:p>
            <a:r>
              <a:rPr lang="en-US" dirty="0"/>
              <a:t>Slide Title</a:t>
            </a:r>
            <a:endParaRPr lang="en-CA" dirty="0"/>
          </a:p>
        </p:txBody>
      </p:sp>
      <p:sp>
        <p:nvSpPr>
          <p:cNvPr id="5" name="Picture Placeholder 4"/>
          <p:cNvSpPr>
            <a:spLocks noGrp="1"/>
          </p:cNvSpPr>
          <p:nvPr>
            <p:ph type="pic" sz="quarter" idx="17" hasCustomPrompt="1"/>
          </p:nvPr>
        </p:nvSpPr>
        <p:spPr>
          <a:xfrm>
            <a:off x="-1" y="4114800"/>
            <a:ext cx="4189483" cy="2743200"/>
          </a:xfrm>
        </p:spPr>
        <p:txBody>
          <a:bodyPr anchor="ctr"/>
          <a:lstStyle>
            <a:lvl1pPr algn="ctr">
              <a:defRPr/>
            </a:lvl1pPr>
          </a:lstStyle>
          <a:p>
            <a:r>
              <a:rPr lang="en-CA" dirty="0"/>
              <a:t>Click icon to insert picture</a:t>
            </a:r>
          </a:p>
        </p:txBody>
      </p:sp>
    </p:spTree>
    <p:extLst>
      <p:ext uri="{BB962C8B-B14F-4D97-AF65-F5344CB8AC3E}">
        <p14:creationId xmlns:p14="http://schemas.microsoft.com/office/powerpoint/2010/main" val="2210127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 Image and Content 2-Line Titl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6102" y="1424940"/>
            <a:ext cx="4200912" cy="2689860"/>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 name="connsiteX0" fmla="*/ 6687 w 5259705"/>
              <a:gd name="connsiteY0" fmla="*/ 0 h 5419387"/>
              <a:gd name="connsiteX1" fmla="*/ 5259705 w 5259705"/>
              <a:gd name="connsiteY1" fmla="*/ 9188 h 5419387"/>
              <a:gd name="connsiteX2" fmla="*/ 5257800 w 5259705"/>
              <a:gd name="connsiteY2" fmla="*/ 5419387 h 5419387"/>
              <a:gd name="connsiteX3" fmla="*/ 0 w 5259705"/>
              <a:gd name="connsiteY3" fmla="*/ 5419387 h 5419387"/>
              <a:gd name="connsiteX4" fmla="*/ 6687 w 5259705"/>
              <a:gd name="connsiteY4" fmla="*/ 0 h 5419387"/>
              <a:gd name="connsiteX0" fmla="*/ 6687 w 5264487"/>
              <a:gd name="connsiteY0" fmla="*/ 197672 h 5617059"/>
              <a:gd name="connsiteX1" fmla="*/ 5264487 w 5264487"/>
              <a:gd name="connsiteY1" fmla="*/ 0 h 5617059"/>
              <a:gd name="connsiteX2" fmla="*/ 5257800 w 5264487"/>
              <a:gd name="connsiteY2" fmla="*/ 5617059 h 5617059"/>
              <a:gd name="connsiteX3" fmla="*/ 0 w 5264487"/>
              <a:gd name="connsiteY3" fmla="*/ 5617059 h 5617059"/>
              <a:gd name="connsiteX4" fmla="*/ 6687 w 5264487"/>
              <a:gd name="connsiteY4" fmla="*/ 197672 h 5617059"/>
              <a:gd name="connsiteX0" fmla="*/ 0 w 5276927"/>
              <a:gd name="connsiteY0" fmla="*/ 197672 h 5617059"/>
              <a:gd name="connsiteX1" fmla="*/ 5276927 w 5276927"/>
              <a:gd name="connsiteY1" fmla="*/ 0 h 5617059"/>
              <a:gd name="connsiteX2" fmla="*/ 5270240 w 5276927"/>
              <a:gd name="connsiteY2" fmla="*/ 5617059 h 5617059"/>
              <a:gd name="connsiteX3" fmla="*/ 12440 w 5276927"/>
              <a:gd name="connsiteY3" fmla="*/ 5617059 h 5617059"/>
              <a:gd name="connsiteX4" fmla="*/ 0 w 5276927"/>
              <a:gd name="connsiteY4" fmla="*/ 197672 h 5617059"/>
              <a:gd name="connsiteX0" fmla="*/ 0 w 5272145"/>
              <a:gd name="connsiteY0" fmla="*/ 181760 h 5617059"/>
              <a:gd name="connsiteX1" fmla="*/ 5272145 w 5272145"/>
              <a:gd name="connsiteY1" fmla="*/ 0 h 5617059"/>
              <a:gd name="connsiteX2" fmla="*/ 5265458 w 5272145"/>
              <a:gd name="connsiteY2" fmla="*/ 5617059 h 5617059"/>
              <a:gd name="connsiteX3" fmla="*/ 7658 w 5272145"/>
              <a:gd name="connsiteY3" fmla="*/ 5617059 h 5617059"/>
              <a:gd name="connsiteX4" fmla="*/ 0 w 5272145"/>
              <a:gd name="connsiteY4" fmla="*/ 181760 h 5617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2145" h="5617059">
                <a:moveTo>
                  <a:pt x="0" y="181760"/>
                </a:moveTo>
                <a:lnTo>
                  <a:pt x="5272145" y="0"/>
                </a:lnTo>
                <a:lnTo>
                  <a:pt x="5265458" y="5617059"/>
                </a:lnTo>
                <a:lnTo>
                  <a:pt x="7658" y="5617059"/>
                </a:lnTo>
                <a:cubicBezTo>
                  <a:pt x="3511" y="3810597"/>
                  <a:pt x="4147" y="1988222"/>
                  <a:pt x="0" y="181760"/>
                </a:cubicBezTo>
                <a:close/>
              </a:path>
            </a:pathLst>
          </a:custGeom>
        </p:spPr>
        <p:txBody>
          <a:bodyPr anchor="ctr"/>
          <a:lstStyle>
            <a:lvl1pPr algn="ctr">
              <a:defRPr/>
            </a:lvl1pPr>
          </a:lstStyle>
          <a:p>
            <a:r>
              <a:rPr lang="en-CA" dirty="0"/>
              <a:t>Click icon to insert picture</a:t>
            </a:r>
          </a:p>
        </p:txBody>
      </p:sp>
      <p:sp>
        <p:nvSpPr>
          <p:cNvPr id="4" name="Content Placeholder 3"/>
          <p:cNvSpPr>
            <a:spLocks noGrp="1"/>
          </p:cNvSpPr>
          <p:nvPr>
            <p:ph sz="half" idx="2" hasCustomPrompt="1"/>
          </p:nvPr>
        </p:nvSpPr>
        <p:spPr>
          <a:xfrm>
            <a:off x="4307540" y="1887070"/>
            <a:ext cx="4572000" cy="4294095"/>
          </a:xfrm>
        </p:spPr>
        <p:txBody>
          <a:bodyPr>
            <a:noAutofit/>
          </a:bodyPr>
          <a:lstStyle>
            <a:lvl1pPr marL="0" indent="0">
              <a:buNone/>
              <a:defRPr sz="3000" spc="-5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If you need to show multiple photos, try grouping them together. (Right-click images to change pictures). If images change size after inserting, right-click the slide thumbnail and reapply the current layout to fix them.</a:t>
            </a:r>
          </a:p>
        </p:txBody>
      </p:sp>
      <p:sp>
        <p:nvSpPr>
          <p:cNvPr id="14" name="Slide Number Placeholder 13"/>
          <p:cNvSpPr>
            <a:spLocks noGrp="1"/>
          </p:cNvSpPr>
          <p:nvPr>
            <p:ph type="sldNum" sz="quarter" idx="16"/>
          </p:nvPr>
        </p:nvSpPr>
        <p:spPr/>
        <p:txBody>
          <a:bodyPr/>
          <a:lstStyle/>
          <a:p>
            <a:fld id="{45D78E98-42D7-4BF0-8365-0CB0A9CF149F}" type="slidenum">
              <a:rPr lang="en-CA" smtClean="0"/>
              <a:pPr/>
              <a:t>‹#›</a:t>
            </a:fld>
            <a:endParaRPr lang="en-CA"/>
          </a:p>
        </p:txBody>
      </p:sp>
      <p:sp>
        <p:nvSpPr>
          <p:cNvPr id="5" name="Picture Placeholder 4"/>
          <p:cNvSpPr>
            <a:spLocks noGrp="1"/>
          </p:cNvSpPr>
          <p:nvPr>
            <p:ph type="pic" sz="quarter" idx="17" hasCustomPrompt="1"/>
          </p:nvPr>
        </p:nvSpPr>
        <p:spPr>
          <a:xfrm>
            <a:off x="-1" y="4114800"/>
            <a:ext cx="4189483" cy="2743200"/>
          </a:xfrm>
        </p:spPr>
        <p:txBody>
          <a:bodyPr anchor="ctr"/>
          <a:lstStyle>
            <a:lvl1pPr algn="ctr">
              <a:defRPr/>
            </a:lvl1pPr>
          </a:lstStyle>
          <a:p>
            <a:r>
              <a:rPr lang="en-CA" dirty="0"/>
              <a:t>Click icon to insert picture</a:t>
            </a:r>
          </a:p>
        </p:txBody>
      </p:sp>
      <p:sp>
        <p:nvSpPr>
          <p:cNvPr id="7"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a:t>Two Line Heading</a:t>
            </a:r>
            <a:br>
              <a:rPr lang="en-US" dirty="0"/>
            </a:br>
            <a:r>
              <a:rPr lang="en-US" dirty="0"/>
              <a:t>Slide Title</a:t>
            </a:r>
            <a:endParaRPr lang="en-CA" dirty="0"/>
          </a:p>
        </p:txBody>
      </p:sp>
    </p:spTree>
    <p:extLst>
      <p:ext uri="{BB962C8B-B14F-4D97-AF65-F5344CB8AC3E}">
        <p14:creationId xmlns:p14="http://schemas.microsoft.com/office/powerpoint/2010/main" val="3640082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D78E98-42D7-4BF0-8365-0CB0A9CF149F}" type="slidenum">
              <a:rPr lang="en-CA" smtClean="0"/>
              <a:t>‹#›</a:t>
            </a:fld>
            <a:endParaRPr lang="en-CA"/>
          </a:p>
        </p:txBody>
      </p:sp>
      <p:sp>
        <p:nvSpPr>
          <p:cNvPr id="5" name="Title 1"/>
          <p:cNvSpPr>
            <a:spLocks noGrp="1"/>
          </p:cNvSpPr>
          <p:nvPr>
            <p:ph type="title" hasCustomPrompt="1"/>
          </p:nvPr>
        </p:nvSpPr>
        <p:spPr>
          <a:xfrm>
            <a:off x="228600" y="407895"/>
            <a:ext cx="7635240" cy="914400"/>
          </a:xfrm>
        </p:spPr>
        <p:txBody>
          <a:bodyPr/>
          <a:lstStyle>
            <a:lvl1pPr>
              <a:lnSpc>
                <a:spcPts val="4400"/>
              </a:lnSpc>
              <a:defRPr>
                <a:solidFill>
                  <a:schemeClr val="bg1"/>
                </a:solidFill>
              </a:defRPr>
            </a:lvl1pPr>
          </a:lstStyle>
          <a:p>
            <a:r>
              <a:rPr lang="en-US" dirty="0"/>
              <a:t>Slide Title</a:t>
            </a:r>
            <a:endParaRPr lang="en-CA" dirty="0"/>
          </a:p>
        </p:txBody>
      </p:sp>
      <p:sp>
        <p:nvSpPr>
          <p:cNvPr id="8" name="Table Placeholder 7"/>
          <p:cNvSpPr>
            <a:spLocks noGrp="1"/>
          </p:cNvSpPr>
          <p:nvPr>
            <p:ph type="tbl" sz="quarter" idx="13" hasCustomPrompt="1"/>
          </p:nvPr>
        </p:nvSpPr>
        <p:spPr>
          <a:xfrm>
            <a:off x="372035" y="2550460"/>
            <a:ext cx="8153400" cy="3048000"/>
          </a:xfrm>
        </p:spPr>
        <p:txBody>
          <a:bodyPr anchor="ctr"/>
          <a:lstStyle>
            <a:lvl1pPr algn="ctr">
              <a:defRPr/>
            </a:lvl1pPr>
          </a:lstStyle>
          <a:p>
            <a:r>
              <a:rPr lang="en-CA" dirty="0"/>
              <a:t>Click the icon to insert a new table</a:t>
            </a:r>
          </a:p>
        </p:txBody>
      </p:sp>
      <p:sp>
        <p:nvSpPr>
          <p:cNvPr id="10" name="Text Placeholder 8"/>
          <p:cNvSpPr>
            <a:spLocks noGrp="1"/>
          </p:cNvSpPr>
          <p:nvPr>
            <p:ph type="body" sz="quarter" idx="14" hasCustomPrompt="1"/>
          </p:nvPr>
        </p:nvSpPr>
        <p:spPr>
          <a:xfrm>
            <a:off x="228600" y="1828799"/>
            <a:ext cx="7635240" cy="609601"/>
          </a:xfrm>
        </p:spPr>
        <p:txBody>
          <a:bodyPr>
            <a:noAutofit/>
          </a:bodyPr>
          <a:lstStyle>
            <a:lvl1pPr marL="0" indent="0">
              <a:lnSpc>
                <a:spcPts val="4200"/>
              </a:lnSpc>
              <a:buNone/>
              <a:defRPr sz="3300" spc="-50" baseline="0">
                <a:solidFill>
                  <a:schemeClr val="tx1"/>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a:t>Small and simple table title</a:t>
            </a:r>
          </a:p>
        </p:txBody>
      </p:sp>
      <p:sp>
        <p:nvSpPr>
          <p:cNvPr id="7" name="Text Placeholder 8"/>
          <p:cNvSpPr>
            <a:spLocks noGrp="1"/>
          </p:cNvSpPr>
          <p:nvPr>
            <p:ph type="body" sz="quarter" idx="15" hasCustomPrompt="1"/>
          </p:nvPr>
        </p:nvSpPr>
        <p:spPr>
          <a:xfrm>
            <a:off x="228600" y="5715000"/>
            <a:ext cx="8305800" cy="990600"/>
          </a:xfrm>
        </p:spPr>
        <p:txBody>
          <a:bodyPr>
            <a:noAutofit/>
          </a:bodyPr>
          <a:lstStyle>
            <a:lvl1pPr marL="0" indent="0">
              <a:lnSpc>
                <a:spcPct val="100000"/>
              </a:lnSpc>
              <a:spcBef>
                <a:spcPts val="0"/>
              </a:spcBef>
              <a:buNone/>
              <a:defRPr sz="1400" spc="-50" baseline="0">
                <a:solidFill>
                  <a:schemeClr val="tx1"/>
                </a:solidFill>
                <a:latin typeface="+mn-lt"/>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a:t>Note: You can change the colour of your table by choosing a new ‘Table Style’ from the  ‘Design’ tab under the ‘Table Tools’ tab (select the table to see the ‘Table Tools’ tab). To maintain your formatting, right-click on the style you want to apply, and choose ‘Apply and Maintain Formatting’ (you can delete this instructional note from the slide)</a:t>
            </a:r>
          </a:p>
        </p:txBody>
      </p:sp>
    </p:spTree>
    <p:extLst>
      <p:ext uri="{BB962C8B-B14F-4D97-AF65-F5344CB8AC3E}">
        <p14:creationId xmlns:p14="http://schemas.microsoft.com/office/powerpoint/2010/main" val="464516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Line Title with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D78E98-42D7-4BF0-8365-0CB0A9CF149F}" type="slidenum">
              <a:rPr lang="en-CA" smtClean="0"/>
              <a:t>‹#›</a:t>
            </a:fld>
            <a:endParaRPr lang="en-CA"/>
          </a:p>
        </p:txBody>
      </p:sp>
      <p:sp>
        <p:nvSpPr>
          <p:cNvPr id="8" name="Table Placeholder 7"/>
          <p:cNvSpPr>
            <a:spLocks noGrp="1"/>
          </p:cNvSpPr>
          <p:nvPr>
            <p:ph type="tbl" sz="quarter" idx="13" hasCustomPrompt="1"/>
          </p:nvPr>
        </p:nvSpPr>
        <p:spPr>
          <a:xfrm>
            <a:off x="372035" y="2550460"/>
            <a:ext cx="8153400" cy="3048000"/>
          </a:xfrm>
        </p:spPr>
        <p:txBody>
          <a:bodyPr anchor="ctr"/>
          <a:lstStyle>
            <a:lvl1pPr algn="ctr">
              <a:defRPr/>
            </a:lvl1pPr>
          </a:lstStyle>
          <a:p>
            <a:r>
              <a:rPr lang="en-CA" dirty="0"/>
              <a:t>Click the icon to insert a new table</a:t>
            </a:r>
          </a:p>
        </p:txBody>
      </p:sp>
      <p:sp>
        <p:nvSpPr>
          <p:cNvPr id="10" name="Text Placeholder 8"/>
          <p:cNvSpPr>
            <a:spLocks noGrp="1"/>
          </p:cNvSpPr>
          <p:nvPr>
            <p:ph type="body" sz="quarter" idx="14" hasCustomPrompt="1"/>
          </p:nvPr>
        </p:nvSpPr>
        <p:spPr>
          <a:xfrm>
            <a:off x="228600" y="1828799"/>
            <a:ext cx="7635240" cy="609601"/>
          </a:xfrm>
        </p:spPr>
        <p:txBody>
          <a:bodyPr>
            <a:noAutofit/>
          </a:bodyPr>
          <a:lstStyle>
            <a:lvl1pPr marL="0" indent="0">
              <a:lnSpc>
                <a:spcPts val="4200"/>
              </a:lnSpc>
              <a:buNone/>
              <a:defRPr sz="3300" spc="-50" baseline="0">
                <a:solidFill>
                  <a:schemeClr val="tx1"/>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a:t>Small and simple table title</a:t>
            </a:r>
          </a:p>
        </p:txBody>
      </p:sp>
      <p:sp>
        <p:nvSpPr>
          <p:cNvPr id="7" name="Text Placeholder 8"/>
          <p:cNvSpPr>
            <a:spLocks noGrp="1"/>
          </p:cNvSpPr>
          <p:nvPr>
            <p:ph type="body" sz="quarter" idx="15" hasCustomPrompt="1"/>
          </p:nvPr>
        </p:nvSpPr>
        <p:spPr>
          <a:xfrm>
            <a:off x="228600" y="5715000"/>
            <a:ext cx="8305800" cy="990600"/>
          </a:xfrm>
        </p:spPr>
        <p:txBody>
          <a:bodyPr>
            <a:noAutofit/>
          </a:bodyPr>
          <a:lstStyle>
            <a:lvl1pPr marL="0" indent="0">
              <a:lnSpc>
                <a:spcPct val="100000"/>
              </a:lnSpc>
              <a:spcBef>
                <a:spcPts val="0"/>
              </a:spcBef>
              <a:buNone/>
              <a:defRPr sz="1400" spc="-50" baseline="0">
                <a:solidFill>
                  <a:schemeClr val="tx1"/>
                </a:solidFill>
                <a:latin typeface="+mn-lt"/>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a:t>Note: You can change the colour of your table by choosing a new ‘Table Style’ from the  ‘Design’ tab under the ‘Table Tools’ tab (select the table to see the ‘Table Tools’ tab). To maintain your formatting, right-click on the style you want to apply, and choose ‘Apply and Maintain Formatting’ (you can delete this instructional note from the slide)</a:t>
            </a:r>
          </a:p>
        </p:txBody>
      </p:sp>
      <p:sp>
        <p:nvSpPr>
          <p:cNvPr id="9"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a:t>Two Line Heading</a:t>
            </a:r>
            <a:br>
              <a:rPr lang="en-US" dirty="0"/>
            </a:br>
            <a:r>
              <a:rPr lang="en-US" dirty="0"/>
              <a:t>Slide Title</a:t>
            </a:r>
            <a:endParaRPr lang="en-CA" dirty="0"/>
          </a:p>
        </p:txBody>
      </p:sp>
    </p:spTree>
    <p:extLst>
      <p:ext uri="{BB962C8B-B14F-4D97-AF65-F5344CB8AC3E}">
        <p14:creationId xmlns:p14="http://schemas.microsoft.com/office/powerpoint/2010/main" val="21921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a:xfrm>
            <a:off x="228600" y="411480"/>
            <a:ext cx="7635240" cy="914400"/>
          </a:xfrm>
        </p:spPr>
        <p:txBody>
          <a:bodyPr/>
          <a:lstStyle>
            <a:lvl1pPr>
              <a:lnSpc>
                <a:spcPts val="4400"/>
              </a:lnSpc>
              <a:defRPr>
                <a:solidFill>
                  <a:schemeClr val="accent1"/>
                </a:solidFill>
              </a:defRPr>
            </a:lvl1pPr>
          </a:lstStyle>
          <a:p>
            <a:r>
              <a:rPr lang="en-US" dirty="0"/>
              <a:t>Blank Slide</a:t>
            </a:r>
            <a:endParaRPr lang="en-CA" dirty="0"/>
          </a:p>
        </p:txBody>
      </p:sp>
      <p:sp>
        <p:nvSpPr>
          <p:cNvPr id="5" name="Slide Number Placeholder 4"/>
          <p:cNvSpPr>
            <a:spLocks noGrp="1"/>
          </p:cNvSpPr>
          <p:nvPr>
            <p:ph type="sldNum" sz="quarter" idx="12"/>
          </p:nvPr>
        </p:nvSpPr>
        <p:spPr/>
        <p:txBody>
          <a:bodyPr/>
          <a:lstStyle/>
          <a:p>
            <a:fld id="{45D78E98-42D7-4BF0-8365-0CB0A9CF149F}"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8142" y="365760"/>
            <a:ext cx="951058" cy="695004"/>
          </a:xfrm>
          <a:prstGeom prst="rect">
            <a:avLst/>
          </a:prstGeom>
        </p:spPr>
      </p:pic>
      <p:sp>
        <p:nvSpPr>
          <p:cNvPr id="8" name="Text Placeholder 7"/>
          <p:cNvSpPr>
            <a:spLocks noGrp="1"/>
          </p:cNvSpPr>
          <p:nvPr>
            <p:ph type="body" sz="quarter" idx="13" hasCustomPrompt="1"/>
          </p:nvPr>
        </p:nvSpPr>
        <p:spPr>
          <a:xfrm>
            <a:off x="228600" y="2438400"/>
            <a:ext cx="7635240" cy="3733800"/>
          </a:xfrm>
        </p:spPr>
        <p:txBody>
          <a:bodyPr>
            <a:normAutofit/>
          </a:bodyPr>
          <a:lstStyle>
            <a:lvl1pPr>
              <a:defRPr sz="2100" baseline="0"/>
            </a:lvl1pPr>
            <a:lvl2pPr>
              <a:defRPr baseline="0"/>
            </a:lvl2pPr>
            <a:lvl3pPr>
              <a:defRPr baseline="0"/>
            </a:lvl3pPr>
            <a:lvl4pPr>
              <a:defRPr baseline="0"/>
            </a:lvl4pPr>
            <a:lvl5pPr>
              <a:defRPr sz="2100" baseline="0"/>
            </a:lvl5pPr>
          </a:lstStyle>
          <a:p>
            <a:pPr lvl="0"/>
            <a:r>
              <a:rPr lang="en-US" dirty="0"/>
              <a:t>21 </a:t>
            </a:r>
            <a:r>
              <a:rPr lang="en-US" dirty="0" err="1"/>
              <a:t>pt</a:t>
            </a:r>
            <a:r>
              <a:rPr lang="en-US" dirty="0"/>
              <a:t> </a:t>
            </a:r>
            <a:r>
              <a:rPr lang="en-US" dirty="0" err="1"/>
              <a:t>Roboto</a:t>
            </a:r>
            <a:r>
              <a:rPr lang="en-US" dirty="0"/>
              <a:t> Light minimum size. This line is an example of 21 </a:t>
            </a:r>
            <a:r>
              <a:rPr lang="en-US" dirty="0" err="1"/>
              <a:t>pt</a:t>
            </a:r>
            <a:r>
              <a:rPr lang="en-US" dirty="0"/>
              <a:t> type.</a:t>
            </a:r>
          </a:p>
        </p:txBody>
      </p:sp>
      <p:sp>
        <p:nvSpPr>
          <p:cNvPr id="11" name="Text Placeholder 8"/>
          <p:cNvSpPr>
            <a:spLocks noGrp="1"/>
          </p:cNvSpPr>
          <p:nvPr>
            <p:ph type="body" sz="quarter" idx="14" hasCustomPrompt="1"/>
          </p:nvPr>
        </p:nvSpPr>
        <p:spPr>
          <a:xfrm>
            <a:off x="228600" y="1828799"/>
            <a:ext cx="7635240" cy="609601"/>
          </a:xfrm>
        </p:spPr>
        <p:txBody>
          <a:bodyPr>
            <a:noAutofit/>
          </a:bodyPr>
          <a:lstStyle>
            <a:lvl1pPr marL="0" indent="0">
              <a:lnSpc>
                <a:spcPts val="4200"/>
              </a:lnSpc>
              <a:buNone/>
              <a:defRPr sz="3300" spc="-50" baseline="0">
                <a:solidFill>
                  <a:schemeClr val="tx1"/>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a:t>What about text sizes?</a:t>
            </a:r>
          </a:p>
        </p:txBody>
      </p:sp>
    </p:spTree>
    <p:extLst>
      <p:ext uri="{BB962C8B-B14F-4D97-AF65-F5344CB8AC3E}">
        <p14:creationId xmlns:p14="http://schemas.microsoft.com/office/powerpoint/2010/main" val="1731883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45D78E98-42D7-4BF0-8365-0CB0A9CF149F}"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8142" y="365760"/>
            <a:ext cx="951058" cy="695004"/>
          </a:xfrm>
          <a:prstGeom prst="rect">
            <a:avLst/>
          </a:prstGeom>
        </p:spPr>
      </p:pic>
      <p:sp>
        <p:nvSpPr>
          <p:cNvPr id="8" name="Text Placeholder 7"/>
          <p:cNvSpPr>
            <a:spLocks noGrp="1"/>
          </p:cNvSpPr>
          <p:nvPr>
            <p:ph type="body" sz="quarter" idx="13" hasCustomPrompt="1"/>
          </p:nvPr>
        </p:nvSpPr>
        <p:spPr>
          <a:xfrm>
            <a:off x="228600" y="2438400"/>
            <a:ext cx="7635240" cy="3733800"/>
          </a:xfrm>
        </p:spPr>
        <p:txBody>
          <a:bodyPr>
            <a:normAutofit/>
          </a:bodyPr>
          <a:lstStyle>
            <a:lvl1pPr>
              <a:defRPr sz="2100" baseline="0"/>
            </a:lvl1pPr>
            <a:lvl2pPr>
              <a:defRPr baseline="0"/>
            </a:lvl2pPr>
            <a:lvl3pPr>
              <a:defRPr baseline="0"/>
            </a:lvl3pPr>
            <a:lvl4pPr>
              <a:defRPr baseline="0"/>
            </a:lvl4pPr>
            <a:lvl5pPr>
              <a:defRPr sz="2100" baseline="0"/>
            </a:lvl5pPr>
          </a:lstStyle>
          <a:p>
            <a:pPr lvl="0"/>
            <a:r>
              <a:rPr lang="en-US" dirty="0"/>
              <a:t>21 </a:t>
            </a:r>
            <a:r>
              <a:rPr lang="en-US" dirty="0" err="1"/>
              <a:t>pt</a:t>
            </a:r>
            <a:r>
              <a:rPr lang="en-US" dirty="0"/>
              <a:t> </a:t>
            </a:r>
            <a:r>
              <a:rPr lang="en-US" dirty="0" err="1"/>
              <a:t>Roboto</a:t>
            </a:r>
            <a:r>
              <a:rPr lang="en-US" dirty="0"/>
              <a:t> Light minimum size. This line is an example of 21 </a:t>
            </a:r>
            <a:r>
              <a:rPr lang="en-US" dirty="0" err="1"/>
              <a:t>pt</a:t>
            </a:r>
            <a:r>
              <a:rPr lang="en-US" dirty="0"/>
              <a:t> type.</a:t>
            </a:r>
          </a:p>
        </p:txBody>
      </p:sp>
      <p:sp>
        <p:nvSpPr>
          <p:cNvPr id="11" name="Text Placeholder 8"/>
          <p:cNvSpPr>
            <a:spLocks noGrp="1"/>
          </p:cNvSpPr>
          <p:nvPr>
            <p:ph type="body" sz="quarter" idx="14" hasCustomPrompt="1"/>
          </p:nvPr>
        </p:nvSpPr>
        <p:spPr>
          <a:xfrm>
            <a:off x="228600" y="1828799"/>
            <a:ext cx="7635240" cy="609601"/>
          </a:xfrm>
        </p:spPr>
        <p:txBody>
          <a:bodyPr>
            <a:noAutofit/>
          </a:bodyPr>
          <a:lstStyle>
            <a:lvl1pPr marL="0" indent="0">
              <a:lnSpc>
                <a:spcPts val="4200"/>
              </a:lnSpc>
              <a:buNone/>
              <a:defRPr sz="3300" spc="-50" baseline="0">
                <a:solidFill>
                  <a:schemeClr val="tx1"/>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a:t>What about text sizes?</a:t>
            </a:r>
          </a:p>
        </p:txBody>
      </p:sp>
      <p:sp>
        <p:nvSpPr>
          <p:cNvPr id="9"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accent1"/>
                </a:solidFill>
              </a:defRPr>
            </a:lvl1pPr>
          </a:lstStyle>
          <a:p>
            <a:r>
              <a:rPr lang="en-US" dirty="0"/>
              <a:t>Two Line Heading</a:t>
            </a:r>
            <a:br>
              <a:rPr lang="en-US" dirty="0"/>
            </a:br>
            <a:r>
              <a:rPr lang="en-US" dirty="0"/>
              <a:t>Slide Title</a:t>
            </a:r>
            <a:endParaRPr lang="en-CA" dirty="0"/>
          </a:p>
        </p:txBody>
      </p:sp>
    </p:spTree>
    <p:extLst>
      <p:ext uri="{BB962C8B-B14F-4D97-AF65-F5344CB8AC3E}">
        <p14:creationId xmlns:p14="http://schemas.microsoft.com/office/powerpoint/2010/main" val="2798405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a:xfrm>
            <a:off x="219635" y="1819835"/>
            <a:ext cx="7772400" cy="1685365"/>
          </a:xfrm>
        </p:spPr>
        <p:txBody>
          <a:bodyPr anchor="t">
            <a:normAutofit/>
          </a:bodyPr>
          <a:lstStyle>
            <a:lvl1pPr algn="l">
              <a:lnSpc>
                <a:spcPts val="4200"/>
              </a:lnSpc>
              <a:defRPr sz="3300" b="0" cap="none" baseline="0">
                <a:solidFill>
                  <a:schemeClr val="tx1"/>
                </a:solidFill>
                <a:latin typeface="Roboto Slab" pitchFamily="2" charset="0"/>
                <a:ea typeface="Roboto Slab" pitchFamily="2" charset="0"/>
              </a:defRPr>
            </a:lvl1pPr>
          </a:lstStyle>
          <a:p>
            <a:r>
              <a:rPr lang="en-US" dirty="0"/>
              <a:t>If you need to create another slide of this type, right-click the thumbnail and select ‘Duplicate Slide’</a:t>
            </a:r>
            <a:endParaRPr lang="en-CA" dirty="0"/>
          </a:p>
        </p:txBody>
      </p:sp>
      <p:sp>
        <p:nvSpPr>
          <p:cNvPr id="6" name="Slide Number Placeholder 5"/>
          <p:cNvSpPr>
            <a:spLocks noGrp="1"/>
          </p:cNvSpPr>
          <p:nvPr>
            <p:ph type="sldNum" sz="quarter" idx="12"/>
          </p:nvPr>
        </p:nvSpPr>
        <p:spPr/>
        <p:txBody>
          <a:bodyPr/>
          <a:lstStyle/>
          <a:p>
            <a:fld id="{45D78E98-42D7-4BF0-8365-0CB0A9CF149F}" type="slidenum">
              <a:rPr lang="en-CA" smtClean="0"/>
              <a:t>‹#›</a:t>
            </a:fld>
            <a:endParaRPr lang="en-CA"/>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8142" y="367555"/>
            <a:ext cx="951058" cy="695004"/>
          </a:xfrm>
          <a:prstGeom prst="rect">
            <a:avLst/>
          </a:prstGeom>
        </p:spPr>
      </p:pic>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8142" y="367555"/>
            <a:ext cx="951058" cy="695004"/>
          </a:xfrm>
          <a:prstGeom prst="rect">
            <a:avLst/>
          </a:prstGeom>
        </p:spPr>
      </p:pic>
    </p:spTree>
    <p:extLst>
      <p:ext uri="{BB962C8B-B14F-4D97-AF65-F5344CB8AC3E}">
        <p14:creationId xmlns:p14="http://schemas.microsoft.com/office/powerpoint/2010/main" val="1596819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599" y="411480"/>
            <a:ext cx="7635240" cy="914400"/>
          </a:xfrm>
        </p:spPr>
        <p:txBody>
          <a:bodyPr/>
          <a:lstStyle>
            <a:lvl1pPr>
              <a:lnSpc>
                <a:spcPts val="4400"/>
              </a:lnSpc>
              <a:defRPr>
                <a:solidFill>
                  <a:schemeClr val="bg1"/>
                </a:solidFill>
              </a:defRPr>
            </a:lvl1pPr>
          </a:lstStyle>
          <a:p>
            <a:r>
              <a:rPr lang="en-US" dirty="0"/>
              <a:t>Slide Title</a:t>
            </a:r>
            <a:endParaRPr lang="en-CA" dirty="0"/>
          </a:p>
        </p:txBody>
      </p:sp>
      <p:sp>
        <p:nvSpPr>
          <p:cNvPr id="3" name="Content Placeholder 2"/>
          <p:cNvSpPr>
            <a:spLocks noGrp="1"/>
          </p:cNvSpPr>
          <p:nvPr>
            <p:ph idx="1" hasCustomPrompt="1"/>
          </p:nvPr>
        </p:nvSpPr>
        <p:spPr>
          <a:xfrm>
            <a:off x="228600" y="3021105"/>
            <a:ext cx="7635240" cy="3078163"/>
          </a:xfrm>
        </p:spPr>
        <p:txBody>
          <a:bodyPr/>
          <a:lstStyle>
            <a:lvl1pPr marL="228600" indent="-228600">
              <a:defRPr baseline="0"/>
            </a:lvl1pPr>
            <a:lvl2pPr marL="457200" indent="-228600">
              <a:defRPr/>
            </a:lvl2pPr>
            <a:lvl4pPr marL="914400" indent="-228600">
              <a:defRPr/>
            </a:lvl4pPr>
          </a:lstStyle>
          <a:p>
            <a:pPr lvl="0"/>
            <a:r>
              <a:rPr lang="en-US" dirty="0"/>
              <a:t>Bullet points should be short and to the point; try to keep points to one or two lines </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6781800" y="6356350"/>
            <a:ext cx="2133600" cy="365125"/>
          </a:xfrm>
        </p:spPr>
        <p:txBody>
          <a:bodyPr/>
          <a:lstStyle/>
          <a:p>
            <a:fld id="{45D78E98-42D7-4BF0-8365-0CB0A9CF149F}" type="slidenum">
              <a:rPr lang="en-CA" smtClean="0"/>
              <a:t>‹#›</a:t>
            </a:fld>
            <a:endParaRPr lang="en-CA"/>
          </a:p>
        </p:txBody>
      </p:sp>
      <p:sp>
        <p:nvSpPr>
          <p:cNvPr id="9" name="Text Placeholder 8"/>
          <p:cNvSpPr>
            <a:spLocks noGrp="1"/>
          </p:cNvSpPr>
          <p:nvPr>
            <p:ph type="body" sz="quarter" idx="13" hasCustomPrompt="1"/>
          </p:nvPr>
        </p:nvSpPr>
        <p:spPr>
          <a:xfrm>
            <a:off x="228600" y="1828799"/>
            <a:ext cx="7635240" cy="1134035"/>
          </a:xfrm>
        </p:spPr>
        <p:txBody>
          <a:bodyPr>
            <a:normAutofit/>
          </a:bodyPr>
          <a:lstStyle>
            <a:lvl1pPr marL="0" indent="0">
              <a:lnSpc>
                <a:spcPts val="4200"/>
              </a:lnSpc>
              <a:buNone/>
              <a:defRPr sz="3300" spc="-50" baseline="0">
                <a:solidFill>
                  <a:schemeClr val="accent6"/>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US" dirty="0"/>
              <a:t>Change </a:t>
            </a:r>
            <a:r>
              <a:rPr lang="en-US" dirty="0" err="1"/>
              <a:t>colour</a:t>
            </a:r>
            <a:r>
              <a:rPr lang="en-US" dirty="0"/>
              <a:t>: </a:t>
            </a:r>
            <a:r>
              <a:rPr lang="en-CA" noProof="0" dirty="0"/>
              <a:t>colour</a:t>
            </a:r>
            <a:r>
              <a:rPr lang="en-US" dirty="0"/>
              <a:t> palette can be found under ‘Theme </a:t>
            </a:r>
            <a:r>
              <a:rPr lang="en-CA" noProof="0" dirty="0"/>
              <a:t>Colours</a:t>
            </a:r>
            <a:r>
              <a:rPr lang="en-US" dirty="0"/>
              <a:t>’ </a:t>
            </a:r>
            <a:endParaRPr lang="en-CA" dirty="0"/>
          </a:p>
        </p:txBody>
      </p:sp>
    </p:spTree>
    <p:extLst>
      <p:ext uri="{BB962C8B-B14F-4D97-AF65-F5344CB8AC3E}">
        <p14:creationId xmlns:p14="http://schemas.microsoft.com/office/powerpoint/2010/main" val="1077300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Line 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a:t>Two Line Heading</a:t>
            </a:r>
            <a:br>
              <a:rPr lang="en-US" dirty="0"/>
            </a:br>
            <a:r>
              <a:rPr lang="en-US" dirty="0"/>
              <a:t>Slide Title</a:t>
            </a:r>
            <a:endParaRPr lang="en-CA" dirty="0"/>
          </a:p>
        </p:txBody>
      </p:sp>
      <p:sp>
        <p:nvSpPr>
          <p:cNvPr id="3" name="Content Placeholder 2"/>
          <p:cNvSpPr>
            <a:spLocks noGrp="1"/>
          </p:cNvSpPr>
          <p:nvPr>
            <p:ph idx="1" hasCustomPrompt="1"/>
          </p:nvPr>
        </p:nvSpPr>
        <p:spPr>
          <a:xfrm>
            <a:off x="228600" y="3021105"/>
            <a:ext cx="7635240" cy="3078163"/>
          </a:xfrm>
        </p:spPr>
        <p:txBody>
          <a:bodyPr/>
          <a:lstStyle>
            <a:lvl1pPr marL="228600" indent="-228600">
              <a:defRPr baseline="0"/>
            </a:lvl1pPr>
            <a:lvl2pPr marL="457200" indent="-228600">
              <a:defRPr/>
            </a:lvl2pPr>
            <a:lvl4pPr marL="914400" indent="-228600">
              <a:defRPr/>
            </a:lvl4pPr>
          </a:lstStyle>
          <a:p>
            <a:pPr lvl="0"/>
            <a:r>
              <a:rPr lang="en-US" dirty="0"/>
              <a:t>Bullet points should be short and to the point; try to keep points to one or two lines </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6781800" y="6356350"/>
            <a:ext cx="2133600" cy="365125"/>
          </a:xfrm>
        </p:spPr>
        <p:txBody>
          <a:bodyPr/>
          <a:lstStyle/>
          <a:p>
            <a:fld id="{45D78E98-42D7-4BF0-8365-0CB0A9CF149F}" type="slidenum">
              <a:rPr lang="en-CA" smtClean="0"/>
              <a:t>‹#›</a:t>
            </a:fld>
            <a:endParaRPr lang="en-CA"/>
          </a:p>
        </p:txBody>
      </p:sp>
      <p:sp>
        <p:nvSpPr>
          <p:cNvPr id="9" name="Text Placeholder 8"/>
          <p:cNvSpPr>
            <a:spLocks noGrp="1"/>
          </p:cNvSpPr>
          <p:nvPr>
            <p:ph type="body" sz="quarter" idx="13" hasCustomPrompt="1"/>
          </p:nvPr>
        </p:nvSpPr>
        <p:spPr>
          <a:xfrm>
            <a:off x="228600" y="1828799"/>
            <a:ext cx="7635240" cy="1134035"/>
          </a:xfrm>
        </p:spPr>
        <p:txBody>
          <a:bodyPr>
            <a:normAutofit/>
          </a:bodyPr>
          <a:lstStyle>
            <a:lvl1pPr marL="0" indent="0">
              <a:lnSpc>
                <a:spcPts val="4200"/>
              </a:lnSpc>
              <a:buNone/>
              <a:defRPr sz="3300" spc="-50" baseline="0">
                <a:solidFill>
                  <a:schemeClr val="accent6"/>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US" dirty="0"/>
              <a:t>Change </a:t>
            </a:r>
            <a:r>
              <a:rPr lang="en-US" dirty="0" err="1"/>
              <a:t>colour</a:t>
            </a:r>
            <a:r>
              <a:rPr lang="en-US" dirty="0"/>
              <a:t>: </a:t>
            </a:r>
            <a:r>
              <a:rPr lang="en-CA" noProof="0" dirty="0"/>
              <a:t>colour</a:t>
            </a:r>
            <a:r>
              <a:rPr lang="en-US" dirty="0"/>
              <a:t> palette can be found under ‘Theme </a:t>
            </a:r>
            <a:r>
              <a:rPr lang="en-CA" noProof="0" dirty="0"/>
              <a:t>Colours</a:t>
            </a:r>
            <a:r>
              <a:rPr lang="en-US" dirty="0"/>
              <a:t>’ </a:t>
            </a:r>
            <a:endParaRPr lang="en-CA" dirty="0"/>
          </a:p>
        </p:txBody>
      </p:sp>
    </p:spTree>
    <p:extLst>
      <p:ext uri="{BB962C8B-B14F-4D97-AF65-F5344CB8AC3E}">
        <p14:creationId xmlns:p14="http://schemas.microsoft.com/office/powerpoint/2010/main" val="1517431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599" y="411480"/>
            <a:ext cx="7635240" cy="914400"/>
          </a:xfrm>
        </p:spPr>
        <p:txBody>
          <a:bodyPr/>
          <a:lstStyle>
            <a:lvl1pPr>
              <a:lnSpc>
                <a:spcPts val="4400"/>
              </a:lnSpc>
              <a:defRPr>
                <a:solidFill>
                  <a:schemeClr val="bg1"/>
                </a:solidFill>
              </a:defRPr>
            </a:lvl1pPr>
          </a:lstStyle>
          <a:p>
            <a:r>
              <a:rPr lang="en-US" dirty="0"/>
              <a:t>Slide Title</a:t>
            </a:r>
            <a:endParaRPr lang="en-CA" dirty="0"/>
          </a:p>
        </p:txBody>
      </p:sp>
      <p:sp>
        <p:nvSpPr>
          <p:cNvPr id="3" name="Content Placeholder 2"/>
          <p:cNvSpPr>
            <a:spLocks noGrp="1"/>
          </p:cNvSpPr>
          <p:nvPr>
            <p:ph idx="1" hasCustomPrompt="1"/>
          </p:nvPr>
        </p:nvSpPr>
        <p:spPr>
          <a:xfrm>
            <a:off x="228600" y="1828799"/>
            <a:ext cx="7635240" cy="4343400"/>
          </a:xfrm>
        </p:spPr>
        <p:txBody>
          <a:bodyPr/>
          <a:lstStyle>
            <a:lvl1pPr marL="228600" indent="-228600">
              <a:defRPr baseline="0"/>
            </a:lvl1pPr>
            <a:lvl2pPr marL="457200" indent="-228600">
              <a:defRPr/>
            </a:lvl2pPr>
            <a:lvl4pPr marL="914400" indent="-228600">
              <a:defRPr/>
            </a:lvl4pPr>
          </a:lstStyle>
          <a:p>
            <a:pPr lvl="0"/>
            <a:r>
              <a:rPr lang="en-US" dirty="0"/>
              <a:t>Align the text to the title and line length to the left edge of the logo for balance </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6781800" y="6356350"/>
            <a:ext cx="2133600" cy="365125"/>
          </a:xfrm>
        </p:spPr>
        <p:txBody>
          <a:bodyPr/>
          <a:lstStyle/>
          <a:p>
            <a:fld id="{45D78E98-42D7-4BF0-8365-0CB0A9CF149F}" type="slidenum">
              <a:rPr lang="en-CA" smtClean="0"/>
              <a:t>‹#›</a:t>
            </a:fld>
            <a:endParaRPr lang="en-CA"/>
          </a:p>
        </p:txBody>
      </p:sp>
    </p:spTree>
    <p:extLst>
      <p:ext uri="{BB962C8B-B14F-4D97-AF65-F5344CB8AC3E}">
        <p14:creationId xmlns:p14="http://schemas.microsoft.com/office/powerpoint/2010/main" val="480307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a:t>Two Line Heading</a:t>
            </a:r>
            <a:br>
              <a:rPr lang="en-US" dirty="0"/>
            </a:br>
            <a:r>
              <a:rPr lang="en-US" dirty="0"/>
              <a:t>Slide Title</a:t>
            </a:r>
            <a:endParaRPr lang="en-CA" dirty="0"/>
          </a:p>
        </p:txBody>
      </p:sp>
      <p:sp>
        <p:nvSpPr>
          <p:cNvPr id="3" name="Content Placeholder 2"/>
          <p:cNvSpPr>
            <a:spLocks noGrp="1"/>
          </p:cNvSpPr>
          <p:nvPr>
            <p:ph idx="1" hasCustomPrompt="1"/>
          </p:nvPr>
        </p:nvSpPr>
        <p:spPr>
          <a:xfrm>
            <a:off x="228600" y="1828799"/>
            <a:ext cx="7635240" cy="4343400"/>
          </a:xfrm>
        </p:spPr>
        <p:txBody>
          <a:bodyPr/>
          <a:lstStyle>
            <a:lvl1pPr marL="228600" indent="-228600">
              <a:defRPr baseline="0"/>
            </a:lvl1pPr>
            <a:lvl2pPr marL="457200" indent="-228600">
              <a:defRPr/>
            </a:lvl2pPr>
            <a:lvl4pPr marL="914400" indent="-228600">
              <a:defRPr/>
            </a:lvl4pPr>
          </a:lstStyle>
          <a:p>
            <a:pPr lvl="0"/>
            <a:r>
              <a:rPr lang="en-US" dirty="0"/>
              <a:t>Try to keep points to one or two lines as a maximum</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6781800" y="6356350"/>
            <a:ext cx="2133600" cy="365125"/>
          </a:xfrm>
        </p:spPr>
        <p:txBody>
          <a:bodyPr/>
          <a:lstStyle/>
          <a:p>
            <a:fld id="{45D78E98-42D7-4BF0-8365-0CB0A9CF149F}" type="slidenum">
              <a:rPr lang="en-CA" smtClean="0"/>
              <a:t>‹#›</a:t>
            </a:fld>
            <a:endParaRPr lang="en-CA"/>
          </a:p>
        </p:txBody>
      </p:sp>
    </p:spTree>
    <p:extLst>
      <p:ext uri="{BB962C8B-B14F-4D97-AF65-F5344CB8AC3E}">
        <p14:creationId xmlns:p14="http://schemas.microsoft.com/office/powerpoint/2010/main" val="406155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1" y="1402079"/>
            <a:ext cx="5259705" cy="5455921"/>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705" h="5410199">
                <a:moveTo>
                  <a:pt x="1905" y="118110"/>
                </a:moveTo>
                <a:lnTo>
                  <a:pt x="5259705" y="0"/>
                </a:lnTo>
                <a:lnTo>
                  <a:pt x="5257800" y="5410199"/>
                </a:lnTo>
                <a:lnTo>
                  <a:pt x="0" y="5410199"/>
                </a:lnTo>
                <a:lnTo>
                  <a:pt x="1905" y="118110"/>
                </a:lnTo>
                <a:close/>
              </a:path>
            </a:pathLst>
          </a:custGeom>
        </p:spPr>
        <p:txBody>
          <a:bodyPr anchor="ctr"/>
          <a:lstStyle>
            <a:lvl1pPr algn="ctr">
              <a:defRPr/>
            </a:lvl1pPr>
          </a:lstStyle>
          <a:p>
            <a:r>
              <a:rPr lang="en-CA" dirty="0"/>
              <a:t>Click icon to insert picture</a:t>
            </a:r>
          </a:p>
        </p:txBody>
      </p:sp>
      <p:sp>
        <p:nvSpPr>
          <p:cNvPr id="4" name="Content Placeholder 3"/>
          <p:cNvSpPr>
            <a:spLocks noGrp="1"/>
          </p:cNvSpPr>
          <p:nvPr>
            <p:ph sz="half" idx="2" hasCustomPrompt="1"/>
          </p:nvPr>
        </p:nvSpPr>
        <p:spPr>
          <a:xfrm>
            <a:off x="5410200" y="1878105"/>
            <a:ext cx="3474720" cy="4294095"/>
          </a:xfrm>
        </p:spPr>
        <p:txBody>
          <a:bodyPr>
            <a:noAutofit/>
          </a:bodyPr>
          <a:lstStyle>
            <a:lvl1pPr marL="0" indent="0">
              <a:buNone/>
              <a:defRPr sz="3000" spc="-5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Using one large strong image says more than many small images. Err on the side of less content is more – including slide titles. (Right-click image to change picture)</a:t>
            </a:r>
          </a:p>
        </p:txBody>
      </p:sp>
      <p:sp>
        <p:nvSpPr>
          <p:cNvPr id="14" name="Slide Number Placeholder 13"/>
          <p:cNvSpPr>
            <a:spLocks noGrp="1"/>
          </p:cNvSpPr>
          <p:nvPr>
            <p:ph type="sldNum" sz="quarter" idx="16"/>
          </p:nvPr>
        </p:nvSpPr>
        <p:spPr/>
        <p:txBody>
          <a:bodyPr/>
          <a:lstStyle/>
          <a:p>
            <a:fld id="{45D78E98-42D7-4BF0-8365-0CB0A9CF149F}" type="slidenum">
              <a:rPr lang="en-CA" smtClean="0"/>
              <a:pPr/>
              <a:t>‹#›</a:t>
            </a:fld>
            <a:endParaRPr lang="en-CA"/>
          </a:p>
        </p:txBody>
      </p:sp>
      <p:sp>
        <p:nvSpPr>
          <p:cNvPr id="2" name="Title 1"/>
          <p:cNvSpPr>
            <a:spLocks noGrp="1"/>
          </p:cNvSpPr>
          <p:nvPr>
            <p:ph type="title" hasCustomPrompt="1"/>
          </p:nvPr>
        </p:nvSpPr>
        <p:spPr>
          <a:xfrm>
            <a:off x="228600" y="411480"/>
            <a:ext cx="7635240" cy="914400"/>
          </a:xfrm>
        </p:spPr>
        <p:txBody>
          <a:bodyPr/>
          <a:lstStyle>
            <a:lvl1pPr>
              <a:lnSpc>
                <a:spcPts val="4400"/>
              </a:lnSpc>
              <a:defRPr>
                <a:solidFill>
                  <a:schemeClr val="bg1"/>
                </a:solidFill>
              </a:defRPr>
            </a:lvl1pPr>
          </a:lstStyle>
          <a:p>
            <a:r>
              <a:rPr lang="en-US" dirty="0"/>
              <a:t>Slide Title</a:t>
            </a:r>
            <a:endParaRPr lang="en-CA" dirty="0"/>
          </a:p>
        </p:txBody>
      </p:sp>
    </p:spTree>
    <p:extLst>
      <p:ext uri="{BB962C8B-B14F-4D97-AF65-F5344CB8AC3E}">
        <p14:creationId xmlns:p14="http://schemas.microsoft.com/office/powerpoint/2010/main" val="780106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Content 2-Line Titl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1" y="1402079"/>
            <a:ext cx="5259705" cy="5455921"/>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705" h="5410199">
                <a:moveTo>
                  <a:pt x="1905" y="118110"/>
                </a:moveTo>
                <a:lnTo>
                  <a:pt x="5259705" y="0"/>
                </a:lnTo>
                <a:lnTo>
                  <a:pt x="5257800" y="5410199"/>
                </a:lnTo>
                <a:lnTo>
                  <a:pt x="0" y="5410199"/>
                </a:lnTo>
                <a:lnTo>
                  <a:pt x="1905" y="118110"/>
                </a:lnTo>
                <a:close/>
              </a:path>
            </a:pathLst>
          </a:custGeom>
        </p:spPr>
        <p:txBody>
          <a:bodyPr anchor="ctr"/>
          <a:lstStyle>
            <a:lvl1pPr algn="ctr">
              <a:defRPr/>
            </a:lvl1pPr>
          </a:lstStyle>
          <a:p>
            <a:r>
              <a:rPr lang="en-CA" dirty="0"/>
              <a:t>Click icon to insert picture</a:t>
            </a:r>
          </a:p>
        </p:txBody>
      </p:sp>
      <p:sp>
        <p:nvSpPr>
          <p:cNvPr id="4" name="Content Placeholder 3"/>
          <p:cNvSpPr>
            <a:spLocks noGrp="1"/>
          </p:cNvSpPr>
          <p:nvPr>
            <p:ph sz="half" idx="2" hasCustomPrompt="1"/>
          </p:nvPr>
        </p:nvSpPr>
        <p:spPr>
          <a:xfrm>
            <a:off x="5410200" y="1878105"/>
            <a:ext cx="3474720" cy="4294095"/>
          </a:xfrm>
        </p:spPr>
        <p:txBody>
          <a:bodyPr>
            <a:noAutofit/>
          </a:bodyPr>
          <a:lstStyle>
            <a:lvl1pPr marL="0" indent="0">
              <a:buNone/>
              <a:defRPr sz="3000" spc="-5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Using one large strong image says more than many small images. Err on the side of less content is more – including slide titles. (Right-click image to change picture)</a:t>
            </a:r>
          </a:p>
        </p:txBody>
      </p:sp>
      <p:sp>
        <p:nvSpPr>
          <p:cNvPr id="14" name="Slide Number Placeholder 13"/>
          <p:cNvSpPr>
            <a:spLocks noGrp="1"/>
          </p:cNvSpPr>
          <p:nvPr>
            <p:ph type="sldNum" sz="quarter" idx="16"/>
          </p:nvPr>
        </p:nvSpPr>
        <p:spPr/>
        <p:txBody>
          <a:bodyPr/>
          <a:lstStyle/>
          <a:p>
            <a:fld id="{45D78E98-42D7-4BF0-8365-0CB0A9CF149F}" type="slidenum">
              <a:rPr lang="en-CA" smtClean="0"/>
              <a:pPr/>
              <a:t>‹#›</a:t>
            </a:fld>
            <a:endParaRPr lang="en-CA"/>
          </a:p>
        </p:txBody>
      </p:sp>
      <p:sp>
        <p:nvSpPr>
          <p:cNvPr id="6"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a:t>Two Line Heading</a:t>
            </a:r>
            <a:br>
              <a:rPr lang="en-US" dirty="0"/>
            </a:br>
            <a:r>
              <a:rPr lang="en-US" dirty="0"/>
              <a:t>Slide Title</a:t>
            </a:r>
            <a:endParaRPr lang="en-CA" dirty="0"/>
          </a:p>
        </p:txBody>
      </p:sp>
    </p:spTree>
    <p:extLst>
      <p:ext uri="{BB962C8B-B14F-4D97-AF65-F5344CB8AC3E}">
        <p14:creationId xmlns:p14="http://schemas.microsoft.com/office/powerpoint/2010/main" val="3109674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Full Image">
    <p:spTree>
      <p:nvGrpSpPr>
        <p:cNvPr id="1" name=""/>
        <p:cNvGrpSpPr/>
        <p:nvPr/>
      </p:nvGrpSpPr>
      <p:grpSpPr>
        <a:xfrm>
          <a:off x="0" y="0"/>
          <a:ext cx="0" cy="0"/>
          <a:chOff x="0" y="0"/>
          <a:chExt cx="0" cy="0"/>
        </a:xfrm>
      </p:grpSpPr>
      <p:sp>
        <p:nvSpPr>
          <p:cNvPr id="14" name="Slide Number Placeholder 13"/>
          <p:cNvSpPr>
            <a:spLocks noGrp="1"/>
          </p:cNvSpPr>
          <p:nvPr>
            <p:ph type="sldNum" sz="quarter" idx="16"/>
          </p:nvPr>
        </p:nvSpPr>
        <p:spPr/>
        <p:txBody>
          <a:bodyPr/>
          <a:lstStyle/>
          <a:p>
            <a:fld id="{45D78E98-42D7-4BF0-8365-0CB0A9CF149F}" type="slidenum">
              <a:rPr lang="en-CA" smtClean="0"/>
              <a:pPr/>
              <a:t>‹#›</a:t>
            </a:fld>
            <a:endParaRPr lang="en-CA"/>
          </a:p>
        </p:txBody>
      </p:sp>
      <p:sp>
        <p:nvSpPr>
          <p:cNvPr id="2" name="Title 1"/>
          <p:cNvSpPr>
            <a:spLocks noGrp="1"/>
          </p:cNvSpPr>
          <p:nvPr>
            <p:ph type="title" hasCustomPrompt="1"/>
          </p:nvPr>
        </p:nvSpPr>
        <p:spPr>
          <a:xfrm>
            <a:off x="228600" y="411480"/>
            <a:ext cx="7635240" cy="914400"/>
          </a:xfrm>
        </p:spPr>
        <p:txBody>
          <a:bodyPr/>
          <a:lstStyle>
            <a:lvl1pPr>
              <a:lnSpc>
                <a:spcPts val="4400"/>
              </a:lnSpc>
              <a:defRPr>
                <a:solidFill>
                  <a:schemeClr val="bg1"/>
                </a:solidFill>
              </a:defRPr>
            </a:lvl1pPr>
          </a:lstStyle>
          <a:p>
            <a:r>
              <a:rPr lang="en-US" dirty="0"/>
              <a:t>Slide Title</a:t>
            </a:r>
            <a:endParaRPr lang="en-CA" dirty="0"/>
          </a:p>
        </p:txBody>
      </p:sp>
      <p:sp>
        <p:nvSpPr>
          <p:cNvPr id="9" name="Picture Placeholder 9"/>
          <p:cNvSpPr>
            <a:spLocks noGrp="1"/>
          </p:cNvSpPr>
          <p:nvPr>
            <p:ph type="pic" sz="quarter" idx="13" hasCustomPrompt="1"/>
          </p:nvPr>
        </p:nvSpPr>
        <p:spPr>
          <a:xfrm>
            <a:off x="0" y="1364428"/>
            <a:ext cx="9145906" cy="5493572"/>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 name="connsiteX0" fmla="*/ 1905 w 5259705"/>
              <a:gd name="connsiteY0" fmla="*/ 118110 h 5410199"/>
              <a:gd name="connsiteX1" fmla="*/ 3619915 w 5259705"/>
              <a:gd name="connsiteY1" fmla="*/ 23114 h 5410199"/>
              <a:gd name="connsiteX2" fmla="*/ 5259705 w 5259705"/>
              <a:gd name="connsiteY2" fmla="*/ 0 h 5410199"/>
              <a:gd name="connsiteX3" fmla="*/ 5257800 w 5259705"/>
              <a:gd name="connsiteY3" fmla="*/ 5410199 h 5410199"/>
              <a:gd name="connsiteX4" fmla="*/ 0 w 5259705"/>
              <a:gd name="connsiteY4" fmla="*/ 5410199 h 5410199"/>
              <a:gd name="connsiteX5" fmla="*/ 1905 w 5259705"/>
              <a:gd name="connsiteY5" fmla="*/ 118110 h 5410199"/>
              <a:gd name="connsiteX0" fmla="*/ 1905 w 5259705"/>
              <a:gd name="connsiteY0" fmla="*/ 155445 h 5447534"/>
              <a:gd name="connsiteX1" fmla="*/ 3806196 w 5259705"/>
              <a:gd name="connsiteY1" fmla="*/ 0 h 5447534"/>
              <a:gd name="connsiteX2" fmla="*/ 5259705 w 5259705"/>
              <a:gd name="connsiteY2" fmla="*/ 37335 h 5447534"/>
              <a:gd name="connsiteX3" fmla="*/ 5257800 w 5259705"/>
              <a:gd name="connsiteY3" fmla="*/ 5447534 h 5447534"/>
              <a:gd name="connsiteX4" fmla="*/ 0 w 5259705"/>
              <a:gd name="connsiteY4" fmla="*/ 5447534 h 5447534"/>
              <a:gd name="connsiteX5" fmla="*/ 1905 w 5259705"/>
              <a:gd name="connsiteY5" fmla="*/ 155445 h 5447534"/>
              <a:gd name="connsiteX0" fmla="*/ 1905 w 5260801"/>
              <a:gd name="connsiteY0" fmla="*/ 155445 h 5447534"/>
              <a:gd name="connsiteX1" fmla="*/ 3806196 w 5260801"/>
              <a:gd name="connsiteY1" fmla="*/ 0 h 5447534"/>
              <a:gd name="connsiteX2" fmla="*/ 5260801 w 5260801"/>
              <a:gd name="connsiteY2" fmla="*/ 171457 h 5447534"/>
              <a:gd name="connsiteX3" fmla="*/ 5257800 w 5260801"/>
              <a:gd name="connsiteY3" fmla="*/ 5447534 h 5447534"/>
              <a:gd name="connsiteX4" fmla="*/ 0 w 5260801"/>
              <a:gd name="connsiteY4" fmla="*/ 5447534 h 5447534"/>
              <a:gd name="connsiteX5" fmla="*/ 1905 w 5260801"/>
              <a:gd name="connsiteY5" fmla="*/ 155445 h 544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801" h="5447534">
                <a:moveTo>
                  <a:pt x="1905" y="155445"/>
                </a:moveTo>
                <a:lnTo>
                  <a:pt x="3806196" y="0"/>
                </a:lnTo>
                <a:lnTo>
                  <a:pt x="5260801" y="171457"/>
                </a:lnTo>
                <a:cubicBezTo>
                  <a:pt x="5259801" y="1930149"/>
                  <a:pt x="5258800" y="3688842"/>
                  <a:pt x="5257800" y="5447534"/>
                </a:cubicBezTo>
                <a:lnTo>
                  <a:pt x="0" y="5447534"/>
                </a:lnTo>
                <a:lnTo>
                  <a:pt x="1905" y="155445"/>
                </a:lnTo>
                <a:close/>
              </a:path>
            </a:pathLst>
          </a:custGeom>
        </p:spPr>
        <p:txBody>
          <a:bodyPr anchor="ctr"/>
          <a:lstStyle>
            <a:lvl1pPr algn="ctr">
              <a:defRPr/>
            </a:lvl1pPr>
          </a:lstStyle>
          <a:p>
            <a:r>
              <a:rPr lang="en-CA" dirty="0"/>
              <a:t>Click icon to insert picture</a:t>
            </a:r>
          </a:p>
        </p:txBody>
      </p:sp>
    </p:spTree>
    <p:extLst>
      <p:ext uri="{BB962C8B-B14F-4D97-AF65-F5344CB8AC3E}">
        <p14:creationId xmlns:p14="http://schemas.microsoft.com/office/powerpoint/2010/main" val="428481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Placeholder 1"/>
          <p:cNvSpPr>
            <a:spLocks noGrp="1"/>
          </p:cNvSpPr>
          <p:nvPr>
            <p:ph type="title"/>
          </p:nvPr>
        </p:nvSpPr>
        <p:spPr>
          <a:xfrm>
            <a:off x="228600" y="411480"/>
            <a:ext cx="7635240" cy="914400"/>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p:cNvSpPr>
            <a:spLocks noGrp="1"/>
          </p:cNvSpPr>
          <p:nvPr>
            <p:ph type="body" idx="1"/>
          </p:nvPr>
        </p:nvSpPr>
        <p:spPr>
          <a:xfrm>
            <a:off x="228600" y="1600200"/>
            <a:ext cx="8686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fld id="{45D78E98-42D7-4BF0-8365-0CB0A9CF149F}" type="slidenum">
              <a:rPr lang="en-CA" smtClean="0"/>
              <a:pPr/>
              <a:t>‹#›</a:t>
            </a:fld>
            <a:endParaRPr lang="en-CA"/>
          </a:p>
        </p:txBody>
      </p:sp>
    </p:spTree>
    <p:extLst>
      <p:ext uri="{BB962C8B-B14F-4D97-AF65-F5344CB8AC3E}">
        <p14:creationId xmlns:p14="http://schemas.microsoft.com/office/powerpoint/2010/main" val="631959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73" r:id="rId5"/>
    <p:sldLayoutId id="2147483674" r:id="rId6"/>
    <p:sldLayoutId id="2147483664" r:id="rId7"/>
    <p:sldLayoutId id="2147483677" r:id="rId8"/>
    <p:sldLayoutId id="2147483675" r:id="rId9"/>
    <p:sldLayoutId id="2147483678" r:id="rId10"/>
    <p:sldLayoutId id="2147483676" r:id="rId11"/>
    <p:sldLayoutId id="2147483679" r:id="rId12"/>
    <p:sldLayoutId id="2147483667" r:id="rId13"/>
    <p:sldLayoutId id="2147483680" r:id="rId14"/>
    <p:sldLayoutId id="2147483666" r:id="rId15"/>
    <p:sldLayoutId id="2147483681" r:id="rId16"/>
  </p:sldLayoutIdLst>
  <p:txStyles>
    <p:titleStyle>
      <a:lvl1pPr algn="l" defTabSz="914400" rtl="0" eaLnBrk="1" latinLnBrk="0" hangingPunct="1">
        <a:spcBef>
          <a:spcPct val="0"/>
        </a:spcBef>
        <a:buNone/>
        <a:defRPr sz="4400" kern="1200">
          <a:solidFill>
            <a:schemeClr val="bg1"/>
          </a:solidFill>
          <a:latin typeface="Roboto Slab" pitchFamily="2" charset="0"/>
          <a:ea typeface="Roboto Slab" pitchFamily="2" charset="0"/>
          <a:cs typeface="+mj-cs"/>
        </a:defRPr>
      </a:lvl1pPr>
    </p:titleStyle>
    <p:bodyStyle>
      <a:lvl1pPr marL="228600" indent="-228600" algn="l" defTabSz="914400" rtl="0" eaLnBrk="1" latinLnBrk="0" hangingPunct="1">
        <a:spcBef>
          <a:spcPct val="20000"/>
        </a:spcBef>
        <a:buFont typeface="Arial" panose="020B0604020202020204" pitchFamily="34" charset="0"/>
        <a:buChar char="•"/>
        <a:defRPr sz="3000" kern="1200" baseline="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228600" algn="l" defTabSz="914400" rtl="0" eaLnBrk="1" latinLnBrk="0" hangingPunct="1">
        <a:spcBef>
          <a:spcPct val="20000"/>
        </a:spcBef>
        <a:buSzPct val="75000"/>
        <a:buFont typeface="Wingdings" panose="05000000000000000000" pitchFamily="2" charset="2"/>
        <a:buChar char="§"/>
        <a:defRPr sz="2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685800" indent="-228600" algn="l" defTabSz="914400" rtl="0" eaLnBrk="1" latinLnBrk="0" hangingPunct="1">
        <a:spcBef>
          <a:spcPct val="20000"/>
        </a:spcBef>
        <a:buFont typeface="Calibri" panose="020F0502020204030204" pitchFamily="34" charset="0"/>
        <a:buChar char="–"/>
        <a:defRPr sz="26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9144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hyperlink" Target="http://cr4yr.ca/" TargetMode="External"/><Relationship Id="rId7"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literacy44.c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0136"/>
            <a:ext cx="9144000" cy="4779264"/>
          </a:xfrm>
          <a:prstGeom prst="rect">
            <a:avLst/>
          </a:prstGeom>
        </p:spPr>
      </p:pic>
      <p:sp>
        <p:nvSpPr>
          <p:cNvPr id="2" name="Title 1"/>
          <p:cNvSpPr>
            <a:spLocks noGrp="1"/>
          </p:cNvSpPr>
          <p:nvPr>
            <p:ph type="ctrTitle"/>
          </p:nvPr>
        </p:nvSpPr>
        <p:spPr>
          <a:xfrm>
            <a:off x="228600" y="3490804"/>
            <a:ext cx="8686800" cy="731520"/>
          </a:xfrm>
        </p:spPr>
        <p:txBody>
          <a:bodyPr>
            <a:normAutofit/>
          </a:bodyPr>
          <a:lstStyle/>
          <a:p>
            <a:pPr algn="ctr"/>
            <a:r>
              <a:rPr lang="en-CA" sz="5000" dirty="0"/>
              <a:t>Comprehension </a:t>
            </a:r>
            <a:r>
              <a:rPr lang="en-CA" sz="5000" dirty="0" smtClean="0"/>
              <a:t>- K-7</a:t>
            </a:r>
            <a:endParaRPr lang="en-US" sz="5000" dirty="0">
              <a:solidFill>
                <a:schemeClr val="tx1"/>
              </a:solidFill>
            </a:endParaRPr>
          </a:p>
        </p:txBody>
      </p:sp>
      <p:sp>
        <p:nvSpPr>
          <p:cNvPr id="3" name="Subtitle 2"/>
          <p:cNvSpPr>
            <a:spLocks noGrp="1"/>
          </p:cNvSpPr>
          <p:nvPr>
            <p:ph type="subTitle" idx="1"/>
          </p:nvPr>
        </p:nvSpPr>
        <p:spPr/>
        <p:txBody>
          <a:bodyPr vert="horz" lIns="91440" tIns="45720" rIns="91440" bIns="45720" rtlCol="0" anchor="t">
            <a:normAutofit/>
          </a:bodyPr>
          <a:lstStyle/>
          <a:p>
            <a:pPr algn="ctr"/>
            <a:r>
              <a:rPr lang="en-US" dirty="0" err="1" smtClean="0">
                <a:solidFill>
                  <a:srgbClr val="FFFFFF"/>
                </a:solidFill>
              </a:rPr>
              <a:t>Kammi</a:t>
            </a:r>
            <a:r>
              <a:rPr lang="en-US" dirty="0" smtClean="0">
                <a:solidFill>
                  <a:srgbClr val="FFFFFF"/>
                </a:solidFill>
              </a:rPr>
              <a:t>, Pat, Nicky</a:t>
            </a:r>
            <a:endParaRPr lang="en-CA" dirty="0">
              <a:solidFill>
                <a:schemeClr val="tx1"/>
              </a:solidFill>
            </a:endParaRPr>
          </a:p>
        </p:txBody>
      </p:sp>
    </p:spTree>
    <p:extLst>
      <p:ext uri="{BB962C8B-B14F-4D97-AF65-F5344CB8AC3E}">
        <p14:creationId xmlns:p14="http://schemas.microsoft.com/office/powerpoint/2010/main" val="1757397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7635240" cy="914400"/>
          </a:xfrm>
        </p:spPr>
        <p:txBody>
          <a:bodyPr/>
          <a:lstStyle/>
          <a:p>
            <a:r>
              <a:rPr lang="en-US" dirty="0" smtClean="0">
                <a:solidFill>
                  <a:srgbClr val="FFFFFF"/>
                </a:solidFill>
              </a:rPr>
              <a:t>Inferring</a:t>
            </a:r>
            <a:endParaRPr lang="en-US" dirty="0">
              <a:solidFill>
                <a:schemeClr val="tx1"/>
              </a:solidFill>
            </a:endParaRPr>
          </a:p>
        </p:txBody>
      </p:sp>
      <p:sp>
        <p:nvSpPr>
          <p:cNvPr id="3" name="Content Placeholder 2"/>
          <p:cNvSpPr>
            <a:spLocks noGrp="1"/>
          </p:cNvSpPr>
          <p:nvPr>
            <p:ph idx="1"/>
          </p:nvPr>
        </p:nvSpPr>
        <p:spPr>
          <a:xfrm>
            <a:off x="228600" y="1828800"/>
            <a:ext cx="3958441" cy="4343400"/>
          </a:xfrm>
          <a:solidFill>
            <a:schemeClr val="accent6">
              <a:lumMod val="40000"/>
              <a:lumOff val="60000"/>
            </a:schemeClr>
          </a:solidFill>
        </p:spPr>
        <p:txBody>
          <a:bodyPr vert="horz" lIns="91440" tIns="45720" rIns="91440" bIns="45720" rtlCol="0" anchor="ctr" anchorCtr="0">
            <a:normAutofit/>
          </a:bodyPr>
          <a:lstStyle/>
          <a:p>
            <a:pPr marL="0" indent="0" algn="ctr">
              <a:buNone/>
            </a:pPr>
            <a:r>
              <a:rPr lang="en-US" sz="2800" dirty="0">
                <a:latin typeface="Century Gothic" charset="0"/>
              </a:rPr>
              <a:t>"</a:t>
            </a:r>
            <a:r>
              <a:rPr lang="en-US" sz="2800" dirty="0">
                <a:latin typeface="+mn-lt"/>
              </a:rPr>
              <a:t>Inferring not only facilitates comprehension, but it also enhances the reader’s enjoyment of the text as new perspectives are discovered." </a:t>
            </a:r>
          </a:p>
          <a:p>
            <a:pPr marL="0" indent="0" algn="r">
              <a:buNone/>
            </a:pPr>
            <a:r>
              <a:rPr lang="en-US" sz="2800" dirty="0" smtClean="0">
                <a:latin typeface="+mn-lt"/>
              </a:rPr>
              <a:t>Lanning</a:t>
            </a:r>
            <a:r>
              <a:rPr lang="en-US" sz="2800" dirty="0">
                <a:latin typeface="+mn-lt"/>
              </a:rPr>
              <a:t>, 2009</a:t>
            </a:r>
          </a:p>
        </p:txBody>
      </p:sp>
      <p:pic>
        <p:nvPicPr>
          <p:cNvPr id="4" name="Picture 3" descr="inferring image.gif"/>
          <p:cNvPicPr>
            <a:picLocks noChangeAspect="1"/>
          </p:cNvPicPr>
          <p:nvPr/>
        </p:nvPicPr>
        <p:blipFill>
          <a:blip r:embed="rId3"/>
          <a:stretch>
            <a:fillRect/>
          </a:stretch>
        </p:blipFill>
        <p:spPr>
          <a:xfrm>
            <a:off x="4498975" y="1612474"/>
            <a:ext cx="4342679" cy="4776787"/>
          </a:xfrm>
          <a:prstGeom prst="rect">
            <a:avLst/>
          </a:prstGeom>
        </p:spPr>
      </p:pic>
    </p:spTree>
    <p:extLst>
      <p:ext uri="{BB962C8B-B14F-4D97-AF65-F5344CB8AC3E}">
        <p14:creationId xmlns:p14="http://schemas.microsoft.com/office/powerpoint/2010/main" val="3856702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Now What Do I Do?</a:t>
            </a:r>
            <a:endParaRPr lang="en-US" dirty="0">
              <a:solidFill>
                <a:schemeClr val="tx1"/>
              </a:solidFill>
            </a:endParaRPr>
          </a:p>
        </p:txBody>
      </p:sp>
      <p:sp>
        <p:nvSpPr>
          <p:cNvPr id="3" name="Content Placeholder 2"/>
          <p:cNvSpPr>
            <a:spLocks noGrp="1"/>
          </p:cNvSpPr>
          <p:nvPr>
            <p:ph idx="1"/>
          </p:nvPr>
        </p:nvSpPr>
        <p:spPr>
          <a:xfrm>
            <a:off x="228600" y="1828800"/>
            <a:ext cx="8472132" cy="3256384"/>
          </a:xfrm>
        </p:spPr>
        <p:txBody>
          <a:bodyPr vert="horz" lIns="91440" tIns="45720" rIns="91440" bIns="45720" rtlCol="0" anchor="t">
            <a:normAutofit/>
          </a:bodyPr>
          <a:lstStyle/>
          <a:p>
            <a:endParaRPr lang="en-US" dirty="0"/>
          </a:p>
          <a:p>
            <a:endParaRPr lang="en-US" dirty="0"/>
          </a:p>
          <a:p>
            <a:pPr marL="0" indent="0" algn="ctr">
              <a:buNone/>
            </a:pPr>
            <a:r>
              <a:rPr lang="en-US" sz="4000" dirty="0"/>
              <a:t>We have resources and ideas for you!</a:t>
            </a: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999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7635240" cy="914400"/>
          </a:xfrm>
        </p:spPr>
        <p:txBody>
          <a:bodyPr>
            <a:normAutofit/>
          </a:bodyPr>
          <a:lstStyle/>
          <a:p>
            <a:r>
              <a:rPr lang="en-US" dirty="0" smtClean="0">
                <a:solidFill>
                  <a:srgbClr val="FFFFFF"/>
                </a:solidFill>
              </a:rPr>
              <a:t>The Essence Of Reading</a:t>
            </a:r>
            <a:endParaRPr lang="en-US" dirty="0">
              <a:solidFill>
                <a:schemeClr val="tx1"/>
              </a:solidFill>
            </a:endParaRPr>
          </a:p>
        </p:txBody>
      </p:sp>
      <p:sp>
        <p:nvSpPr>
          <p:cNvPr id="3" name="Content Placeholder 2"/>
          <p:cNvSpPr>
            <a:spLocks noGrp="1"/>
          </p:cNvSpPr>
          <p:nvPr>
            <p:ph idx="1"/>
          </p:nvPr>
        </p:nvSpPr>
        <p:spPr>
          <a:xfrm>
            <a:off x="899592" y="1855788"/>
            <a:ext cx="7488832" cy="2005260"/>
          </a:xfrm>
          <a:solidFill>
            <a:schemeClr val="accent6">
              <a:lumMod val="40000"/>
              <a:lumOff val="60000"/>
            </a:schemeClr>
          </a:solidFill>
        </p:spPr>
        <p:txBody>
          <a:bodyPr vert="horz" lIns="91440" tIns="45720" rIns="91440" bIns="45720" rtlCol="0" anchor="t">
            <a:noAutofit/>
          </a:bodyPr>
          <a:lstStyle/>
          <a:p>
            <a:pPr marL="0" indent="0">
              <a:lnSpc>
                <a:spcPct val="120000"/>
              </a:lnSpc>
              <a:buNone/>
            </a:pPr>
            <a:r>
              <a:rPr lang="en-US" sz="2400" dirty="0" smtClean="0"/>
              <a:t>"...</a:t>
            </a:r>
            <a:r>
              <a:rPr lang="en-US" sz="2400" dirty="0"/>
              <a:t>remember that comprehension is the essence of reading and that it has to be taught and cannot be left to chance!"</a:t>
            </a:r>
          </a:p>
          <a:p>
            <a:pPr marL="0" indent="0" algn="r">
              <a:lnSpc>
                <a:spcPct val="120000"/>
              </a:lnSpc>
              <a:buNone/>
            </a:pPr>
            <a:r>
              <a:rPr lang="en-US" sz="2400" dirty="0" err="1" smtClean="0"/>
              <a:t>Rasinski</a:t>
            </a:r>
            <a:r>
              <a:rPr lang="en-US" sz="2400" dirty="0" smtClean="0"/>
              <a:t> </a:t>
            </a:r>
            <a:r>
              <a:rPr lang="en-US" sz="2400" dirty="0"/>
              <a:t>et al, </a:t>
            </a:r>
            <a:r>
              <a:rPr lang="en-US" sz="2400" dirty="0" smtClean="0"/>
              <a:t>2000</a:t>
            </a:r>
          </a:p>
          <a:p>
            <a:pPr marL="0" indent="0" algn="r">
              <a:lnSpc>
                <a:spcPct val="120000"/>
              </a:lnSpc>
              <a:buNone/>
            </a:pPr>
            <a:endParaRPr lang="en-US" sz="2400" dirty="0"/>
          </a:p>
          <a:p>
            <a:pPr marL="0" indent="0" algn="ctr">
              <a:lnSpc>
                <a:spcPct val="120000"/>
              </a:lnSpc>
              <a:buNone/>
            </a:pPr>
            <a:endParaRPr lang="en-US" sz="2400" dirty="0"/>
          </a:p>
          <a:p>
            <a:endParaRPr lang="en-US" sz="2400" dirty="0"/>
          </a:p>
          <a:p>
            <a:endParaRPr lang="en-US" sz="2400" dirty="0"/>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72208" y="4581128"/>
            <a:ext cx="7416824" cy="909352"/>
          </a:xfrm>
          <a:prstGeom prst="rect">
            <a:avLst/>
          </a:prstGeom>
        </p:spPr>
        <p:txBody>
          <a:bodyPr wrap="square">
            <a:spAutoFit/>
          </a:bodyPr>
          <a:lstStyle/>
          <a:p>
            <a:pPr algn="ctr">
              <a:lnSpc>
                <a:spcPct val="120000"/>
              </a:lnSpc>
            </a:pPr>
            <a:r>
              <a:rPr lang="en-US" sz="2300" dirty="0">
                <a:latin typeface="Roboto Light" charset="0"/>
              </a:rPr>
              <a:t>Consider the First Peoples Principles of Learning:</a:t>
            </a:r>
          </a:p>
          <a:p>
            <a:pPr algn="ctr">
              <a:lnSpc>
                <a:spcPct val="120000"/>
              </a:lnSpc>
            </a:pPr>
            <a:r>
              <a:rPr lang="en-US" sz="2300" i="1" dirty="0">
                <a:latin typeface="Roboto Light" charset="0"/>
              </a:rPr>
              <a:t>Learning involves patience and time.</a:t>
            </a:r>
          </a:p>
        </p:txBody>
      </p:sp>
    </p:spTree>
    <p:extLst>
      <p:ext uri="{BB962C8B-B14F-4D97-AF65-F5344CB8AC3E}">
        <p14:creationId xmlns:p14="http://schemas.microsoft.com/office/powerpoint/2010/main" val="1725843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0838" y="1843088"/>
            <a:ext cx="8447891" cy="4343400"/>
          </a:xfrm>
        </p:spPr>
        <p:txBody>
          <a:bodyPr vert="horz" lIns="91440" tIns="45720" rIns="91440" bIns="45720" rtlCol="0" anchor="t">
            <a:normAutofit/>
          </a:bodyPr>
          <a:lstStyle/>
          <a:p>
            <a:pPr marL="0" indent="0">
              <a:spcAft>
                <a:spcPts val="1200"/>
              </a:spcAft>
              <a:buNone/>
            </a:pPr>
            <a:r>
              <a:rPr lang="en-US" dirty="0">
                <a:solidFill>
                  <a:schemeClr val="accent4"/>
                </a:solidFill>
                <a:latin typeface="+mn-lt"/>
              </a:rPr>
              <a:t>How do we determine when students are struggling with comprehension?</a:t>
            </a:r>
            <a:endParaRPr lang="en-US" dirty="0">
              <a:latin typeface="+mn-lt"/>
            </a:endParaRPr>
          </a:p>
          <a:p>
            <a:pPr marL="576000"/>
            <a:r>
              <a:rPr lang="en-CA" dirty="0" smtClean="0"/>
              <a:t>listen </a:t>
            </a:r>
            <a:r>
              <a:rPr lang="en-CA" dirty="0"/>
              <a:t>carefully to our students' words</a:t>
            </a:r>
            <a:endParaRPr lang="en-US" b="1" dirty="0"/>
          </a:p>
          <a:p>
            <a:pPr marL="576000"/>
            <a:r>
              <a:rPr lang="en-CA" dirty="0" smtClean="0"/>
              <a:t>ask </a:t>
            </a:r>
            <a:r>
              <a:rPr lang="en-CA" dirty="0"/>
              <a:t>them questions</a:t>
            </a:r>
            <a:endParaRPr lang="en-US" b="1" dirty="0"/>
          </a:p>
          <a:p>
            <a:pPr marL="576000"/>
            <a:r>
              <a:rPr lang="en-CA" dirty="0" smtClean="0"/>
              <a:t>watch </a:t>
            </a:r>
            <a:r>
              <a:rPr lang="en-CA" dirty="0"/>
              <a:t>them closely</a:t>
            </a:r>
            <a:endParaRPr lang="en-US" b="1" dirty="0"/>
          </a:p>
          <a:p>
            <a:pPr marL="576000"/>
            <a:r>
              <a:rPr lang="en-CA" dirty="0" smtClean="0"/>
              <a:t>develop </a:t>
            </a:r>
            <a:r>
              <a:rPr lang="en-CA" dirty="0"/>
              <a:t>understanding of how they are doing </a:t>
            </a:r>
            <a:r>
              <a:rPr lang="en-CA" dirty="0" smtClean="0"/>
              <a:t>and </a:t>
            </a:r>
            <a:r>
              <a:rPr lang="en-CA" dirty="0"/>
              <a:t>what they have learned – or not learned</a:t>
            </a:r>
            <a:r>
              <a:rPr lang="en-CA" dirty="0" smtClean="0"/>
              <a:t>!</a:t>
            </a:r>
            <a:endParaRPr lang="en-US" b="1" dirty="0"/>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519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332656"/>
            <a:ext cx="7635240" cy="914400"/>
          </a:xfrm>
        </p:spPr>
        <p:txBody>
          <a:bodyPr>
            <a:normAutofit/>
          </a:bodyPr>
          <a:lstStyle/>
          <a:p>
            <a:r>
              <a:rPr lang="en-CA" sz="4400" dirty="0">
                <a:solidFill>
                  <a:srgbClr val="FFFFFF"/>
                </a:solidFill>
              </a:rPr>
              <a:t>Habits of Mind</a:t>
            </a:r>
            <a:endParaRPr lang="en-US" sz="4400" dirty="0">
              <a:solidFill>
                <a:schemeClr val="tx1"/>
              </a:solidFill>
            </a:endParaRPr>
          </a:p>
        </p:txBody>
      </p:sp>
      <p:sp>
        <p:nvSpPr>
          <p:cNvPr id="5" name="Content Placeholder 4"/>
          <p:cNvSpPr>
            <a:spLocks noGrp="1"/>
          </p:cNvSpPr>
          <p:nvPr>
            <p:ph idx="1"/>
          </p:nvPr>
        </p:nvSpPr>
        <p:spPr>
          <a:xfrm>
            <a:off x="683568" y="2132856"/>
            <a:ext cx="7704856" cy="3112368"/>
          </a:xfrm>
          <a:solidFill>
            <a:schemeClr val="accent6">
              <a:lumMod val="40000"/>
              <a:lumOff val="60000"/>
            </a:schemeClr>
          </a:solidFill>
        </p:spPr>
        <p:txBody>
          <a:bodyPr vert="horz" lIns="91440" tIns="45720" rIns="91440" bIns="45720" rtlCol="0" anchor="ctr" anchorCtr="0">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CA" sz="2800" dirty="0" smtClean="0"/>
              <a:t>"</a:t>
            </a:r>
            <a:r>
              <a:rPr lang="en-CA" sz="2800" i="1" dirty="0"/>
              <a:t>Good readers ask questions before they </a:t>
            </a:r>
            <a:endParaRPr lang="en-CA" sz="2800" i="1" dirty="0" smtClean="0"/>
          </a:p>
          <a:p>
            <a:pPr marL="0" marR="0" lvl="0" indent="0" algn="ctr" defTabSz="914400" eaLnBrk="1" fontAlgn="auto" latinLnBrk="0" hangingPunct="1">
              <a:lnSpc>
                <a:spcPct val="100000"/>
              </a:lnSpc>
              <a:spcBef>
                <a:spcPts val="0"/>
              </a:spcBef>
              <a:spcAft>
                <a:spcPts val="0"/>
              </a:spcAft>
              <a:buClrTx/>
              <a:buSzTx/>
              <a:buFontTx/>
              <a:buNone/>
              <a:tabLst/>
              <a:defRPr/>
            </a:pPr>
            <a:r>
              <a:rPr lang="en-CA" sz="2800" i="1" dirty="0" smtClean="0"/>
              <a:t>read</a:t>
            </a:r>
            <a:r>
              <a:rPr lang="en-CA" sz="2800" i="1" dirty="0"/>
              <a:t>, as they read, and when they have </a:t>
            </a:r>
            <a:endParaRPr lang="en-CA" sz="2800" i="1" dirty="0" smtClean="0"/>
          </a:p>
          <a:p>
            <a:pPr marL="0" marR="0" lvl="0" indent="0" algn="ctr" defTabSz="914400" eaLnBrk="1" fontAlgn="auto" latinLnBrk="0" hangingPunct="1">
              <a:lnSpc>
                <a:spcPct val="100000"/>
              </a:lnSpc>
              <a:spcBef>
                <a:spcPts val="0"/>
              </a:spcBef>
              <a:spcAft>
                <a:spcPts val="0"/>
              </a:spcAft>
              <a:buClrTx/>
              <a:buSzTx/>
              <a:buFontTx/>
              <a:buNone/>
              <a:tabLst/>
              <a:defRPr/>
            </a:pPr>
            <a:r>
              <a:rPr lang="en-CA" sz="2800" i="1" dirty="0" smtClean="0"/>
              <a:t>finished </a:t>
            </a:r>
            <a:r>
              <a:rPr lang="en-CA" sz="2800" i="1" dirty="0"/>
              <a:t>reading."</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i="1" dirty="0"/>
          </a:p>
          <a:p>
            <a:pPr marL="0" marR="0" lvl="0" indent="0" algn="ctr" defTabSz="914400" eaLnBrk="1" fontAlgn="auto" latinLnBrk="0" hangingPunct="1">
              <a:lnSpc>
                <a:spcPct val="100000"/>
              </a:lnSpc>
              <a:spcBef>
                <a:spcPts val="0"/>
              </a:spcBef>
              <a:spcAft>
                <a:spcPts val="0"/>
              </a:spcAft>
              <a:buClrTx/>
              <a:buSzTx/>
              <a:buFontTx/>
              <a:buNone/>
              <a:tabLst/>
              <a:defRPr/>
            </a:pPr>
            <a:r>
              <a:rPr lang="en-CA" sz="2800" dirty="0"/>
              <a:t>                                            David Booth, </a:t>
            </a:r>
            <a:r>
              <a:rPr lang="en-CA" sz="2800" dirty="0" smtClean="0"/>
              <a:t>2008</a:t>
            </a:r>
            <a:endParaRPr lang="en-US" sz="2800" dirty="0"/>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234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09-08 at 11.37.06 AM.png"/>
          <p:cNvPicPr>
            <a:picLocks noGrp="1" noChangeAspect="1"/>
          </p:cNvPicPr>
          <p:nvPr>
            <p:ph idx="1"/>
          </p:nvPr>
        </p:nvPicPr>
        <p:blipFill>
          <a:blip r:embed="rId3"/>
          <a:stretch>
            <a:fillRect/>
          </a:stretch>
        </p:blipFill>
        <p:spPr>
          <a:xfrm>
            <a:off x="107504" y="1412776"/>
            <a:ext cx="8846576" cy="5364000"/>
          </a:xfrm>
        </p:spPr>
      </p:pic>
      <p:sp>
        <p:nvSpPr>
          <p:cNvPr id="2" name="Title 1"/>
          <p:cNvSpPr>
            <a:spLocks noGrp="1"/>
          </p:cNvSpPr>
          <p:nvPr>
            <p:ph type="title"/>
          </p:nvPr>
        </p:nvSpPr>
        <p:spPr>
          <a:xfrm>
            <a:off x="228600" y="126073"/>
            <a:ext cx="7635875" cy="1199490"/>
          </a:xfrm>
        </p:spPr>
        <p:txBody>
          <a:bodyPr>
            <a:normAutofit/>
          </a:bodyPr>
          <a:lstStyle/>
          <a:p>
            <a:r>
              <a:rPr lang="en-US" dirty="0" smtClean="0">
                <a:solidFill>
                  <a:srgbClr val="FFFFFF"/>
                </a:solidFill>
              </a:rPr>
              <a:t>Questioning</a:t>
            </a:r>
            <a:endParaRPr lang="en-US" dirty="0">
              <a:solidFill>
                <a:schemeClr val="tx1"/>
              </a:solidFill>
            </a:endParaRPr>
          </a:p>
        </p:txBody>
      </p:sp>
    </p:spTree>
    <p:extLst>
      <p:ext uri="{BB962C8B-B14F-4D97-AF65-F5344CB8AC3E}">
        <p14:creationId xmlns:p14="http://schemas.microsoft.com/office/powerpoint/2010/main" val="527409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09-13 at 3.39.42 PM.png"/>
          <p:cNvPicPr>
            <a:picLocks noGrp="1" noChangeAspect="1"/>
          </p:cNvPicPr>
          <p:nvPr>
            <p:ph idx="1"/>
          </p:nvPr>
        </p:nvPicPr>
        <p:blipFill>
          <a:blip r:embed="rId3"/>
          <a:stretch>
            <a:fillRect/>
          </a:stretch>
        </p:blipFill>
        <p:spPr>
          <a:xfrm>
            <a:off x="1378359" y="1822095"/>
            <a:ext cx="6429438" cy="4202379"/>
          </a:xfrm>
        </p:spPr>
      </p:pic>
    </p:spTree>
    <p:extLst>
      <p:ext uri="{BB962C8B-B14F-4D97-AF65-F5344CB8AC3E}">
        <p14:creationId xmlns:p14="http://schemas.microsoft.com/office/powerpoint/2010/main" val="375740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332656"/>
            <a:ext cx="7635240" cy="914400"/>
          </a:xfrm>
        </p:spPr>
        <p:txBody>
          <a:bodyPr>
            <a:normAutofit/>
          </a:bodyPr>
          <a:lstStyle/>
          <a:p>
            <a:r>
              <a:rPr lang="en-CA" sz="4400" dirty="0" smtClean="0"/>
              <a:t>Think Aloud Strategy</a:t>
            </a:r>
            <a:endParaRPr lang="en-US" sz="4400" dirty="0">
              <a:solidFill>
                <a:schemeClr val="tx1"/>
              </a:solidFill>
            </a:endParaRPr>
          </a:p>
        </p:txBody>
      </p:sp>
      <p:sp>
        <p:nvSpPr>
          <p:cNvPr id="5" name="Content Placeholder 4"/>
          <p:cNvSpPr>
            <a:spLocks noGrp="1"/>
          </p:cNvSpPr>
          <p:nvPr>
            <p:ph idx="1"/>
          </p:nvPr>
        </p:nvSpPr>
        <p:spPr>
          <a:xfrm>
            <a:off x="228600" y="1828800"/>
            <a:ext cx="8550274" cy="4474028"/>
          </a:xfrm>
        </p:spPr>
        <p:txBody>
          <a:bodyPr vert="horz" lIns="91440" tIns="45720" rIns="91440" bIns="45720" rtlCol="0" anchor="t">
            <a:normAutofit/>
          </a:bodyPr>
          <a:lstStyle/>
          <a:p>
            <a:pPr marL="514350" indent="-514350">
              <a:spcBef>
                <a:spcPts val="0"/>
              </a:spcBef>
              <a:buFontTx/>
              <a:buNone/>
              <a:defRPr/>
            </a:pPr>
            <a:endParaRPr lang="en-US" dirty="0"/>
          </a:p>
          <a:p>
            <a:pPr>
              <a:spcBef>
                <a:spcPts val="0"/>
              </a:spcBef>
              <a:defRPr/>
            </a:pPr>
            <a:r>
              <a:rPr lang="en-CA" dirty="0"/>
              <a:t> peel back the layers of our thinking</a:t>
            </a:r>
          </a:p>
          <a:p>
            <a:pPr>
              <a:spcBef>
                <a:spcPts val="0"/>
              </a:spcBef>
              <a:defRPr/>
            </a:pPr>
            <a:endParaRPr lang="en-CA" dirty="0"/>
          </a:p>
          <a:p>
            <a:pPr>
              <a:spcBef>
                <a:spcPts val="0"/>
              </a:spcBef>
              <a:defRPr/>
            </a:pPr>
            <a:r>
              <a:rPr lang="en-CA" dirty="0"/>
              <a:t> make the invisible, visible</a:t>
            </a:r>
          </a:p>
          <a:p>
            <a:pPr>
              <a:spcBef>
                <a:spcPts val="0"/>
              </a:spcBef>
              <a:defRPr/>
            </a:pPr>
            <a:endParaRPr lang="en-US" dirty="0"/>
          </a:p>
          <a:p>
            <a:pPr>
              <a:spcBef>
                <a:spcPts val="0"/>
              </a:spcBef>
              <a:defRPr/>
            </a:pPr>
            <a:r>
              <a:rPr lang="en-CA" dirty="0"/>
              <a:t> the importance of modelling</a:t>
            </a:r>
          </a:p>
          <a:p>
            <a:pPr marL="514350" marR="0" lvl="0" indent="-514350" defTabSz="914400" eaLnBrk="1" fontAlgn="auto" latinLnBrk="0" hangingPunct="1">
              <a:lnSpc>
                <a:spcPct val="100000"/>
              </a:lnSpc>
              <a:spcBef>
                <a:spcPts val="0"/>
              </a:spcBef>
              <a:spcAft>
                <a:spcPts val="0"/>
              </a:spcAft>
              <a:buClrTx/>
              <a:buSzTx/>
              <a:buFontTx/>
              <a:buNone/>
              <a:tabLst/>
              <a:defRPr/>
            </a:pPr>
            <a:endParaRPr lang="en-CA" dirty="0"/>
          </a:p>
          <a:p>
            <a:pPr marL="514350" marR="0" lvl="0" indent="-514350" defTabSz="914400" eaLnBrk="1" fontAlgn="auto" latinLnBrk="0" hangingPunct="1">
              <a:lnSpc>
                <a:spcPct val="100000"/>
              </a:lnSpc>
              <a:spcBef>
                <a:spcPts val="0"/>
              </a:spcBef>
              <a:spcAft>
                <a:spcPts val="0"/>
              </a:spcAft>
              <a:buClrTx/>
              <a:buSzTx/>
              <a:buFontTx/>
              <a:buNone/>
              <a:tabLst/>
              <a:defRPr/>
            </a:pPr>
            <a:endParaRPr lang="en-CA" dirty="0"/>
          </a:p>
        </p:txBody>
      </p:sp>
      <p:sp>
        <p:nvSpPr>
          <p:cNvPr id="2" name="TextBox 1"/>
          <p:cNvSpPr txBox="1"/>
          <p:nvPr/>
        </p:nvSpPr>
        <p:spPr>
          <a:xfrm rot="5280000">
            <a:off x="3200400" y="3056701"/>
            <a:ext cx="2743200" cy="369332"/>
          </a:xfrm>
          <a:prstGeom prst="rect">
            <a:avLst/>
          </a:prstGeom>
        </p:spPr>
        <p:txBody>
          <a:bodyPr rtlCol="0" anchor="t">
            <a:spAutoFit/>
          </a:bodyPr>
          <a:lstStyle/>
          <a:p>
            <a:pPr algn="ctr"/>
            <a:endParaRPr lang="en-US"/>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976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400" dirty="0" smtClean="0"/>
              <a:t>Inferring</a:t>
            </a:r>
            <a:endParaRPr lang="en-CA" sz="4400" dirty="0"/>
          </a:p>
        </p:txBody>
      </p:sp>
      <p:sp>
        <p:nvSpPr>
          <p:cNvPr id="5" name="Content Placeholder 4"/>
          <p:cNvSpPr>
            <a:spLocks noGrp="1"/>
          </p:cNvSpPr>
          <p:nvPr>
            <p:ph idx="1"/>
          </p:nvPr>
        </p:nvSpPr>
        <p:spPr>
          <a:xfrm>
            <a:off x="251520" y="4437112"/>
            <a:ext cx="8536391" cy="1152128"/>
          </a:xfrm>
        </p:spPr>
        <p:txBody>
          <a:bodyPr vert="horz" lIns="91440" tIns="45720" rIns="91440" bIns="45720" rtlCol="0" anchor="t">
            <a:normAutofit/>
          </a:bodyPr>
          <a:lstStyle/>
          <a:p>
            <a:pPr marL="514350" lvl="0" indent="-514350" algn="ctr">
              <a:spcBef>
                <a:spcPts val="0"/>
              </a:spcBef>
              <a:buNone/>
              <a:defRPr/>
            </a:pPr>
            <a:r>
              <a:rPr lang="en-CA" sz="2300" dirty="0" smtClean="0"/>
              <a:t>Consider </a:t>
            </a:r>
            <a:r>
              <a:rPr lang="en-CA" sz="2300" dirty="0"/>
              <a:t>the First Peoples Principle of Learning:</a:t>
            </a:r>
          </a:p>
          <a:p>
            <a:pPr marL="514350" lvl="0" indent="-514350" algn="ctr">
              <a:spcBef>
                <a:spcPts val="0"/>
              </a:spcBef>
              <a:buNone/>
              <a:defRPr/>
            </a:pPr>
            <a:r>
              <a:rPr lang="en-CA" sz="2300" i="1" dirty="0"/>
              <a:t>Learning requires exploration of one’s </a:t>
            </a:r>
            <a:r>
              <a:rPr lang="en-CA" sz="2300" i="1" dirty="0" smtClean="0"/>
              <a:t>identity</a:t>
            </a:r>
            <a:r>
              <a:rPr lang="en-CA" dirty="0" smtClean="0"/>
              <a:t>.</a:t>
            </a:r>
          </a:p>
        </p:txBody>
      </p:sp>
      <p:sp>
        <p:nvSpPr>
          <p:cNvPr id="8" name="Content Placeholder 4"/>
          <p:cNvSpPr txBox="1">
            <a:spLocks/>
          </p:cNvSpPr>
          <p:nvPr/>
        </p:nvSpPr>
        <p:spPr>
          <a:xfrm>
            <a:off x="539552" y="1981200"/>
            <a:ext cx="7920879" cy="1951856"/>
          </a:xfrm>
          <a:prstGeom prst="rect">
            <a:avLst/>
          </a:prstGeom>
          <a:solidFill>
            <a:schemeClr val="accent6">
              <a:lumMod val="40000"/>
              <a:lumOff val="60000"/>
            </a:schemeClr>
          </a:solidFill>
        </p:spPr>
        <p:txBody>
          <a:bodyPr vert="horz" lIns="91440" tIns="45720" rIns="91440" bIns="45720" rtlCol="0" anchor="t">
            <a:normAutofit/>
          </a:bodyPr>
          <a:lstStyle>
            <a:lvl1pPr marL="228600" indent="-228600" algn="l" defTabSz="914400" rtl="0" eaLnBrk="1" latinLnBrk="0" hangingPunct="1">
              <a:spcBef>
                <a:spcPct val="20000"/>
              </a:spcBef>
              <a:buFont typeface="Arial" panose="020B0604020202020204" pitchFamily="34" charset="0"/>
              <a:buChar char="•"/>
              <a:defRPr sz="3000" kern="1200" baseline="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228600" algn="l" defTabSz="914400" rtl="0" eaLnBrk="1" latinLnBrk="0" hangingPunct="1">
              <a:spcBef>
                <a:spcPct val="20000"/>
              </a:spcBef>
              <a:buSzPct val="75000"/>
              <a:buFont typeface="Wingdings" panose="05000000000000000000" pitchFamily="2" charset="2"/>
              <a:buChar char="§"/>
              <a:defRPr sz="2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685800" indent="-228600" algn="l" defTabSz="914400" rtl="0" eaLnBrk="1" latinLnBrk="0" hangingPunct="1">
              <a:spcBef>
                <a:spcPct val="20000"/>
              </a:spcBef>
              <a:buFont typeface="Calibri" panose="020F0502020204030204" pitchFamily="34" charset="0"/>
              <a:buChar char="–"/>
              <a:defRPr sz="26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9144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514350" algn="ctr">
              <a:spcBef>
                <a:spcPts val="0"/>
              </a:spcBef>
              <a:spcAft>
                <a:spcPts val="600"/>
              </a:spcAft>
              <a:buFontTx/>
              <a:buNone/>
              <a:defRPr/>
            </a:pPr>
            <a:r>
              <a:rPr lang="en-CA" sz="2800" dirty="0" smtClean="0"/>
              <a:t>"Merging of background knowledge with clues in the text to come up with an idea that is not explicitly stated by the author."</a:t>
            </a:r>
          </a:p>
          <a:p>
            <a:pPr marL="514350" indent="-514350" algn="r">
              <a:spcBef>
                <a:spcPts val="0"/>
              </a:spcBef>
              <a:buFontTx/>
              <a:buNone/>
              <a:defRPr/>
            </a:pPr>
            <a:r>
              <a:rPr lang="en-CA" sz="2400" dirty="0" smtClean="0"/>
              <a:t>-Harvey and </a:t>
            </a:r>
            <a:r>
              <a:rPr lang="en-CA" sz="2400" dirty="0" err="1" smtClean="0"/>
              <a:t>Goudvis</a:t>
            </a:r>
            <a:endParaRPr lang="en-CA" sz="2400" dirty="0" smtClean="0"/>
          </a:p>
          <a:p>
            <a:pPr marL="514350" indent="-514350" algn="ctr">
              <a:spcBef>
                <a:spcPts val="0"/>
              </a:spcBef>
              <a:buFontTx/>
              <a:buNone/>
              <a:defRPr/>
            </a:pPr>
            <a:endParaRPr lang="en-US" sz="2400" dirty="0" smtClean="0"/>
          </a:p>
          <a:p>
            <a:pPr marL="514350" indent="-514350" algn="ctr">
              <a:spcBef>
                <a:spcPts val="0"/>
              </a:spcBef>
              <a:buFontTx/>
              <a:buNone/>
              <a:defRPr/>
            </a:pPr>
            <a:endParaRPr lang="en-US" sz="2400" dirty="0" smtClean="0"/>
          </a:p>
          <a:p>
            <a:pPr marL="514350" indent="-514350" algn="ctr">
              <a:spcBef>
                <a:spcPts val="0"/>
              </a:spcBef>
              <a:buFontTx/>
              <a:buNone/>
              <a:defRPr/>
            </a:pPr>
            <a:endParaRPr lang="en-CA" dirty="0"/>
          </a:p>
        </p:txBody>
      </p:sp>
      <p:pic>
        <p:nvPicPr>
          <p:cNvPr id="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128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7635240" cy="914400"/>
          </a:xfrm>
        </p:spPr>
        <p:txBody>
          <a:bodyPr/>
          <a:lstStyle/>
          <a:p>
            <a:r>
              <a:rPr lang="en-US" dirty="0" smtClean="0">
                <a:solidFill>
                  <a:srgbClr val="FFFFFF"/>
                </a:solidFill>
              </a:rPr>
              <a:t>Inferring</a:t>
            </a:r>
            <a:endParaRPr lang="en-US" dirty="0">
              <a:solidFill>
                <a:schemeClr val="tx1"/>
              </a:solidFill>
            </a:endParaRPr>
          </a:p>
        </p:txBody>
      </p:sp>
      <p:sp>
        <p:nvSpPr>
          <p:cNvPr id="3" name="Content Placeholder 2"/>
          <p:cNvSpPr>
            <a:spLocks noGrp="1"/>
          </p:cNvSpPr>
          <p:nvPr>
            <p:ph idx="1"/>
          </p:nvPr>
        </p:nvSpPr>
        <p:spPr>
          <a:xfrm>
            <a:off x="611560" y="2276872"/>
            <a:ext cx="7635240" cy="1816225"/>
          </a:xfrm>
          <a:solidFill>
            <a:schemeClr val="accent6">
              <a:lumMod val="40000"/>
              <a:lumOff val="60000"/>
            </a:schemeClr>
          </a:solidFill>
        </p:spPr>
        <p:txBody>
          <a:bodyPr vert="horz" lIns="91440" tIns="45720" rIns="91440" bIns="45720" rtlCol="0" anchor="ctr" anchorCtr="0">
            <a:normAutofit/>
          </a:bodyPr>
          <a:lstStyle/>
          <a:p>
            <a:pPr marL="0" indent="0" algn="ctr">
              <a:buNone/>
            </a:pPr>
            <a:r>
              <a:rPr lang="en-US" dirty="0" smtClean="0"/>
              <a:t>"</a:t>
            </a:r>
            <a:r>
              <a:rPr lang="en-US" dirty="0"/>
              <a:t>What I like in a good author is not what he says, but what he whispers."</a:t>
            </a:r>
          </a:p>
          <a:p>
            <a:pPr marL="0" indent="0" algn="r">
              <a:buNone/>
            </a:pPr>
            <a:r>
              <a:rPr lang="en-US" sz="2400" dirty="0" smtClean="0"/>
              <a:t>-</a:t>
            </a:r>
            <a:r>
              <a:rPr lang="en-US" sz="2400" dirty="0"/>
              <a:t>Logan Pearson Smith</a:t>
            </a: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175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179512" y="332656"/>
            <a:ext cx="7635240" cy="914400"/>
          </a:xfrm>
        </p:spPr>
        <p:txBody>
          <a:bodyPr/>
          <a:lstStyle/>
          <a:p>
            <a:r>
              <a:rPr lang="en-CA" dirty="0" smtClean="0"/>
              <a:t>Big Idea:</a:t>
            </a:r>
            <a:endParaRPr lang="en-CA" dirty="0"/>
          </a:p>
        </p:txBody>
      </p:sp>
      <p:sp>
        <p:nvSpPr>
          <p:cNvPr id="4" name="Text Placeholder 3"/>
          <p:cNvSpPr>
            <a:spLocks noGrp="1"/>
          </p:cNvSpPr>
          <p:nvPr>
            <p:ph type="body" sz="quarter" idx="13"/>
          </p:nvPr>
        </p:nvSpPr>
        <p:spPr>
          <a:xfrm>
            <a:off x="683568" y="1988840"/>
            <a:ext cx="7635240" cy="2592288"/>
          </a:xfrm>
          <a:noFill/>
        </p:spPr>
        <p:txBody>
          <a:bodyPr anchor="ctr" anchorCtr="0">
            <a:noAutofit/>
          </a:bodyPr>
          <a:lstStyle/>
          <a:p>
            <a:pPr algn="ctr"/>
            <a:r>
              <a:rPr lang="en-CA" sz="3500" dirty="0" smtClean="0">
                <a:solidFill>
                  <a:schemeClr val="tx1"/>
                </a:solidFill>
                <a:latin typeface="+mn-lt"/>
              </a:rPr>
              <a:t>Comprehension is a continuum that depends on thinking and understanding; it needs to be explicitly taught and routinely practiced.</a:t>
            </a:r>
            <a:endParaRPr lang="en-CA" sz="3500" dirty="0">
              <a:solidFill>
                <a:schemeClr val="tx1"/>
              </a:solidFill>
              <a:latin typeface="+mn-lt"/>
            </a:endParaRPr>
          </a:p>
        </p:txBody>
      </p:sp>
      <p:pic>
        <p:nvPicPr>
          <p:cNvPr id="1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838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332656"/>
            <a:ext cx="7635240" cy="914400"/>
          </a:xfrm>
        </p:spPr>
        <p:txBody>
          <a:bodyPr>
            <a:normAutofit/>
          </a:bodyPr>
          <a:lstStyle/>
          <a:p>
            <a:r>
              <a:rPr lang="en-CA" sz="4400" dirty="0" smtClean="0"/>
              <a:t>Summarizing</a:t>
            </a:r>
            <a:endParaRPr lang="en-CA" sz="4400" dirty="0"/>
          </a:p>
        </p:txBody>
      </p:sp>
      <p:pic>
        <p:nvPicPr>
          <p:cNvPr id="2" name="Content Placeholder 1" descr="Screen Shot 2016-09-08 at 11.37.37 AM.png"/>
          <p:cNvPicPr>
            <a:picLocks noGrp="1" noChangeAspect="1"/>
          </p:cNvPicPr>
          <p:nvPr>
            <p:ph idx="1"/>
          </p:nvPr>
        </p:nvPicPr>
        <p:blipFill>
          <a:blip r:embed="rId3"/>
          <a:stretch>
            <a:fillRect/>
          </a:stretch>
        </p:blipFill>
        <p:spPr>
          <a:xfrm>
            <a:off x="2051720" y="1988840"/>
            <a:ext cx="4810125" cy="3581400"/>
          </a:xfrm>
        </p:spPr>
      </p:pic>
      <p:pic>
        <p:nvPicPr>
          <p:cNvPr id="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951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658389"/>
            <a:ext cx="5112568" cy="461665"/>
          </a:xfrm>
          <a:prstGeom prst="rect">
            <a:avLst/>
          </a:prstGeom>
        </p:spPr>
        <p:txBody>
          <a:bodyPr wrap="square">
            <a:spAutoFit/>
          </a:bodyPr>
          <a:lstStyle/>
          <a:p>
            <a:pPr algn="ctr"/>
            <a:r>
              <a:rPr lang="en-US" sz="2400" dirty="0" smtClean="0">
                <a:latin typeface="Century Gothic"/>
                <a:cs typeface="Century Gothic"/>
                <a:hlinkClick r:id="rId3"/>
              </a:rPr>
              <a:t>http</a:t>
            </a:r>
            <a:r>
              <a:rPr lang="en-US" sz="2400" dirty="0">
                <a:latin typeface="Century Gothic"/>
                <a:cs typeface="Century Gothic"/>
                <a:hlinkClick r:id="rId3"/>
              </a:rPr>
              <a:t>://cr4yr.ca</a:t>
            </a:r>
            <a:r>
              <a:rPr lang="en-US" sz="2400" dirty="0" smtClean="0">
                <a:latin typeface="Century Gothic"/>
                <a:cs typeface="Century Gothic"/>
                <a:hlinkClick r:id="rId3"/>
              </a:rPr>
              <a:t>/</a:t>
            </a:r>
            <a:endParaRPr lang="en-US" sz="2400" dirty="0">
              <a:latin typeface="Century Gothic"/>
              <a:cs typeface="Century Gothic"/>
            </a:endParaRPr>
          </a:p>
        </p:txBody>
      </p:sp>
      <p:sp>
        <p:nvSpPr>
          <p:cNvPr id="6" name="Rectangle 5"/>
          <p:cNvSpPr/>
          <p:nvPr/>
        </p:nvSpPr>
        <p:spPr>
          <a:xfrm>
            <a:off x="539552" y="5495721"/>
            <a:ext cx="4815130" cy="461665"/>
          </a:xfrm>
          <a:prstGeom prst="rect">
            <a:avLst/>
          </a:prstGeom>
        </p:spPr>
        <p:txBody>
          <a:bodyPr wrap="square">
            <a:spAutoFit/>
          </a:bodyPr>
          <a:lstStyle/>
          <a:p>
            <a:pPr algn="ctr"/>
            <a:r>
              <a:rPr lang="en-US" sz="2400" dirty="0">
                <a:latin typeface="Century Gothic"/>
                <a:cs typeface="Century Gothic"/>
                <a:hlinkClick r:id="rId4"/>
              </a:rPr>
              <a:t>http://literacy44.ca</a:t>
            </a:r>
            <a:endParaRPr lang="en-US" sz="2400" dirty="0">
              <a:latin typeface="Century Gothic"/>
              <a:cs typeface="Century Gothic"/>
            </a:endParaRPr>
          </a:p>
        </p:txBody>
      </p:sp>
      <p:pic>
        <p:nvPicPr>
          <p:cNvPr id="7" name="Picture 6" descr="Screen Shot 2015-12-09 at 8.43.3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8939" y="4996451"/>
            <a:ext cx="3722870" cy="1460207"/>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171" y="2996952"/>
            <a:ext cx="2417042" cy="2280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0141" y="332656"/>
            <a:ext cx="5472608" cy="769441"/>
          </a:xfrm>
          <a:prstGeom prst="rect">
            <a:avLst/>
          </a:prstGeom>
          <a:noFill/>
        </p:spPr>
        <p:txBody>
          <a:bodyPr wrap="square" rtlCol="0">
            <a:spAutoFit/>
          </a:bodyPr>
          <a:lstStyle/>
          <a:p>
            <a:r>
              <a:rPr lang="en-US" altLang="en-US" sz="4400" dirty="0">
                <a:solidFill>
                  <a:schemeClr val="bg1"/>
                </a:solidFill>
                <a:latin typeface="+mj-lt"/>
                <a:cs typeface="Century Gothic"/>
              </a:rPr>
              <a:t>Literacy Resources</a:t>
            </a:r>
            <a:endParaRPr lang="en-CA" sz="4400" dirty="0">
              <a:solidFill>
                <a:schemeClr val="bg1"/>
              </a:solidFill>
              <a:latin typeface="+mj-lt"/>
            </a:endParaRPr>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9952" y="1534114"/>
            <a:ext cx="4786313" cy="346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759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332656"/>
            <a:ext cx="7635240" cy="914400"/>
          </a:xfrm>
        </p:spPr>
        <p:txBody>
          <a:bodyPr>
            <a:noAutofit/>
          </a:bodyPr>
          <a:lstStyle/>
          <a:p>
            <a:r>
              <a:rPr lang="en-CA" sz="4000" dirty="0" smtClean="0"/>
              <a:t>Putting The Pieces Together</a:t>
            </a:r>
            <a:endParaRPr lang="en-CA" sz="4000" dirty="0"/>
          </a:p>
        </p:txBody>
      </p:sp>
      <p:sp>
        <p:nvSpPr>
          <p:cNvPr id="5" name="Content Placeholder 4"/>
          <p:cNvSpPr>
            <a:spLocks noGrp="1"/>
          </p:cNvSpPr>
          <p:nvPr>
            <p:ph idx="1"/>
          </p:nvPr>
        </p:nvSpPr>
        <p:spPr>
          <a:xfrm>
            <a:off x="255348" y="1772816"/>
            <a:ext cx="8491432" cy="4343400"/>
          </a:xfrm>
        </p:spPr>
        <p:txBody>
          <a:bodyPr/>
          <a:lstStyle/>
          <a:p>
            <a:pPr marL="0" lvl="0" indent="0" algn="ctr">
              <a:spcBef>
                <a:spcPts val="0"/>
              </a:spcBef>
              <a:buNone/>
              <a:defRPr/>
            </a:pPr>
            <a:r>
              <a:rPr lang="en-CA" dirty="0"/>
              <a:t>Jigsaw Part 2  = School  groups </a:t>
            </a:r>
          </a:p>
        </p:txBody>
      </p:sp>
      <p:pic>
        <p:nvPicPr>
          <p:cNvPr id="2" name="Picture 1" descr="csql_image_puzzle_pieces_full_colour.jpg"/>
          <p:cNvPicPr>
            <a:picLocks noChangeAspect="1"/>
          </p:cNvPicPr>
          <p:nvPr/>
        </p:nvPicPr>
        <p:blipFill>
          <a:blip r:embed="rId3"/>
          <a:stretch>
            <a:fillRect/>
          </a:stretch>
        </p:blipFill>
        <p:spPr>
          <a:xfrm>
            <a:off x="499517" y="2780928"/>
            <a:ext cx="8210550" cy="2865741"/>
          </a:xfrm>
          <a:prstGeom prst="rect">
            <a:avLst/>
          </a:prstGeom>
        </p:spPr>
      </p:pic>
      <p:pic>
        <p:nvPicPr>
          <p:cNvPr id="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07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400" dirty="0" smtClean="0"/>
              <a:t>Agenda </a:t>
            </a:r>
            <a:endParaRPr lang="en-CA" sz="4400" dirty="0"/>
          </a:p>
        </p:txBody>
      </p:sp>
      <p:sp>
        <p:nvSpPr>
          <p:cNvPr id="5" name="Content Placeholder 4"/>
          <p:cNvSpPr>
            <a:spLocks noGrp="1"/>
          </p:cNvSpPr>
          <p:nvPr>
            <p:ph idx="1"/>
          </p:nvPr>
        </p:nvSpPr>
        <p:spPr>
          <a:xfrm>
            <a:off x="179512" y="1484784"/>
            <a:ext cx="8640960" cy="5184576"/>
          </a:xfrm>
        </p:spPr>
        <p:txBody>
          <a:bodyPr>
            <a:normAutofit/>
          </a:bodyPr>
          <a:lstStyle/>
          <a:p>
            <a:pPr marL="0" indent="0">
              <a:buNone/>
            </a:pPr>
            <a:endParaRPr lang="en-CA" sz="3200" dirty="0" smtClean="0"/>
          </a:p>
          <a:p>
            <a:pPr marL="0" indent="0">
              <a:buNone/>
            </a:pPr>
            <a:endParaRPr lang="en-CA" sz="3200" dirty="0" smtClean="0"/>
          </a:p>
          <a:p>
            <a:endParaRPr lang="en-CA" dirty="0"/>
          </a:p>
        </p:txBody>
      </p:sp>
      <p:graphicFrame>
        <p:nvGraphicFramePr>
          <p:cNvPr id="2" name="Table 1"/>
          <p:cNvGraphicFramePr>
            <a:graphicFrameLocks noGrp="1"/>
          </p:cNvGraphicFramePr>
          <p:nvPr>
            <p:extLst>
              <p:ext uri="{D42A27DB-BD31-4B8C-83A1-F6EECF244321}">
                <p14:modId xmlns:p14="http://schemas.microsoft.com/office/powerpoint/2010/main" val="2375596400"/>
              </p:ext>
            </p:extLst>
          </p:nvPr>
        </p:nvGraphicFramePr>
        <p:xfrm>
          <a:off x="1475656" y="2492896"/>
          <a:ext cx="6301740" cy="3180080"/>
        </p:xfrm>
        <a:graphic>
          <a:graphicData uri="http://schemas.openxmlformats.org/drawingml/2006/table">
            <a:tbl>
              <a:tblPr firstRow="1" bandRow="1">
                <a:tableStyleId>{5940675A-B579-460E-94D1-54222C63F5DA}</a:tableStyleId>
              </a:tblPr>
              <a:tblGrid>
                <a:gridCol w="4300280"/>
                <a:gridCol w="2001460"/>
              </a:tblGrid>
              <a:tr h="370840">
                <a:tc>
                  <a:txBody>
                    <a:bodyPr/>
                    <a:lstStyle/>
                    <a:p>
                      <a:pPr marL="22860" marR="0">
                        <a:spcBef>
                          <a:spcPts val="0"/>
                        </a:spcBef>
                        <a:spcAft>
                          <a:spcPts val="0"/>
                        </a:spcAft>
                      </a:pPr>
                      <a:r>
                        <a:rPr lang="en-CA" sz="1600" dirty="0" smtClean="0">
                          <a:effectLst/>
                          <a:latin typeface="+mn-lt"/>
                        </a:rPr>
                        <a:t>Coffee Break </a:t>
                      </a:r>
                      <a:endParaRPr lang="en-CA" sz="1600" dirty="0">
                        <a:effectLst/>
                        <a:latin typeface="+mn-lt"/>
                        <a:ea typeface="Calibri"/>
                        <a:cs typeface="Times New Roman"/>
                      </a:endParaRPr>
                    </a:p>
                  </a:txBody>
                  <a:tcPr marL="68580" marR="68580" marT="0" marB="0" anchor="ctr"/>
                </a:tc>
                <a:tc>
                  <a:txBody>
                    <a:bodyPr/>
                    <a:lstStyle/>
                    <a:p>
                      <a:pPr marL="0" marR="0">
                        <a:spcBef>
                          <a:spcPts val="0"/>
                        </a:spcBef>
                        <a:spcAft>
                          <a:spcPts val="0"/>
                        </a:spcAft>
                      </a:pPr>
                      <a:r>
                        <a:rPr lang="en-CA" sz="1600" dirty="0" err="1">
                          <a:effectLst/>
                          <a:latin typeface="+mn-lt"/>
                        </a:rPr>
                        <a:t>Skyview</a:t>
                      </a:r>
                      <a:r>
                        <a:rPr lang="en-CA" sz="1600" dirty="0">
                          <a:effectLst/>
                          <a:latin typeface="+mn-lt"/>
                        </a:rPr>
                        <a:t> </a:t>
                      </a:r>
                      <a:endParaRPr lang="en-CA" sz="1600" dirty="0">
                        <a:effectLst/>
                        <a:latin typeface="+mn-lt"/>
                        <a:ea typeface="Calibri"/>
                        <a:cs typeface="Times New Roman"/>
                      </a:endParaRPr>
                    </a:p>
                  </a:txBody>
                  <a:tcPr marL="68580" marR="68580" marT="0" marB="0" anchor="ctr"/>
                </a:tc>
              </a:tr>
              <a:tr h="370840">
                <a:tc>
                  <a:txBody>
                    <a:bodyPr/>
                    <a:lstStyle/>
                    <a:p>
                      <a:pPr marL="22860" marR="0">
                        <a:spcBef>
                          <a:spcPts val="0"/>
                        </a:spcBef>
                        <a:spcAft>
                          <a:spcPts val="0"/>
                        </a:spcAft>
                      </a:pPr>
                      <a:r>
                        <a:rPr lang="en-CA" sz="1600" dirty="0">
                          <a:effectLst/>
                          <a:latin typeface="+mn-lt"/>
                        </a:rPr>
                        <a:t>Puzzle Jigsaw </a:t>
                      </a:r>
                      <a:endParaRPr lang="en-CA" sz="1600" dirty="0" smtClean="0">
                        <a:effectLst/>
                        <a:latin typeface="+mn-lt"/>
                      </a:endParaRPr>
                    </a:p>
                    <a:p>
                      <a:pPr marL="22860" marR="0">
                        <a:spcBef>
                          <a:spcPts val="0"/>
                        </a:spcBef>
                        <a:spcAft>
                          <a:spcPts val="0"/>
                        </a:spcAft>
                      </a:pPr>
                      <a:r>
                        <a:rPr lang="en-CA" sz="1600" dirty="0" smtClean="0">
                          <a:effectLst/>
                          <a:latin typeface="+mn-lt"/>
                        </a:rPr>
                        <a:t>Experts share</a:t>
                      </a:r>
                    </a:p>
                    <a:p>
                      <a:pPr marL="22860" marR="0">
                        <a:spcBef>
                          <a:spcPts val="0"/>
                        </a:spcBef>
                        <a:spcAft>
                          <a:spcPts val="0"/>
                        </a:spcAft>
                      </a:pPr>
                      <a:r>
                        <a:rPr lang="en-CA" sz="1600" dirty="0" smtClean="0">
                          <a:effectLst/>
                          <a:latin typeface="+mn-lt"/>
                          <a:ea typeface="Calibri"/>
                          <a:cs typeface="Times New Roman"/>
                        </a:rPr>
                        <a:t>3,2,1 sheet </a:t>
                      </a:r>
                    </a:p>
                  </a:txBody>
                  <a:tcPr marL="68580" marR="68580" marT="0" marB="0"/>
                </a:tc>
                <a:tc>
                  <a:txBody>
                    <a:bodyPr/>
                    <a:lstStyle/>
                    <a:p>
                      <a:pPr marL="0" marR="0">
                        <a:spcBef>
                          <a:spcPts val="0"/>
                        </a:spcBef>
                        <a:spcAft>
                          <a:spcPts val="0"/>
                        </a:spcAft>
                      </a:pPr>
                      <a:r>
                        <a:rPr lang="en-CA" sz="1600">
                          <a:effectLst/>
                          <a:latin typeface="+mn-lt"/>
                        </a:rPr>
                        <a:t>Mountainview</a:t>
                      </a:r>
                      <a:endParaRPr lang="en-CA" sz="1600">
                        <a:effectLst/>
                        <a:latin typeface="+mn-lt"/>
                        <a:ea typeface="Calibri"/>
                        <a:cs typeface="Times New Roman"/>
                      </a:endParaRPr>
                    </a:p>
                  </a:txBody>
                  <a:tcPr marL="68580" marR="68580" marT="0" marB="0"/>
                </a:tc>
              </a:tr>
              <a:tr h="370840">
                <a:tc>
                  <a:txBody>
                    <a:bodyPr/>
                    <a:lstStyle/>
                    <a:p>
                      <a:pPr marL="0" marR="0">
                        <a:spcBef>
                          <a:spcPts val="0"/>
                        </a:spcBef>
                        <a:spcAft>
                          <a:spcPts val="0"/>
                        </a:spcAft>
                        <a:tabLst>
                          <a:tab pos="1739900" algn="l"/>
                        </a:tabLst>
                      </a:pPr>
                      <a:r>
                        <a:rPr lang="en-CA" sz="1600" dirty="0">
                          <a:effectLst/>
                          <a:latin typeface="+mn-lt"/>
                        </a:rPr>
                        <a:t>School Team session</a:t>
                      </a:r>
                    </a:p>
                    <a:p>
                      <a:pPr marL="285750" marR="0" indent="-285750">
                        <a:spcBef>
                          <a:spcPts val="0"/>
                        </a:spcBef>
                        <a:spcAft>
                          <a:spcPts val="0"/>
                        </a:spcAft>
                        <a:buFont typeface="Wingdings" panose="05000000000000000000" pitchFamily="2" charset="2"/>
                        <a:buChar char="q"/>
                        <a:tabLst>
                          <a:tab pos="1739900" algn="l"/>
                        </a:tabLst>
                      </a:pPr>
                      <a:r>
                        <a:rPr lang="en-CA" sz="1600" dirty="0">
                          <a:effectLst/>
                          <a:latin typeface="+mn-lt"/>
                        </a:rPr>
                        <a:t>Develop plan to take back to  </a:t>
                      </a:r>
                      <a:r>
                        <a:rPr lang="en-CA" sz="1600" dirty="0" smtClean="0">
                          <a:effectLst/>
                          <a:latin typeface="+mn-lt"/>
                        </a:rPr>
                        <a:t>school</a:t>
                      </a:r>
                    </a:p>
                    <a:p>
                      <a:pPr marL="285750" marR="0" indent="-285750">
                        <a:spcBef>
                          <a:spcPts val="0"/>
                        </a:spcBef>
                        <a:spcAft>
                          <a:spcPts val="0"/>
                        </a:spcAft>
                        <a:buFont typeface="Wingdings" panose="05000000000000000000" pitchFamily="2" charset="2"/>
                        <a:buChar char="q"/>
                        <a:tabLst>
                          <a:tab pos="1739900" algn="l"/>
                        </a:tabLst>
                      </a:pPr>
                      <a:r>
                        <a:rPr lang="en-CA" sz="1600" baseline="0" dirty="0" smtClean="0">
                          <a:effectLst/>
                          <a:latin typeface="+mn-lt"/>
                        </a:rPr>
                        <a:t>H</a:t>
                      </a:r>
                      <a:r>
                        <a:rPr lang="en-CA" sz="1600" baseline="0" smtClean="0">
                          <a:effectLst/>
                          <a:latin typeface="+mn-lt"/>
                        </a:rPr>
                        <a:t>ow </a:t>
                      </a:r>
                      <a:r>
                        <a:rPr lang="en-CA" sz="1600" baseline="0" dirty="0" smtClean="0">
                          <a:effectLst/>
                          <a:latin typeface="+mn-lt"/>
                        </a:rPr>
                        <a:t>is your team going to  present this information to your school</a:t>
                      </a:r>
                    </a:p>
                    <a:p>
                      <a:pPr marL="285750" marR="0" indent="-285750">
                        <a:spcBef>
                          <a:spcPts val="0"/>
                        </a:spcBef>
                        <a:spcAft>
                          <a:spcPts val="0"/>
                        </a:spcAft>
                        <a:buFont typeface="Wingdings" panose="05000000000000000000" pitchFamily="2" charset="2"/>
                        <a:buChar char="q"/>
                        <a:tabLst>
                          <a:tab pos="1739900" algn="l"/>
                        </a:tabLst>
                      </a:pPr>
                      <a:r>
                        <a:rPr lang="en-CA" sz="1600" dirty="0" smtClean="0">
                          <a:effectLst/>
                          <a:latin typeface="+mn-lt"/>
                        </a:rPr>
                        <a:t>What are your school’s needs?   </a:t>
                      </a:r>
                    </a:p>
                    <a:p>
                      <a:pPr marL="285750" marR="0" indent="-285750">
                        <a:spcBef>
                          <a:spcPts val="0"/>
                        </a:spcBef>
                        <a:spcAft>
                          <a:spcPts val="0"/>
                        </a:spcAft>
                        <a:buFont typeface="Wingdings" panose="05000000000000000000" pitchFamily="2" charset="2"/>
                        <a:buChar char="q"/>
                        <a:tabLst>
                          <a:tab pos="1739900" algn="l"/>
                        </a:tabLst>
                      </a:pPr>
                      <a:r>
                        <a:rPr lang="en-CA" sz="1600" dirty="0" smtClean="0">
                          <a:effectLst/>
                          <a:latin typeface="+mn-lt"/>
                        </a:rPr>
                        <a:t>How will you move your</a:t>
                      </a:r>
                      <a:r>
                        <a:rPr lang="en-CA" sz="1600" baseline="0" dirty="0" smtClean="0">
                          <a:effectLst/>
                          <a:latin typeface="+mn-lt"/>
                        </a:rPr>
                        <a:t> </a:t>
                      </a:r>
                      <a:r>
                        <a:rPr lang="en-CA" sz="1600" dirty="0" smtClean="0">
                          <a:effectLst/>
                          <a:latin typeface="+mn-lt"/>
                        </a:rPr>
                        <a:t> school forward</a:t>
                      </a:r>
                      <a:r>
                        <a:rPr lang="en-CA" sz="1600" baseline="0" dirty="0" smtClean="0">
                          <a:effectLst/>
                          <a:latin typeface="+mn-lt"/>
                        </a:rPr>
                        <a:t> with the  literacy agenda?</a:t>
                      </a:r>
                    </a:p>
                  </a:txBody>
                  <a:tcPr marL="68580" marR="68580" marT="0" marB="0"/>
                </a:tc>
                <a:tc>
                  <a:txBody>
                    <a:bodyPr/>
                    <a:lstStyle/>
                    <a:p>
                      <a:pPr marL="0" marR="0">
                        <a:spcBef>
                          <a:spcPts val="0"/>
                        </a:spcBef>
                        <a:spcAft>
                          <a:spcPts val="0"/>
                        </a:spcAft>
                      </a:pPr>
                      <a:r>
                        <a:rPr lang="en-CA" sz="1600" dirty="0" err="1">
                          <a:effectLst/>
                          <a:latin typeface="+mn-lt"/>
                        </a:rPr>
                        <a:t>Mountainview</a:t>
                      </a:r>
                      <a:endParaRPr lang="en-CA" sz="1600" dirty="0">
                        <a:effectLst/>
                        <a:latin typeface="+mn-lt"/>
                        <a:ea typeface="Calibri"/>
                        <a:cs typeface="Times New Roman"/>
                      </a:endParaRPr>
                    </a:p>
                  </a:txBody>
                  <a:tcPr marL="68580" marR="68580" marT="0" marB="0"/>
                </a:tc>
              </a:tr>
              <a:tr h="370840">
                <a:tc>
                  <a:txBody>
                    <a:bodyPr/>
                    <a:lstStyle/>
                    <a:p>
                      <a:pPr marL="22860" marR="0">
                        <a:spcBef>
                          <a:spcPts val="0"/>
                        </a:spcBef>
                        <a:spcAft>
                          <a:spcPts val="0"/>
                        </a:spcAft>
                      </a:pPr>
                      <a:r>
                        <a:rPr lang="en-CA" sz="1600" dirty="0" smtClean="0">
                          <a:effectLst/>
                          <a:latin typeface="+mn-lt"/>
                          <a:ea typeface="Calibri"/>
                          <a:cs typeface="Times New Roman"/>
                        </a:rPr>
                        <a:t>Lunch </a:t>
                      </a:r>
                      <a:endParaRPr lang="en-CA" sz="1600" dirty="0">
                        <a:effectLst/>
                        <a:latin typeface="+mn-lt"/>
                        <a:ea typeface="Calibri"/>
                        <a:cs typeface="Times New Roman"/>
                      </a:endParaRPr>
                    </a:p>
                  </a:txBody>
                  <a:tcPr marL="68580" marR="68580" marT="0" marB="0" anchor="ctr"/>
                </a:tc>
                <a:tc>
                  <a:txBody>
                    <a:bodyPr/>
                    <a:lstStyle/>
                    <a:p>
                      <a:pPr marL="0" marR="0">
                        <a:spcBef>
                          <a:spcPts val="0"/>
                        </a:spcBef>
                        <a:spcAft>
                          <a:spcPts val="0"/>
                        </a:spcAft>
                      </a:pPr>
                      <a:endParaRPr lang="en-CA" sz="1600" dirty="0">
                        <a:effectLst/>
                        <a:latin typeface="+mn-lt"/>
                        <a:ea typeface="Calibri"/>
                        <a:cs typeface="Times New Roman"/>
                      </a:endParaRPr>
                    </a:p>
                  </a:txBody>
                  <a:tcPr marL="68580" marR="68580" marT="0" marB="0" anchor="ctr"/>
                </a:tc>
              </a:tr>
            </a:tbl>
          </a:graphicData>
        </a:graphic>
      </p:graphicFrame>
      <p:sp>
        <p:nvSpPr>
          <p:cNvPr id="3" name="Rectangle 3"/>
          <p:cNvSpPr>
            <a:spLocks noChangeArrowheads="1"/>
          </p:cNvSpPr>
          <p:nvPr/>
        </p:nvSpPr>
        <p:spPr bwMode="auto">
          <a:xfrm>
            <a:off x="539551" y="1772816"/>
            <a:ext cx="29819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1739900" algn="l"/>
              </a:tabLst>
              <a:defRPr>
                <a:solidFill>
                  <a:schemeClr val="tx1"/>
                </a:solidFill>
                <a:latin typeface="Arial" pitchFamily="34" charset="0"/>
                <a:cs typeface="Arial" pitchFamily="34" charset="0"/>
              </a:defRPr>
            </a:lvl1pPr>
            <a:lvl2pPr fontAlgn="base">
              <a:spcBef>
                <a:spcPct val="0"/>
              </a:spcBef>
              <a:spcAft>
                <a:spcPct val="0"/>
              </a:spcAft>
              <a:tabLst>
                <a:tab pos="1739900" algn="l"/>
              </a:tabLst>
              <a:defRPr>
                <a:solidFill>
                  <a:schemeClr val="tx1"/>
                </a:solidFill>
                <a:latin typeface="Arial" pitchFamily="34" charset="0"/>
                <a:cs typeface="Arial" pitchFamily="34" charset="0"/>
              </a:defRPr>
            </a:lvl2pPr>
            <a:lvl3pPr fontAlgn="base">
              <a:spcBef>
                <a:spcPct val="0"/>
              </a:spcBef>
              <a:spcAft>
                <a:spcPct val="0"/>
              </a:spcAft>
              <a:tabLst>
                <a:tab pos="1739900" algn="l"/>
              </a:tabLst>
              <a:defRPr>
                <a:solidFill>
                  <a:schemeClr val="tx1"/>
                </a:solidFill>
                <a:latin typeface="Arial" pitchFamily="34" charset="0"/>
                <a:cs typeface="Arial" pitchFamily="34" charset="0"/>
              </a:defRPr>
            </a:lvl3pPr>
            <a:lvl4pPr fontAlgn="base">
              <a:spcBef>
                <a:spcPct val="0"/>
              </a:spcBef>
              <a:spcAft>
                <a:spcPct val="0"/>
              </a:spcAft>
              <a:tabLst>
                <a:tab pos="1739900" algn="l"/>
              </a:tabLst>
              <a:defRPr>
                <a:solidFill>
                  <a:schemeClr val="tx1"/>
                </a:solidFill>
                <a:latin typeface="Arial" pitchFamily="34" charset="0"/>
                <a:cs typeface="Arial" pitchFamily="34" charset="0"/>
              </a:defRPr>
            </a:lvl4pPr>
            <a:lvl5pPr fontAlgn="base">
              <a:spcBef>
                <a:spcPct val="0"/>
              </a:spcBef>
              <a:spcAft>
                <a:spcPct val="0"/>
              </a:spcAft>
              <a:tabLst>
                <a:tab pos="1739900" algn="l"/>
              </a:tabLst>
              <a:defRPr>
                <a:solidFill>
                  <a:schemeClr val="tx1"/>
                </a:solidFill>
                <a:latin typeface="Arial" pitchFamily="34" charset="0"/>
                <a:cs typeface="Arial" pitchFamily="34" charset="0"/>
              </a:defRPr>
            </a:lvl5pPr>
            <a:lvl6pPr fontAlgn="base">
              <a:spcBef>
                <a:spcPct val="0"/>
              </a:spcBef>
              <a:spcAft>
                <a:spcPct val="0"/>
              </a:spcAft>
              <a:tabLst>
                <a:tab pos="1739900" algn="l"/>
              </a:tabLst>
              <a:defRPr>
                <a:solidFill>
                  <a:schemeClr val="tx1"/>
                </a:solidFill>
                <a:latin typeface="Arial" pitchFamily="34" charset="0"/>
                <a:cs typeface="Arial" pitchFamily="34" charset="0"/>
              </a:defRPr>
            </a:lvl6pPr>
            <a:lvl7pPr fontAlgn="base">
              <a:spcBef>
                <a:spcPct val="0"/>
              </a:spcBef>
              <a:spcAft>
                <a:spcPct val="0"/>
              </a:spcAft>
              <a:tabLst>
                <a:tab pos="1739900" algn="l"/>
              </a:tabLst>
              <a:defRPr>
                <a:solidFill>
                  <a:schemeClr val="tx1"/>
                </a:solidFill>
                <a:latin typeface="Arial" pitchFamily="34" charset="0"/>
                <a:cs typeface="Arial" pitchFamily="34" charset="0"/>
              </a:defRPr>
            </a:lvl7pPr>
            <a:lvl8pPr fontAlgn="base">
              <a:spcBef>
                <a:spcPct val="0"/>
              </a:spcBef>
              <a:spcAft>
                <a:spcPct val="0"/>
              </a:spcAft>
              <a:tabLst>
                <a:tab pos="1739900" algn="l"/>
              </a:tabLst>
              <a:defRPr>
                <a:solidFill>
                  <a:schemeClr val="tx1"/>
                </a:solidFill>
                <a:latin typeface="Arial" pitchFamily="34" charset="0"/>
                <a:cs typeface="Arial" pitchFamily="34" charset="0"/>
              </a:defRPr>
            </a:lvl8pPr>
            <a:lvl9pPr fontAlgn="base">
              <a:spcBef>
                <a:spcPct val="0"/>
              </a:spcBef>
              <a:spcAft>
                <a:spcPct val="0"/>
              </a:spcAft>
              <a:tabLst>
                <a:tab pos="17399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739900" algn="l"/>
              </a:tabLst>
            </a:pPr>
            <a:r>
              <a:rPr kumimoji="0" lang="en-CA" altLang="en-US" sz="2800" b="1" i="0" u="none" strike="noStrike" cap="none" normalizeH="0" baseline="0" dirty="0" smtClean="0">
                <a:ln>
                  <a:noFill/>
                </a:ln>
                <a:solidFill>
                  <a:schemeClr val="tx1"/>
                </a:solidFill>
                <a:effectLst/>
                <a:latin typeface="+mn-lt"/>
                <a:ea typeface="Calibri" pitchFamily="34" charset="0"/>
                <a:cs typeface="Times New Roman" pitchFamily="18" charset="0"/>
              </a:rPr>
              <a:t>10:00am- 1:00pm </a:t>
            </a:r>
            <a:endParaRPr kumimoji="0" lang="en-CA" altLang="en-US" sz="2800" b="0" i="0" u="none" strike="noStrike" cap="none" normalizeH="0" baseline="0" dirty="0" smtClean="0">
              <a:ln>
                <a:noFill/>
              </a:ln>
              <a:solidFill>
                <a:schemeClr val="tx1"/>
              </a:solidFill>
              <a:effectLst/>
              <a:latin typeface="+mn-lt"/>
            </a:endParaRPr>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683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512" y="332656"/>
            <a:ext cx="7635240" cy="914400"/>
          </a:xfrm>
        </p:spPr>
        <p:txBody>
          <a:bodyPr/>
          <a:lstStyle/>
          <a:p>
            <a:r>
              <a:rPr lang="en-CA" dirty="0" smtClean="0"/>
              <a:t>Learning Targets:</a:t>
            </a:r>
            <a:endParaRPr lang="en-CA" dirty="0"/>
          </a:p>
        </p:txBody>
      </p:sp>
      <p:sp>
        <p:nvSpPr>
          <p:cNvPr id="6" name="Content Placeholder 5"/>
          <p:cNvSpPr>
            <a:spLocks noGrp="1"/>
          </p:cNvSpPr>
          <p:nvPr>
            <p:ph idx="1"/>
          </p:nvPr>
        </p:nvSpPr>
        <p:spPr>
          <a:xfrm>
            <a:off x="683568" y="1988840"/>
            <a:ext cx="7635875" cy="3803954"/>
          </a:xfrm>
        </p:spPr>
        <p:txBody>
          <a:bodyPr vert="horz" lIns="91440" tIns="45720" rIns="91440" bIns="45720" rtlCol="0" anchor="t">
            <a:normAutofit/>
          </a:bodyPr>
          <a:lstStyle/>
          <a:p>
            <a:pPr>
              <a:spcAft>
                <a:spcPts val="3600"/>
              </a:spcAft>
            </a:pPr>
            <a:r>
              <a:rPr lang="en-CA" dirty="0"/>
              <a:t>To explore the definition of comprehension</a:t>
            </a:r>
          </a:p>
          <a:p>
            <a:pPr>
              <a:spcAft>
                <a:spcPts val="3600"/>
              </a:spcAft>
            </a:pPr>
            <a:r>
              <a:rPr lang="en-CA" dirty="0" smtClean="0"/>
              <a:t>To </a:t>
            </a:r>
            <a:r>
              <a:rPr lang="en-CA" dirty="0"/>
              <a:t>determine when students are struggling with comprehension</a:t>
            </a:r>
          </a:p>
          <a:p>
            <a:pPr>
              <a:spcAft>
                <a:spcPts val="3600"/>
              </a:spcAft>
            </a:pPr>
            <a:r>
              <a:rPr lang="en-CA" dirty="0"/>
              <a:t>T</a:t>
            </a:r>
            <a:r>
              <a:rPr lang="en-CA" dirty="0" smtClean="0"/>
              <a:t>o learn how to explicitly </a:t>
            </a:r>
            <a:r>
              <a:rPr lang="en-CA" dirty="0"/>
              <a:t>teach </a:t>
            </a:r>
            <a:r>
              <a:rPr lang="en-CA" dirty="0" smtClean="0"/>
              <a:t>comprehension</a:t>
            </a:r>
            <a:endParaRPr lang="en-CA" dirty="0"/>
          </a:p>
        </p:txBody>
      </p:sp>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947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504" y="332656"/>
            <a:ext cx="7635240" cy="914400"/>
          </a:xfrm>
        </p:spPr>
        <p:txBody>
          <a:bodyPr>
            <a:normAutofit/>
          </a:bodyPr>
          <a:lstStyle/>
          <a:p>
            <a:r>
              <a:rPr lang="en-CA" dirty="0" smtClean="0"/>
              <a:t>What Is Comprehension?</a:t>
            </a:r>
            <a:endParaRPr lang="en-CA" dirty="0"/>
          </a:p>
        </p:txBody>
      </p:sp>
      <p:sp>
        <p:nvSpPr>
          <p:cNvPr id="6" name="Content Placeholder 5"/>
          <p:cNvSpPr>
            <a:spLocks noGrp="1"/>
          </p:cNvSpPr>
          <p:nvPr>
            <p:ph idx="1"/>
          </p:nvPr>
        </p:nvSpPr>
        <p:spPr>
          <a:xfrm>
            <a:off x="755576" y="1916832"/>
            <a:ext cx="7776864" cy="4068264"/>
          </a:xfrm>
        </p:spPr>
        <p:txBody>
          <a:bodyPr vert="horz" lIns="91440" tIns="45720" rIns="91440" bIns="45720" rtlCol="0" anchor="t">
            <a:normAutofit/>
          </a:bodyPr>
          <a:lstStyle/>
          <a:p>
            <a:pPr marL="0" indent="0" algn="ctr">
              <a:buNone/>
            </a:pPr>
            <a:r>
              <a:rPr lang="en-CA" sz="3600" dirty="0" smtClean="0">
                <a:solidFill>
                  <a:schemeClr val="accent4"/>
                </a:solidFill>
                <a:latin typeface="+mn-lt"/>
                <a:ea typeface="Roboto Medium" panose="02000000000000000000" pitchFamily="2" charset="0"/>
                <a:cs typeface="Roboto Medium" panose="02000000000000000000" pitchFamily="2" charset="0"/>
              </a:rPr>
              <a:t>Explore </a:t>
            </a:r>
            <a:r>
              <a:rPr lang="en-CA" sz="3600" dirty="0">
                <a:solidFill>
                  <a:schemeClr val="accent4"/>
                </a:solidFill>
                <a:latin typeface="+mn-lt"/>
                <a:ea typeface="Roboto Medium" panose="02000000000000000000" pitchFamily="2" charset="0"/>
                <a:cs typeface="Roboto Medium" panose="02000000000000000000" pitchFamily="2" charset="0"/>
              </a:rPr>
              <a:t>the definition of comprehension!</a:t>
            </a:r>
          </a:p>
          <a:p>
            <a:endParaRPr lang="en-CA" sz="2000" dirty="0" smtClean="0"/>
          </a:p>
          <a:p>
            <a:endParaRPr lang="en-CA" sz="2000" dirty="0"/>
          </a:p>
          <a:p>
            <a:endParaRPr lang="en-CA" sz="2000" dirty="0" smtClean="0"/>
          </a:p>
          <a:p>
            <a:pPr marL="0" indent="0" algn="ctr">
              <a:spcBef>
                <a:spcPts val="0"/>
              </a:spcBef>
              <a:buNone/>
            </a:pPr>
            <a:r>
              <a:rPr lang="en-CA" sz="1800" dirty="0" smtClean="0"/>
              <a:t>Consider </a:t>
            </a:r>
            <a:r>
              <a:rPr lang="en-CA" sz="1800" dirty="0"/>
              <a:t>the </a:t>
            </a:r>
            <a:endParaRPr lang="en-CA" sz="1800" dirty="0" smtClean="0"/>
          </a:p>
          <a:p>
            <a:pPr marL="0" indent="0" algn="ctr">
              <a:spcBef>
                <a:spcPts val="0"/>
              </a:spcBef>
              <a:buNone/>
            </a:pPr>
            <a:r>
              <a:rPr lang="en-CA" sz="1800" dirty="0" smtClean="0"/>
              <a:t>First </a:t>
            </a:r>
            <a:r>
              <a:rPr lang="en-CA" sz="1800" dirty="0"/>
              <a:t>People's Principles of </a:t>
            </a:r>
            <a:r>
              <a:rPr lang="en-CA" sz="1800" dirty="0">
                <a:latin typeface="Roboto Light" charset="0"/>
              </a:rPr>
              <a:t>Learning: </a:t>
            </a:r>
          </a:p>
          <a:p>
            <a:pPr marL="0" indent="0" algn="ctr">
              <a:buNone/>
            </a:pPr>
            <a:r>
              <a:rPr lang="en-US" sz="1800" i="1" dirty="0">
                <a:latin typeface="Roboto Light" charset="0"/>
              </a:rPr>
              <a:t>Learning is holistic, reflexive, reflective, experiential, and relational (focused on connectedness, on reciprocal relationships, and a sense of place.</a:t>
            </a:r>
          </a:p>
          <a:p>
            <a:endParaRPr lang="en-CA" dirty="0"/>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650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7635240" cy="914400"/>
          </a:xfrm>
        </p:spPr>
        <p:txBody>
          <a:bodyPr>
            <a:normAutofit/>
          </a:bodyPr>
          <a:lstStyle/>
          <a:p>
            <a:r>
              <a:rPr lang="en-US" dirty="0" smtClean="0">
                <a:solidFill>
                  <a:srgbClr val="FFFFFF"/>
                </a:solidFill>
              </a:rPr>
              <a:t>Comprehension Continuum</a:t>
            </a:r>
            <a:endParaRPr lang="en-US" dirty="0">
              <a:solidFill>
                <a:schemeClr val="tx1"/>
              </a:solidFill>
            </a:endParaRPr>
          </a:p>
        </p:txBody>
      </p:sp>
      <p:pic>
        <p:nvPicPr>
          <p:cNvPr id="4" name="Content Placeholder 3" descr="Screen Shot 2016-09-08 at 11.37.06 AM.png"/>
          <p:cNvPicPr>
            <a:picLocks noGrp="1" noChangeAspect="1"/>
          </p:cNvPicPr>
          <p:nvPr>
            <p:ph idx="1"/>
          </p:nvPr>
        </p:nvPicPr>
        <p:blipFill>
          <a:blip r:embed="rId3"/>
          <a:stretch>
            <a:fillRect/>
          </a:stretch>
        </p:blipFill>
        <p:spPr>
          <a:xfrm>
            <a:off x="409575" y="1541463"/>
            <a:ext cx="8358188" cy="5178996"/>
          </a:xfrm>
        </p:spPr>
      </p:pic>
    </p:spTree>
    <p:extLst>
      <p:ext uri="{BB962C8B-B14F-4D97-AF65-F5344CB8AC3E}">
        <p14:creationId xmlns:p14="http://schemas.microsoft.com/office/powerpoint/2010/main" val="1037426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7635240" cy="914400"/>
          </a:xfrm>
        </p:spPr>
        <p:txBody>
          <a:bodyPr/>
          <a:lstStyle/>
          <a:p>
            <a:r>
              <a:rPr lang="en-US" dirty="0">
                <a:solidFill>
                  <a:srgbClr val="FFFFFF"/>
                </a:solidFill>
              </a:rPr>
              <a:t>4 </a:t>
            </a:r>
            <a:r>
              <a:rPr lang="en-US" dirty="0" smtClean="0">
                <a:solidFill>
                  <a:srgbClr val="FFFFFF"/>
                </a:solidFill>
              </a:rPr>
              <a:t>Strategies</a:t>
            </a:r>
            <a:endParaRPr lang="en-US" dirty="0">
              <a:solidFill>
                <a:schemeClr val="tx1"/>
              </a:solidFill>
            </a:endParaRP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45231" y="2132856"/>
            <a:ext cx="7272808" cy="3170099"/>
          </a:xfrm>
          <a:prstGeom prst="rect">
            <a:avLst/>
          </a:prstGeom>
          <a:solidFill>
            <a:schemeClr val="accent6">
              <a:lumMod val="40000"/>
              <a:lumOff val="60000"/>
            </a:schemeClr>
          </a:solidFill>
        </p:spPr>
        <p:txBody>
          <a:bodyPr wrap="square" rtlCol="0">
            <a:spAutoFit/>
          </a:bodyPr>
          <a:lstStyle/>
          <a:p>
            <a:pPr marL="900000" indent="-457200">
              <a:spcAft>
                <a:spcPts val="1800"/>
              </a:spcAft>
              <a:buFont typeface="Arial" panose="020B0604020202020204" pitchFamily="34" charset="0"/>
              <a:buChar char="•"/>
            </a:pPr>
            <a:r>
              <a:rPr lang="en-CA" sz="2800" dirty="0" smtClean="0"/>
              <a:t>Summarizing</a:t>
            </a:r>
          </a:p>
          <a:p>
            <a:pPr marL="900000" indent="-457200">
              <a:spcAft>
                <a:spcPts val="1800"/>
              </a:spcAft>
              <a:buFont typeface="Arial" panose="020B0604020202020204" pitchFamily="34" charset="0"/>
              <a:buChar char="•"/>
            </a:pPr>
            <a:r>
              <a:rPr lang="en-CA" sz="2800" dirty="0"/>
              <a:t>Making Meaningful Connections</a:t>
            </a:r>
          </a:p>
          <a:p>
            <a:pPr marL="900000" indent="-457200">
              <a:spcAft>
                <a:spcPts val="1800"/>
              </a:spcAft>
              <a:buFont typeface="Arial" panose="020B0604020202020204" pitchFamily="34" charset="0"/>
              <a:buChar char="•"/>
            </a:pPr>
            <a:r>
              <a:rPr lang="en-CA" sz="2800" dirty="0"/>
              <a:t>Self Regulating</a:t>
            </a:r>
          </a:p>
          <a:p>
            <a:pPr marL="900000" indent="-457200">
              <a:spcAft>
                <a:spcPts val="1800"/>
              </a:spcAft>
              <a:buFont typeface="Arial" panose="020B0604020202020204" pitchFamily="34" charset="0"/>
              <a:buChar char="•"/>
            </a:pPr>
            <a:r>
              <a:rPr lang="en-CA" sz="2800" dirty="0"/>
              <a:t>Inferring </a:t>
            </a:r>
            <a:endParaRPr lang="en-CA" sz="2800" dirty="0" smtClean="0"/>
          </a:p>
          <a:p>
            <a:pPr algn="r">
              <a:spcAft>
                <a:spcPts val="1800"/>
              </a:spcAft>
            </a:pPr>
            <a:r>
              <a:rPr lang="en-CA" sz="2800" dirty="0"/>
              <a:t>Lanning, </a:t>
            </a:r>
            <a:r>
              <a:rPr lang="en-CA" sz="2800" dirty="0" smtClean="0"/>
              <a:t>2009</a:t>
            </a:r>
            <a:endParaRPr lang="en-US" sz="2800" dirty="0"/>
          </a:p>
        </p:txBody>
      </p:sp>
    </p:spTree>
    <p:extLst>
      <p:ext uri="{BB962C8B-B14F-4D97-AF65-F5344CB8AC3E}">
        <p14:creationId xmlns:p14="http://schemas.microsoft.com/office/powerpoint/2010/main" val="1834500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7635240" cy="914400"/>
          </a:xfrm>
        </p:spPr>
        <p:txBody>
          <a:bodyPr/>
          <a:lstStyle/>
          <a:p>
            <a:r>
              <a:rPr lang="en-US" dirty="0" smtClean="0">
                <a:solidFill>
                  <a:srgbClr val="FFFFFF"/>
                </a:solidFill>
              </a:rPr>
              <a:t>Summarizing</a:t>
            </a:r>
            <a:endParaRPr lang="en-US" dirty="0">
              <a:solidFill>
                <a:schemeClr val="tx1"/>
              </a:solidFill>
            </a:endParaRPr>
          </a:p>
        </p:txBody>
      </p:sp>
      <p:sp>
        <p:nvSpPr>
          <p:cNvPr id="3" name="Content Placeholder 2"/>
          <p:cNvSpPr>
            <a:spLocks noGrp="1"/>
          </p:cNvSpPr>
          <p:nvPr>
            <p:ph idx="1"/>
          </p:nvPr>
        </p:nvSpPr>
        <p:spPr>
          <a:xfrm>
            <a:off x="4790979" y="1828800"/>
            <a:ext cx="3883121" cy="4343400"/>
          </a:xfrm>
          <a:solidFill>
            <a:schemeClr val="accent6">
              <a:lumMod val="40000"/>
              <a:lumOff val="60000"/>
            </a:schemeClr>
          </a:solidFill>
        </p:spPr>
        <p:txBody>
          <a:bodyPr vert="horz" lIns="91440" tIns="45720" rIns="91440" bIns="45720" rtlCol="0" anchor="t">
            <a:normAutofit fontScale="77500" lnSpcReduction="20000"/>
          </a:bodyPr>
          <a:lstStyle/>
          <a:p>
            <a:pPr marL="0" indent="0" algn="ctr">
              <a:lnSpc>
                <a:spcPct val="120000"/>
              </a:lnSpc>
              <a:spcBef>
                <a:spcPts val="0"/>
              </a:spcBef>
              <a:buNone/>
            </a:pPr>
            <a:r>
              <a:rPr lang="en-US" dirty="0">
                <a:latin typeface="+mn-lt"/>
              </a:rPr>
              <a:t>“Summarizing requires the reader to identify, paraphrase, and integrate important text information.  Summarizing may occur across different lengths of text.  It is a strategy in which a reader is constantly synthesizing the important ideas in text. “ </a:t>
            </a:r>
          </a:p>
          <a:p>
            <a:pPr marL="0" indent="0">
              <a:lnSpc>
                <a:spcPct val="120000"/>
              </a:lnSpc>
              <a:spcBef>
                <a:spcPts val="0"/>
              </a:spcBef>
              <a:buNone/>
            </a:pPr>
            <a:endParaRPr lang="en-US" dirty="0">
              <a:latin typeface="+mn-lt"/>
            </a:endParaRPr>
          </a:p>
          <a:p>
            <a:pPr marL="0" indent="0" algn="r">
              <a:lnSpc>
                <a:spcPct val="120000"/>
              </a:lnSpc>
              <a:spcBef>
                <a:spcPts val="0"/>
              </a:spcBef>
              <a:buNone/>
            </a:pPr>
            <a:r>
              <a:rPr lang="en-US" dirty="0">
                <a:latin typeface="+mn-lt"/>
              </a:rPr>
              <a:t>Lanning, 2009</a:t>
            </a:r>
          </a:p>
        </p:txBody>
      </p:sp>
      <p:pic>
        <p:nvPicPr>
          <p:cNvPr id="4" name="Picture 3" descr="summary cartoon.jpg"/>
          <p:cNvPicPr>
            <a:picLocks noChangeAspect="1"/>
          </p:cNvPicPr>
          <p:nvPr/>
        </p:nvPicPr>
        <p:blipFill>
          <a:blip r:embed="rId3"/>
          <a:stretch>
            <a:fillRect/>
          </a:stretch>
        </p:blipFill>
        <p:spPr>
          <a:xfrm>
            <a:off x="444324" y="1914525"/>
            <a:ext cx="4026076" cy="4248150"/>
          </a:xfrm>
          <a:prstGeom prst="rect">
            <a:avLst/>
          </a:prstGeom>
        </p:spPr>
      </p:pic>
    </p:spTree>
    <p:extLst>
      <p:ext uri="{BB962C8B-B14F-4D97-AF65-F5344CB8AC3E}">
        <p14:creationId xmlns:p14="http://schemas.microsoft.com/office/powerpoint/2010/main" val="3879232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96" y="260648"/>
            <a:ext cx="7635240" cy="914400"/>
          </a:xfrm>
        </p:spPr>
        <p:txBody>
          <a:bodyPr>
            <a:normAutofit fontScale="90000"/>
          </a:bodyPr>
          <a:lstStyle/>
          <a:p>
            <a:r>
              <a:rPr lang="en-US" dirty="0" smtClean="0">
                <a:solidFill>
                  <a:srgbClr val="FFFFFF"/>
                </a:solidFill>
              </a:rPr>
              <a:t>Making Meaningful Connections</a:t>
            </a:r>
            <a:endParaRPr lang="en-US" dirty="0">
              <a:solidFill>
                <a:schemeClr val="tx1"/>
              </a:solidFill>
            </a:endParaRPr>
          </a:p>
        </p:txBody>
      </p:sp>
      <p:sp>
        <p:nvSpPr>
          <p:cNvPr id="3" name="Content Placeholder 2"/>
          <p:cNvSpPr>
            <a:spLocks noGrp="1"/>
          </p:cNvSpPr>
          <p:nvPr>
            <p:ph idx="1"/>
          </p:nvPr>
        </p:nvSpPr>
        <p:spPr>
          <a:xfrm>
            <a:off x="268288" y="1719263"/>
            <a:ext cx="3799656" cy="4518049"/>
          </a:xfrm>
          <a:solidFill>
            <a:schemeClr val="accent6">
              <a:lumMod val="40000"/>
              <a:lumOff val="60000"/>
            </a:schemeClr>
          </a:solidFill>
        </p:spPr>
        <p:txBody>
          <a:bodyPr vert="horz" lIns="91440" tIns="45720" rIns="91440" bIns="45720" rtlCol="0" anchor="ctr" anchorCtr="0">
            <a:normAutofit fontScale="85000" lnSpcReduction="10000"/>
          </a:bodyPr>
          <a:lstStyle/>
          <a:p>
            <a:pPr marL="0" indent="0" algn="ctr">
              <a:buNone/>
            </a:pPr>
            <a:r>
              <a:rPr lang="en-US" dirty="0">
                <a:latin typeface="+mn-lt"/>
              </a:rPr>
              <a:t>“</a:t>
            </a:r>
            <a:r>
              <a:rPr lang="en-US" sz="2900" dirty="0">
                <a:latin typeface="+mn-lt"/>
              </a:rPr>
              <a:t>Connections…are made by bringing ones’ background knowledge to the information in the text.  When creating meaningful connections, a reader is relating his or her </a:t>
            </a:r>
            <a:r>
              <a:rPr lang="en-US" sz="2900" dirty="0" smtClean="0">
                <a:latin typeface="+mn-lt"/>
              </a:rPr>
              <a:t>previous experiences</a:t>
            </a:r>
            <a:r>
              <a:rPr lang="en-US" sz="2900" dirty="0">
                <a:latin typeface="+mn-lt"/>
              </a:rPr>
              <a:t>, knowledge, and/or emotions to the ideas presented in the text.” </a:t>
            </a:r>
          </a:p>
          <a:p>
            <a:pPr marL="0" indent="0" algn="ctr">
              <a:buNone/>
            </a:pPr>
            <a:endParaRPr lang="en-US" sz="700" dirty="0">
              <a:latin typeface="+mn-lt"/>
            </a:endParaRPr>
          </a:p>
          <a:p>
            <a:pPr marL="0" indent="0" algn="r">
              <a:buNone/>
            </a:pPr>
            <a:r>
              <a:rPr lang="en-US" sz="2900" dirty="0">
                <a:latin typeface="+mn-lt"/>
              </a:rPr>
              <a:t>Lanning, </a:t>
            </a:r>
            <a:r>
              <a:rPr lang="en-US" sz="2900" dirty="0" smtClean="0">
                <a:latin typeface="+mn-lt"/>
              </a:rPr>
              <a:t>2009</a:t>
            </a:r>
            <a:endParaRPr lang="en-US" sz="2900" dirty="0">
              <a:latin typeface="+mn-lt"/>
            </a:endParaRPr>
          </a:p>
        </p:txBody>
      </p:sp>
      <p:pic>
        <p:nvPicPr>
          <p:cNvPr id="4" name="Picture 3" descr="connections image.jpg"/>
          <p:cNvPicPr>
            <a:picLocks noChangeAspect="1"/>
          </p:cNvPicPr>
          <p:nvPr/>
        </p:nvPicPr>
        <p:blipFill>
          <a:blip r:embed="rId3"/>
          <a:stretch>
            <a:fillRect/>
          </a:stretch>
        </p:blipFill>
        <p:spPr>
          <a:xfrm>
            <a:off x="4067944" y="1595610"/>
            <a:ext cx="4814787" cy="4752000"/>
          </a:xfrm>
          <a:prstGeom prst="rect">
            <a:avLst/>
          </a:prstGeom>
        </p:spPr>
      </p:pic>
    </p:spTree>
    <p:extLst>
      <p:ext uri="{BB962C8B-B14F-4D97-AF65-F5344CB8AC3E}">
        <p14:creationId xmlns:p14="http://schemas.microsoft.com/office/powerpoint/2010/main" val="3294509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260648"/>
            <a:ext cx="7635240" cy="914400"/>
          </a:xfrm>
        </p:spPr>
        <p:txBody>
          <a:bodyPr/>
          <a:lstStyle/>
          <a:p>
            <a:r>
              <a:rPr lang="en-US" dirty="0" smtClean="0">
                <a:solidFill>
                  <a:srgbClr val="FFFFFF"/>
                </a:solidFill>
              </a:rPr>
              <a:t>Self Regulating</a:t>
            </a:r>
            <a:endParaRPr lang="en-US" dirty="0">
              <a:solidFill>
                <a:schemeClr val="tx1"/>
              </a:solidFill>
            </a:endParaRPr>
          </a:p>
        </p:txBody>
      </p:sp>
      <p:sp>
        <p:nvSpPr>
          <p:cNvPr id="3" name="Content Placeholder 2"/>
          <p:cNvSpPr>
            <a:spLocks noGrp="1"/>
          </p:cNvSpPr>
          <p:nvPr>
            <p:ph idx="1"/>
          </p:nvPr>
        </p:nvSpPr>
        <p:spPr>
          <a:xfrm>
            <a:off x="3969219" y="1566863"/>
            <a:ext cx="4912844" cy="4886473"/>
          </a:xfrm>
          <a:solidFill>
            <a:schemeClr val="accent6">
              <a:lumMod val="40000"/>
              <a:lumOff val="60000"/>
            </a:schemeClr>
          </a:solidFill>
        </p:spPr>
        <p:txBody>
          <a:bodyPr vert="horz" lIns="91440" tIns="45720" rIns="91440" bIns="45720" rtlCol="0" anchor="t">
            <a:normAutofit fontScale="25000" lnSpcReduction="20000"/>
          </a:bodyPr>
          <a:lstStyle/>
          <a:p>
            <a:pPr marL="0" indent="0" algn="ctr">
              <a:buNone/>
            </a:pPr>
            <a:endParaRPr lang="en-US" dirty="0">
              <a:latin typeface="Century Gothic" charset="0"/>
            </a:endParaRPr>
          </a:p>
          <a:p>
            <a:pPr marL="0" indent="0" algn="ctr">
              <a:lnSpc>
                <a:spcPct val="120000"/>
              </a:lnSpc>
              <a:buNone/>
            </a:pPr>
            <a:r>
              <a:rPr lang="en-US" sz="9200" dirty="0" smtClean="0">
                <a:latin typeface="+mn-lt"/>
              </a:rPr>
              <a:t>“When </a:t>
            </a:r>
            <a:r>
              <a:rPr lang="en-US" sz="9200" dirty="0">
                <a:latin typeface="+mn-lt"/>
              </a:rPr>
              <a:t>self regulating, a reader is continuously checking his or her reading to make sure it makes sense, and is also using a variety of “fix up skills when it does not make sense.  This process is more complex for struggling intermediate readers, because as texts become longer in length, the content less familiar, the vocabulary load higher and as authors employ more literary techniques in their writing. “ </a:t>
            </a:r>
          </a:p>
          <a:p>
            <a:pPr marL="0" indent="0" algn="r">
              <a:lnSpc>
                <a:spcPct val="120000"/>
              </a:lnSpc>
              <a:buNone/>
            </a:pPr>
            <a:r>
              <a:rPr lang="en-US" sz="9200" dirty="0">
                <a:latin typeface="+mn-lt"/>
              </a:rPr>
              <a:t>Lanning, 2009</a:t>
            </a:r>
          </a:p>
        </p:txBody>
      </p:sp>
      <p:pic>
        <p:nvPicPr>
          <p:cNvPr id="4" name="Picture 3" descr="Self-Monitoring-Posters-1-1-1024x791.png"/>
          <p:cNvPicPr>
            <a:picLocks noChangeAspect="1"/>
          </p:cNvPicPr>
          <p:nvPr/>
        </p:nvPicPr>
        <p:blipFill>
          <a:blip r:embed="rId3"/>
          <a:stretch>
            <a:fillRect/>
          </a:stretch>
        </p:blipFill>
        <p:spPr>
          <a:xfrm>
            <a:off x="200025" y="1905000"/>
            <a:ext cx="3566306" cy="4098925"/>
          </a:xfrm>
          <a:prstGeom prst="rect">
            <a:avLst/>
          </a:prstGeom>
          <a:ln>
            <a:solidFill>
              <a:schemeClr val="accent1"/>
            </a:solidFill>
          </a:ln>
        </p:spPr>
      </p:pic>
    </p:spTree>
    <p:extLst>
      <p:ext uri="{BB962C8B-B14F-4D97-AF65-F5344CB8AC3E}">
        <p14:creationId xmlns:p14="http://schemas.microsoft.com/office/powerpoint/2010/main" val="1609918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NVSD Theme">
  <a:themeElements>
    <a:clrScheme name="NVSD">
      <a:dk1>
        <a:sysClr val="windowText" lastClr="000000"/>
      </a:dk1>
      <a:lt1>
        <a:sysClr val="window" lastClr="FFFFFF"/>
      </a:lt1>
      <a:dk2>
        <a:srgbClr val="BFA078"/>
      </a:dk2>
      <a:lt2>
        <a:srgbClr val="EEECE1"/>
      </a:lt2>
      <a:accent1>
        <a:srgbClr val="6E86C3"/>
      </a:accent1>
      <a:accent2>
        <a:srgbClr val="65513C"/>
      </a:accent2>
      <a:accent3>
        <a:srgbClr val="BFA078"/>
      </a:accent3>
      <a:accent4>
        <a:srgbClr val="F3744E"/>
      </a:accent4>
      <a:accent5>
        <a:srgbClr val="FFCB39"/>
      </a:accent5>
      <a:accent6>
        <a:srgbClr val="98C23D"/>
      </a:accent6>
      <a:hlink>
        <a:srgbClr val="6E86C3"/>
      </a:hlink>
      <a:folHlink>
        <a:srgbClr val="800080"/>
      </a:folHlink>
    </a:clrScheme>
    <a:fontScheme name="NVSD">
      <a:majorFont>
        <a:latin typeface="Roboto Slab"/>
        <a:ea typeface=""/>
        <a:cs typeface=""/>
      </a:majorFont>
      <a:minorFont>
        <a:latin typeface="Robo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4A7E0D674E904C8ED1152F3A24EF78" ma:contentTypeVersion="0" ma:contentTypeDescription="Create a new document." ma:contentTypeScope="" ma:versionID="83d936347c1e9f735e0314708f328ca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A05AB5-44B6-46E7-A6F2-95B19ABE91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32C4C19-5351-430A-90BC-6BE6E536EE5B}">
  <ds:schemaRefs>
    <ds:schemaRef ds:uri="http://schemas.openxmlformats.org/package/2006/metadata/core-properties"/>
    <ds:schemaRef ds:uri="http://schemas.microsoft.com/office/infopath/2007/PartnerControls"/>
    <ds:schemaRef ds:uri="http://purl.org/dc/terms/"/>
    <ds:schemaRef ds:uri="http://purl.org/dc/dcmitype/"/>
    <ds:schemaRef ds:uri="http://www.w3.org/XML/1998/namespace"/>
    <ds:schemaRef ds:uri="http://purl.org/dc/elements/1.1/"/>
    <ds:schemaRef ds:uri="http://schemas.microsoft.com/office/2006/documentManagement/types"/>
    <ds:schemaRef ds:uri="http://schemas.microsoft.com/office/2006/metadata/properties"/>
  </ds:schemaRefs>
</ds:datastoreItem>
</file>

<file path=customXml/itemProps3.xml><?xml version="1.0" encoding="utf-8"?>
<ds:datastoreItem xmlns:ds="http://schemas.openxmlformats.org/officeDocument/2006/customXml" ds:itemID="{C9E2EE10-7462-4900-833B-C4FB557DB8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NVSD_PowerpointTemplate_1110_Final</Template>
  <TotalTime>120</TotalTime>
  <Words>827</Words>
  <Application>Microsoft Office PowerPoint</Application>
  <PresentationFormat>On-screen Show (4:3)</PresentationFormat>
  <Paragraphs>170</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NVSD Theme</vt:lpstr>
      <vt:lpstr>Comprehension - K-7</vt:lpstr>
      <vt:lpstr>Big Idea:</vt:lpstr>
      <vt:lpstr>Learning Targets:</vt:lpstr>
      <vt:lpstr>What Is Comprehension?</vt:lpstr>
      <vt:lpstr>Comprehension Continuum</vt:lpstr>
      <vt:lpstr>4 Strategies</vt:lpstr>
      <vt:lpstr>Summarizing</vt:lpstr>
      <vt:lpstr>Making Meaningful Connections</vt:lpstr>
      <vt:lpstr>Self Regulating</vt:lpstr>
      <vt:lpstr>Inferring</vt:lpstr>
      <vt:lpstr>Now What Do I Do?</vt:lpstr>
      <vt:lpstr>The Essence Of Reading</vt:lpstr>
      <vt:lpstr>PowerPoint Presentation</vt:lpstr>
      <vt:lpstr>Habits of Mind</vt:lpstr>
      <vt:lpstr>Questioning</vt:lpstr>
      <vt:lpstr>PowerPoint Presentation</vt:lpstr>
      <vt:lpstr>Think Aloud Strategy</vt:lpstr>
      <vt:lpstr>Inferring</vt:lpstr>
      <vt:lpstr>Inferring</vt:lpstr>
      <vt:lpstr>Summarizing</vt:lpstr>
      <vt:lpstr>PowerPoint Presentation</vt:lpstr>
      <vt:lpstr>Putting The Pieces Together</vt:lpstr>
      <vt:lpstr>Agenda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CR4YR – K-7</dc:title>
  <dc:creator>kammi</dc:creator>
  <cp:lastModifiedBy>Windows User</cp:lastModifiedBy>
  <cp:revision>47</cp:revision>
  <dcterms:created xsi:type="dcterms:W3CDTF">2016-09-04T23:33:35Z</dcterms:created>
  <dcterms:modified xsi:type="dcterms:W3CDTF">2016-09-21T15:48:53Z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0x010100744A7E0D674E904C8ED1152F3A24EF78</vt:lpwstr>
  </property>
</Properties>
</file>