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7" r:id="rId3"/>
    <p:sldId id="258" r:id="rId4"/>
    <p:sldId id="275" r:id="rId5"/>
    <p:sldId id="302" r:id="rId6"/>
    <p:sldId id="267" r:id="rId7"/>
    <p:sldId id="273" r:id="rId8"/>
    <p:sldId id="278" r:id="rId9"/>
    <p:sldId id="276" r:id="rId10"/>
    <p:sldId id="277" r:id="rId11"/>
    <p:sldId id="269" r:id="rId12"/>
    <p:sldId id="272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285" r:id="rId28"/>
    <p:sldId id="303" r:id="rId29"/>
    <p:sldId id="282" r:id="rId30"/>
    <p:sldId id="286" r:id="rId31"/>
    <p:sldId id="281" r:id="rId32"/>
    <p:sldId id="305" r:id="rId33"/>
    <p:sldId id="270" r:id="rId34"/>
    <p:sldId id="304" r:id="rId35"/>
    <p:sldId id="279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ff">
        <a:fontRef idx="maj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ff">
        <a:fontRef idx="maj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1095" autoAdjust="0"/>
  </p:normalViewPr>
  <p:slideViewPr>
    <p:cSldViewPr>
      <p:cViewPr varScale="1">
        <p:scale>
          <a:sx n="75" d="100"/>
          <a:sy n="75" d="100"/>
        </p:scale>
        <p:origin x="-172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C978B3-DD94-43EA-9DB6-2DDE167AAEC2}" type="datetimeFigureOut">
              <a:rPr lang="en-CA" smtClean="0"/>
              <a:t>16-09-27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B953DB-2886-47A5-B210-EE664EB787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7736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492AA6-3B7C-4B2A-B12C-9539A50A207D}" type="datetimeFigureOut">
              <a:rPr lang="en-CA" smtClean="0"/>
              <a:t>16-09-27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482476-F728-4781-9326-0C62EDF24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9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2476-F728-4781-9326-0C62EDF2400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4363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How we got to these topics:</a:t>
            </a:r>
          </a:p>
          <a:p>
            <a:r>
              <a:rPr lang="en-CA" dirty="0" smtClean="0"/>
              <a:t> teacher/ school survey  - sent topics they were interested in learning more about </a:t>
            </a:r>
          </a:p>
          <a:p>
            <a:r>
              <a:rPr lang="en-CA" dirty="0" smtClean="0"/>
              <a:t> </a:t>
            </a:r>
            <a:r>
              <a:rPr lang="en-CA" dirty="0" err="1" smtClean="0"/>
              <a:t>UbD</a:t>
            </a:r>
            <a:r>
              <a:rPr lang="en-CA" dirty="0" smtClean="0"/>
              <a:t> – end goals?</a:t>
            </a:r>
          </a:p>
          <a:p>
            <a:r>
              <a:rPr lang="en-CA" dirty="0" smtClean="0"/>
              <a:t>2 sessions</a:t>
            </a:r>
          </a:p>
          <a:p>
            <a:r>
              <a:rPr lang="en-CA" dirty="0" smtClean="0"/>
              <a:t>sustained opportunities  to collaborate</a:t>
            </a:r>
          </a:p>
          <a:p>
            <a:r>
              <a:rPr lang="en-CA" dirty="0" smtClean="0"/>
              <a:t> feedback opportunities</a:t>
            </a:r>
          </a:p>
          <a:p>
            <a:r>
              <a:rPr lang="en-CA" dirty="0" smtClean="0"/>
              <a:t>Web site  - updates and  feedback loop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2476-F728-4781-9326-0C62EDF2400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864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6969" indent="-29114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567" indent="-23291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393" indent="-23291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221" indent="-23291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047" indent="-2329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7874" indent="-2329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3701" indent="-2329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9527" indent="-2329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DEFA653-94F8-4A09-B955-B13D0A8D5BE5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altLang="en-US" dirty="0" smtClean="0">
                <a:latin typeface="Museo 300" charset="0"/>
              </a:rPr>
              <a:t>Jillian</a:t>
            </a:r>
          </a:p>
          <a:p>
            <a:pPr marL="170043" indent="-170043">
              <a:buFont typeface="Arial"/>
              <a:buChar char="•"/>
            </a:pPr>
            <a:endParaRPr lang="en-CA" altLang="en-US" dirty="0" smtClean="0">
              <a:latin typeface="Museo 300" charset="0"/>
            </a:endParaRPr>
          </a:p>
          <a:p>
            <a:pPr marL="170043" indent="-170043">
              <a:buFont typeface="Arial"/>
              <a:buChar char="•"/>
            </a:pPr>
            <a:r>
              <a:rPr lang="en-CA" altLang="en-US" dirty="0" smtClean="0">
                <a:latin typeface="Museo 300" charset="0"/>
                <a:ea typeface="ＭＳ Ｐゴシック" pitchFamily="34" charset="-128"/>
              </a:rPr>
              <a:t>https://cr4yrintermediate.wordpress.com</a:t>
            </a:r>
          </a:p>
          <a:p>
            <a:pPr marL="170043" indent="-170043">
              <a:buFont typeface="Arial"/>
              <a:buChar char="•"/>
            </a:pPr>
            <a:r>
              <a:rPr lang="en-CA" altLang="en-US" dirty="0" smtClean="0">
                <a:latin typeface="Museo 300" charset="0"/>
                <a:ea typeface="ＭＳ Ｐゴシック" pitchFamily="34" charset="-128"/>
              </a:rPr>
              <a:t>literacy44.ca</a:t>
            </a:r>
            <a:endParaRPr lang="en-US" altLang="en-US" dirty="0" smtClean="0">
              <a:latin typeface="Museo 300" charset="0"/>
              <a:ea typeface="ＭＳ Ｐゴシック" pitchFamily="34" charset="-128"/>
            </a:endParaRPr>
          </a:p>
          <a:p>
            <a:pPr marL="170043" indent="-170043">
              <a:buFont typeface="Arial"/>
              <a:buChar char="•"/>
            </a:pPr>
            <a:r>
              <a:rPr lang="en-CA" altLang="en-US" dirty="0" smtClean="0">
                <a:latin typeface="Museo 300" charset="0"/>
              </a:rPr>
              <a:t>CR4YR</a:t>
            </a:r>
            <a:r>
              <a:rPr lang="en-CA" altLang="en-US" baseline="0" dirty="0" smtClean="0">
                <a:latin typeface="Museo 300" charset="0"/>
              </a:rPr>
              <a:t> has handouts and information about each session</a:t>
            </a:r>
          </a:p>
          <a:p>
            <a:pPr marL="170043" indent="-170043">
              <a:buFont typeface="Arial"/>
              <a:buChar char="•"/>
            </a:pPr>
            <a:r>
              <a:rPr lang="en-CA" altLang="en-US" baseline="0" dirty="0" smtClean="0">
                <a:latin typeface="Museo 300" charset="0"/>
              </a:rPr>
              <a:t>Literacy44 has the resources from Reading 44 and Writing 44, some may have had presentations about literacy44 at schools</a:t>
            </a:r>
          </a:p>
          <a:p>
            <a:pPr marL="170043" indent="-170043">
              <a:buFont typeface="Arial"/>
              <a:buChar char="•"/>
            </a:pPr>
            <a:r>
              <a:rPr lang="en-CA" altLang="en-US" dirty="0" smtClean="0">
                <a:latin typeface="Museo 300" charset="0"/>
              </a:rPr>
              <a:t>All handouts at today’s sessions</a:t>
            </a:r>
            <a:r>
              <a:rPr lang="en-CA" altLang="en-US" baseline="0" dirty="0" smtClean="0">
                <a:latin typeface="Museo 300" charset="0"/>
              </a:rPr>
              <a:t> are available online… handouts for other sections </a:t>
            </a:r>
            <a:endParaRPr lang="en-CA" altLang="en-US" dirty="0" smtClean="0">
              <a:latin typeface="Museo 300" charset="0"/>
            </a:endParaRPr>
          </a:p>
          <a:p>
            <a:pPr marL="170043" indent="-170043">
              <a:buFont typeface="Arial"/>
              <a:buChar char="•"/>
            </a:pPr>
            <a:r>
              <a:rPr lang="en-CA" altLang="en-US" dirty="0" smtClean="0">
                <a:latin typeface="Museo 300" charset="0"/>
              </a:rPr>
              <a:t>Website</a:t>
            </a:r>
            <a:r>
              <a:rPr lang="en-CA" altLang="en-US" baseline="0" dirty="0" smtClean="0">
                <a:latin typeface="Museo 300" charset="0"/>
              </a:rPr>
              <a:t> links</a:t>
            </a:r>
          </a:p>
          <a:p>
            <a:pPr marL="170043" indent="-170043">
              <a:buFont typeface="Arial"/>
              <a:buChar char="•"/>
            </a:pPr>
            <a:r>
              <a:rPr lang="en-CA" altLang="en-US" baseline="0" dirty="0" smtClean="0">
                <a:latin typeface="Museo 300" charset="0"/>
              </a:rPr>
              <a:t>Links to click from slide</a:t>
            </a:r>
          </a:p>
          <a:p>
            <a:pPr marL="170043" indent="-170043">
              <a:buFont typeface="Arial"/>
              <a:buChar char="•"/>
            </a:pPr>
            <a:r>
              <a:rPr lang="en-CA" altLang="en-US" baseline="0" dirty="0" smtClean="0">
                <a:latin typeface="Museo 300" charset="0"/>
              </a:rPr>
              <a:t>Morning of… browser windows minimized and ready to pull up</a:t>
            </a:r>
            <a:endParaRPr lang="en-CA" altLang="en-US" dirty="0" smtClean="0">
              <a:latin typeface="Museo 3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23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.</a:t>
            </a:r>
            <a:endParaRPr lang="en-CA" baseline="0" dirty="0"/>
          </a:p>
          <a:p>
            <a:endParaRPr lang="en-CA" baseline="0" dirty="0"/>
          </a:p>
          <a:p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F74CD-20AB-450F-A557-7A1DCC0C7CF1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4288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91AD-64FD-C74D-8AFB-06FFBEFC89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9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91AD-64FD-C74D-8AFB-06FFBEFC89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46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91AD-64FD-C74D-8AFB-06FFBEFC89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34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91AD-64FD-C74D-8AFB-06FFBEFC89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34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91AD-64FD-C74D-8AFB-06FFBEFC89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8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91AD-64FD-C74D-8AFB-06FFBEFC89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48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91AD-64FD-C74D-8AFB-06FFBEFC89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2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2476-F728-4781-9326-0C62EDF2400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6340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91AD-64FD-C74D-8AFB-06FFBEFC89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09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91AD-64FD-C74D-8AFB-06FFBEFC89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6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91AD-64FD-C74D-8AFB-06FFBEFC89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4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91AD-64FD-C74D-8AFB-06FFBEFC89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30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91AD-64FD-C74D-8AFB-06FFBEFC89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792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14B70-E83C-E94F-BEF0-65E95F92A85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67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14B70-E83C-E94F-BEF0-65E95F92A85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67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How we got to these topics:</a:t>
            </a:r>
          </a:p>
          <a:p>
            <a:r>
              <a:rPr lang="en-CA" dirty="0" smtClean="0"/>
              <a:t> teacher/ school survey  - sent topics they were interested in learning more about </a:t>
            </a:r>
          </a:p>
          <a:p>
            <a:r>
              <a:rPr lang="en-CA" dirty="0" smtClean="0"/>
              <a:t> </a:t>
            </a:r>
            <a:r>
              <a:rPr lang="en-CA" dirty="0" err="1" smtClean="0"/>
              <a:t>UbD</a:t>
            </a:r>
            <a:r>
              <a:rPr lang="en-CA" dirty="0" smtClean="0"/>
              <a:t> – end goals?</a:t>
            </a:r>
          </a:p>
          <a:p>
            <a:r>
              <a:rPr lang="en-CA" dirty="0" smtClean="0"/>
              <a:t>2 sessions</a:t>
            </a:r>
          </a:p>
          <a:p>
            <a:r>
              <a:rPr lang="en-CA" dirty="0" smtClean="0"/>
              <a:t>sustained opportunities  to collaborate</a:t>
            </a:r>
          </a:p>
          <a:p>
            <a:r>
              <a:rPr lang="en-CA" dirty="0" smtClean="0"/>
              <a:t> feedback opportunities</a:t>
            </a:r>
          </a:p>
          <a:p>
            <a:r>
              <a:rPr lang="en-CA" dirty="0" smtClean="0"/>
              <a:t>Web site  - updates and  feedback loop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2476-F728-4781-9326-0C62EDF24003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864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How we got to these topics:</a:t>
            </a:r>
          </a:p>
          <a:p>
            <a:r>
              <a:rPr lang="en-CA" dirty="0" smtClean="0"/>
              <a:t> teacher/ school survey  - sent topics they were interested in learning more about </a:t>
            </a:r>
          </a:p>
          <a:p>
            <a:r>
              <a:rPr lang="en-CA" dirty="0" smtClean="0"/>
              <a:t> </a:t>
            </a:r>
            <a:r>
              <a:rPr lang="en-CA" dirty="0" err="1" smtClean="0"/>
              <a:t>UbD</a:t>
            </a:r>
            <a:r>
              <a:rPr lang="en-CA" dirty="0" smtClean="0"/>
              <a:t> – end goals?</a:t>
            </a:r>
          </a:p>
          <a:p>
            <a:r>
              <a:rPr lang="en-CA" dirty="0" smtClean="0"/>
              <a:t>2 sessions</a:t>
            </a:r>
          </a:p>
          <a:p>
            <a:r>
              <a:rPr lang="en-CA" dirty="0" smtClean="0"/>
              <a:t>sustained opportunities  to collaborate</a:t>
            </a:r>
          </a:p>
          <a:p>
            <a:r>
              <a:rPr lang="en-CA" dirty="0" smtClean="0"/>
              <a:t> feedback opportunities</a:t>
            </a:r>
          </a:p>
          <a:p>
            <a:r>
              <a:rPr lang="en-CA" dirty="0" smtClean="0"/>
              <a:t>Web site  - updates and  feedback loop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2476-F728-4781-9326-0C62EDF24003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864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E9AC9-A33D-BF4D-97BA-BB176DB8835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36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2476-F728-4781-9326-0C62EDF2400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72291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2476-F728-4781-9326-0C62EDF24003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59943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How we got to these topics:</a:t>
            </a:r>
          </a:p>
          <a:p>
            <a:r>
              <a:rPr lang="en-CA" dirty="0" smtClean="0"/>
              <a:t> teacher/ school survey  - sent topics they were interested in learning more about </a:t>
            </a:r>
          </a:p>
          <a:p>
            <a:r>
              <a:rPr lang="en-CA" dirty="0" smtClean="0"/>
              <a:t> </a:t>
            </a:r>
            <a:r>
              <a:rPr lang="en-CA" dirty="0" err="1" smtClean="0"/>
              <a:t>UbD</a:t>
            </a:r>
            <a:r>
              <a:rPr lang="en-CA" dirty="0" smtClean="0"/>
              <a:t> – end goals?</a:t>
            </a:r>
          </a:p>
          <a:p>
            <a:r>
              <a:rPr lang="en-CA" dirty="0" smtClean="0"/>
              <a:t>2 sessions</a:t>
            </a:r>
          </a:p>
          <a:p>
            <a:r>
              <a:rPr lang="en-CA" dirty="0" smtClean="0"/>
              <a:t>sustained opportunities  to collaborate</a:t>
            </a:r>
          </a:p>
          <a:p>
            <a:r>
              <a:rPr lang="en-CA" dirty="0" smtClean="0"/>
              <a:t> feedback opportunities</a:t>
            </a:r>
          </a:p>
          <a:p>
            <a:r>
              <a:rPr lang="en-CA" dirty="0" smtClean="0"/>
              <a:t>Web site  - updates and  feedback loop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2476-F728-4781-9326-0C62EDF24003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8647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2476-F728-4781-9326-0C62EDF24003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98135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2476-F728-4781-9326-0C62EDF24003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41869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2476-F728-4781-9326-0C62EDF24003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721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2476-F728-4781-9326-0C62EDF2400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4186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2476-F728-4781-9326-0C62EDF2400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495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2476-F728-4781-9326-0C62EDF2400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0866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How we got to these topics:</a:t>
            </a:r>
          </a:p>
          <a:p>
            <a:r>
              <a:rPr lang="en-CA" dirty="0" smtClean="0"/>
              <a:t> teacher/ school survey  - sent topics they were interested in learning more about </a:t>
            </a:r>
          </a:p>
          <a:p>
            <a:r>
              <a:rPr lang="en-CA" dirty="0" smtClean="0"/>
              <a:t> </a:t>
            </a:r>
            <a:r>
              <a:rPr lang="en-CA" dirty="0" err="1" smtClean="0"/>
              <a:t>UbD</a:t>
            </a:r>
            <a:r>
              <a:rPr lang="en-CA" dirty="0" smtClean="0"/>
              <a:t> – end goals?</a:t>
            </a:r>
          </a:p>
          <a:p>
            <a:r>
              <a:rPr lang="en-CA" dirty="0" smtClean="0"/>
              <a:t>2 sessions</a:t>
            </a:r>
          </a:p>
          <a:p>
            <a:r>
              <a:rPr lang="en-CA" dirty="0" smtClean="0"/>
              <a:t>sustained opportunities  to collaborate</a:t>
            </a:r>
          </a:p>
          <a:p>
            <a:r>
              <a:rPr lang="en-CA" dirty="0" smtClean="0"/>
              <a:t> feedback opportunities</a:t>
            </a:r>
          </a:p>
          <a:p>
            <a:r>
              <a:rPr lang="en-CA" dirty="0" smtClean="0"/>
              <a:t>Web site  - updates and  feedback loop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2476-F728-4781-9326-0C62EDF2400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864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E9AC9-A33D-BF4D-97BA-BB176DB883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36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How we got to these topics:</a:t>
            </a:r>
          </a:p>
          <a:p>
            <a:r>
              <a:rPr lang="en-CA" dirty="0" smtClean="0"/>
              <a:t> teacher/ school survey  - sent topics they were interested in learning more about </a:t>
            </a:r>
          </a:p>
          <a:p>
            <a:r>
              <a:rPr lang="en-CA" dirty="0" smtClean="0"/>
              <a:t> </a:t>
            </a:r>
            <a:r>
              <a:rPr lang="en-CA" dirty="0" err="1" smtClean="0"/>
              <a:t>UbD</a:t>
            </a:r>
            <a:r>
              <a:rPr lang="en-CA" dirty="0" smtClean="0"/>
              <a:t> – end goals?</a:t>
            </a:r>
          </a:p>
          <a:p>
            <a:r>
              <a:rPr lang="en-CA" dirty="0" smtClean="0"/>
              <a:t>2 sessions</a:t>
            </a:r>
          </a:p>
          <a:p>
            <a:r>
              <a:rPr lang="en-CA" dirty="0" smtClean="0"/>
              <a:t>sustained opportunities  to collaborate</a:t>
            </a:r>
          </a:p>
          <a:p>
            <a:r>
              <a:rPr lang="en-CA" dirty="0" smtClean="0"/>
              <a:t> feedback opportunities</a:t>
            </a:r>
          </a:p>
          <a:p>
            <a:r>
              <a:rPr lang="en-CA" dirty="0" smtClean="0"/>
              <a:t>Web site  - updates and  feedback loop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2476-F728-4781-9326-0C62EDF2400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86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517750"/>
            <a:ext cx="8686800" cy="731520"/>
          </a:xfrm>
        </p:spPr>
        <p:txBody>
          <a:bodyPr/>
          <a:lstStyle>
            <a:lvl1pPr>
              <a:lnSpc>
                <a:spcPts val="44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4123759"/>
            <a:ext cx="8686800" cy="685805"/>
          </a:xfrm>
        </p:spPr>
        <p:txBody>
          <a:bodyPr/>
          <a:lstStyle>
            <a:lvl1pPr marL="0" indent="0" algn="l">
              <a:lnSpc>
                <a:spcPts val="4400"/>
              </a:lnSpc>
              <a:spcBef>
                <a:spcPts val="0"/>
              </a:spcBef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85" y="323682"/>
            <a:ext cx="2353260" cy="1310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85" y="323682"/>
            <a:ext cx="2353260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7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64428"/>
            <a:ext cx="9145906" cy="5493572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  <a:gd name="connsiteX0" fmla="*/ 1905 w 5259705"/>
              <a:gd name="connsiteY0" fmla="*/ 118110 h 5410199"/>
              <a:gd name="connsiteX1" fmla="*/ 3619915 w 5259705"/>
              <a:gd name="connsiteY1" fmla="*/ 23114 h 5410199"/>
              <a:gd name="connsiteX2" fmla="*/ 5259705 w 5259705"/>
              <a:gd name="connsiteY2" fmla="*/ 0 h 5410199"/>
              <a:gd name="connsiteX3" fmla="*/ 5257800 w 5259705"/>
              <a:gd name="connsiteY3" fmla="*/ 5410199 h 5410199"/>
              <a:gd name="connsiteX4" fmla="*/ 0 w 5259705"/>
              <a:gd name="connsiteY4" fmla="*/ 5410199 h 5410199"/>
              <a:gd name="connsiteX5" fmla="*/ 1905 w 5259705"/>
              <a:gd name="connsiteY5" fmla="*/ 118110 h 5410199"/>
              <a:gd name="connsiteX0" fmla="*/ 1905 w 5259705"/>
              <a:gd name="connsiteY0" fmla="*/ 155445 h 5447534"/>
              <a:gd name="connsiteX1" fmla="*/ 3806196 w 5259705"/>
              <a:gd name="connsiteY1" fmla="*/ 0 h 5447534"/>
              <a:gd name="connsiteX2" fmla="*/ 5259705 w 5259705"/>
              <a:gd name="connsiteY2" fmla="*/ 37335 h 5447534"/>
              <a:gd name="connsiteX3" fmla="*/ 5257800 w 5259705"/>
              <a:gd name="connsiteY3" fmla="*/ 5447534 h 5447534"/>
              <a:gd name="connsiteX4" fmla="*/ 0 w 5259705"/>
              <a:gd name="connsiteY4" fmla="*/ 5447534 h 5447534"/>
              <a:gd name="connsiteX5" fmla="*/ 1905 w 5259705"/>
              <a:gd name="connsiteY5" fmla="*/ 155445 h 5447534"/>
              <a:gd name="connsiteX0" fmla="*/ 1905 w 5260801"/>
              <a:gd name="connsiteY0" fmla="*/ 155445 h 5447534"/>
              <a:gd name="connsiteX1" fmla="*/ 3806196 w 5260801"/>
              <a:gd name="connsiteY1" fmla="*/ 0 h 5447534"/>
              <a:gd name="connsiteX2" fmla="*/ 5260801 w 5260801"/>
              <a:gd name="connsiteY2" fmla="*/ 171457 h 5447534"/>
              <a:gd name="connsiteX3" fmla="*/ 5257800 w 5260801"/>
              <a:gd name="connsiteY3" fmla="*/ 5447534 h 5447534"/>
              <a:gd name="connsiteX4" fmla="*/ 0 w 5260801"/>
              <a:gd name="connsiteY4" fmla="*/ 5447534 h 5447534"/>
              <a:gd name="connsiteX5" fmla="*/ 1905 w 5260801"/>
              <a:gd name="connsiteY5" fmla="*/ 155445 h 54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0801" h="5447534">
                <a:moveTo>
                  <a:pt x="1905" y="155445"/>
                </a:moveTo>
                <a:lnTo>
                  <a:pt x="3806196" y="0"/>
                </a:lnTo>
                <a:lnTo>
                  <a:pt x="5260801" y="171457"/>
                </a:lnTo>
                <a:cubicBezTo>
                  <a:pt x="5259801" y="1930149"/>
                  <a:pt x="5258800" y="3688842"/>
                  <a:pt x="5257800" y="5447534"/>
                </a:cubicBezTo>
                <a:lnTo>
                  <a:pt x="0" y="5447534"/>
                </a:lnTo>
                <a:lnTo>
                  <a:pt x="1905" y="155445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 smtClean="0"/>
              <a:t>Click icon to insert picture</a:t>
            </a:r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Two Line Heading</a:t>
            </a:r>
            <a:br>
              <a:rPr lang="en-US" dirty="0" smtClean="0"/>
            </a:br>
            <a:r>
              <a:rPr lang="en-US" dirty="0" smtClean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532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6102" y="1424940"/>
            <a:ext cx="4200912" cy="2689860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  <a:gd name="connsiteX0" fmla="*/ 6687 w 5259705"/>
              <a:gd name="connsiteY0" fmla="*/ 0 h 5419387"/>
              <a:gd name="connsiteX1" fmla="*/ 5259705 w 5259705"/>
              <a:gd name="connsiteY1" fmla="*/ 9188 h 5419387"/>
              <a:gd name="connsiteX2" fmla="*/ 5257800 w 5259705"/>
              <a:gd name="connsiteY2" fmla="*/ 5419387 h 5419387"/>
              <a:gd name="connsiteX3" fmla="*/ 0 w 5259705"/>
              <a:gd name="connsiteY3" fmla="*/ 5419387 h 5419387"/>
              <a:gd name="connsiteX4" fmla="*/ 6687 w 5259705"/>
              <a:gd name="connsiteY4" fmla="*/ 0 h 5419387"/>
              <a:gd name="connsiteX0" fmla="*/ 6687 w 5264487"/>
              <a:gd name="connsiteY0" fmla="*/ 197672 h 5617059"/>
              <a:gd name="connsiteX1" fmla="*/ 5264487 w 5264487"/>
              <a:gd name="connsiteY1" fmla="*/ 0 h 5617059"/>
              <a:gd name="connsiteX2" fmla="*/ 5257800 w 5264487"/>
              <a:gd name="connsiteY2" fmla="*/ 5617059 h 5617059"/>
              <a:gd name="connsiteX3" fmla="*/ 0 w 5264487"/>
              <a:gd name="connsiteY3" fmla="*/ 5617059 h 5617059"/>
              <a:gd name="connsiteX4" fmla="*/ 6687 w 5264487"/>
              <a:gd name="connsiteY4" fmla="*/ 197672 h 5617059"/>
              <a:gd name="connsiteX0" fmla="*/ 0 w 5276927"/>
              <a:gd name="connsiteY0" fmla="*/ 197672 h 5617059"/>
              <a:gd name="connsiteX1" fmla="*/ 5276927 w 5276927"/>
              <a:gd name="connsiteY1" fmla="*/ 0 h 5617059"/>
              <a:gd name="connsiteX2" fmla="*/ 5270240 w 5276927"/>
              <a:gd name="connsiteY2" fmla="*/ 5617059 h 5617059"/>
              <a:gd name="connsiteX3" fmla="*/ 12440 w 5276927"/>
              <a:gd name="connsiteY3" fmla="*/ 5617059 h 5617059"/>
              <a:gd name="connsiteX4" fmla="*/ 0 w 5276927"/>
              <a:gd name="connsiteY4" fmla="*/ 197672 h 5617059"/>
              <a:gd name="connsiteX0" fmla="*/ 0 w 5272145"/>
              <a:gd name="connsiteY0" fmla="*/ 181760 h 5617059"/>
              <a:gd name="connsiteX1" fmla="*/ 5272145 w 5272145"/>
              <a:gd name="connsiteY1" fmla="*/ 0 h 5617059"/>
              <a:gd name="connsiteX2" fmla="*/ 5265458 w 5272145"/>
              <a:gd name="connsiteY2" fmla="*/ 5617059 h 5617059"/>
              <a:gd name="connsiteX3" fmla="*/ 7658 w 5272145"/>
              <a:gd name="connsiteY3" fmla="*/ 5617059 h 5617059"/>
              <a:gd name="connsiteX4" fmla="*/ 0 w 5272145"/>
              <a:gd name="connsiteY4" fmla="*/ 181760 h 561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2145" h="5617059">
                <a:moveTo>
                  <a:pt x="0" y="181760"/>
                </a:moveTo>
                <a:lnTo>
                  <a:pt x="5272145" y="0"/>
                </a:lnTo>
                <a:lnTo>
                  <a:pt x="5265458" y="5617059"/>
                </a:lnTo>
                <a:lnTo>
                  <a:pt x="7658" y="5617059"/>
                </a:lnTo>
                <a:cubicBezTo>
                  <a:pt x="3511" y="3810597"/>
                  <a:pt x="4147" y="1988222"/>
                  <a:pt x="0" y="181760"/>
                </a:cubicBez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 smtClean="0"/>
              <a:t>Click icon to insert picture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07540" y="1887070"/>
            <a:ext cx="4572000" cy="4294095"/>
          </a:xfrm>
        </p:spPr>
        <p:txBody>
          <a:bodyPr>
            <a:noAutofit/>
          </a:bodyPr>
          <a:lstStyle>
            <a:lvl1pPr marL="0" indent="0">
              <a:buNone/>
              <a:defRPr sz="3000" spc="-5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If you need to show multiple photos, try grouping them together. (Right-click images to change pictures). If images change size after inserting, right-click the slide thumbnail and reapply the current layout to fix them.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11480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4114800"/>
            <a:ext cx="4189483" cy="2743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 smtClean="0"/>
              <a:t>Click icon to insert 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012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and Content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6102" y="1424940"/>
            <a:ext cx="4200912" cy="2689860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  <a:gd name="connsiteX0" fmla="*/ 6687 w 5259705"/>
              <a:gd name="connsiteY0" fmla="*/ 0 h 5419387"/>
              <a:gd name="connsiteX1" fmla="*/ 5259705 w 5259705"/>
              <a:gd name="connsiteY1" fmla="*/ 9188 h 5419387"/>
              <a:gd name="connsiteX2" fmla="*/ 5257800 w 5259705"/>
              <a:gd name="connsiteY2" fmla="*/ 5419387 h 5419387"/>
              <a:gd name="connsiteX3" fmla="*/ 0 w 5259705"/>
              <a:gd name="connsiteY3" fmla="*/ 5419387 h 5419387"/>
              <a:gd name="connsiteX4" fmla="*/ 6687 w 5259705"/>
              <a:gd name="connsiteY4" fmla="*/ 0 h 5419387"/>
              <a:gd name="connsiteX0" fmla="*/ 6687 w 5264487"/>
              <a:gd name="connsiteY0" fmla="*/ 197672 h 5617059"/>
              <a:gd name="connsiteX1" fmla="*/ 5264487 w 5264487"/>
              <a:gd name="connsiteY1" fmla="*/ 0 h 5617059"/>
              <a:gd name="connsiteX2" fmla="*/ 5257800 w 5264487"/>
              <a:gd name="connsiteY2" fmla="*/ 5617059 h 5617059"/>
              <a:gd name="connsiteX3" fmla="*/ 0 w 5264487"/>
              <a:gd name="connsiteY3" fmla="*/ 5617059 h 5617059"/>
              <a:gd name="connsiteX4" fmla="*/ 6687 w 5264487"/>
              <a:gd name="connsiteY4" fmla="*/ 197672 h 5617059"/>
              <a:gd name="connsiteX0" fmla="*/ 0 w 5276927"/>
              <a:gd name="connsiteY0" fmla="*/ 197672 h 5617059"/>
              <a:gd name="connsiteX1" fmla="*/ 5276927 w 5276927"/>
              <a:gd name="connsiteY1" fmla="*/ 0 h 5617059"/>
              <a:gd name="connsiteX2" fmla="*/ 5270240 w 5276927"/>
              <a:gd name="connsiteY2" fmla="*/ 5617059 h 5617059"/>
              <a:gd name="connsiteX3" fmla="*/ 12440 w 5276927"/>
              <a:gd name="connsiteY3" fmla="*/ 5617059 h 5617059"/>
              <a:gd name="connsiteX4" fmla="*/ 0 w 5276927"/>
              <a:gd name="connsiteY4" fmla="*/ 197672 h 5617059"/>
              <a:gd name="connsiteX0" fmla="*/ 0 w 5272145"/>
              <a:gd name="connsiteY0" fmla="*/ 181760 h 5617059"/>
              <a:gd name="connsiteX1" fmla="*/ 5272145 w 5272145"/>
              <a:gd name="connsiteY1" fmla="*/ 0 h 5617059"/>
              <a:gd name="connsiteX2" fmla="*/ 5265458 w 5272145"/>
              <a:gd name="connsiteY2" fmla="*/ 5617059 h 5617059"/>
              <a:gd name="connsiteX3" fmla="*/ 7658 w 5272145"/>
              <a:gd name="connsiteY3" fmla="*/ 5617059 h 5617059"/>
              <a:gd name="connsiteX4" fmla="*/ 0 w 5272145"/>
              <a:gd name="connsiteY4" fmla="*/ 181760 h 561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2145" h="5617059">
                <a:moveTo>
                  <a:pt x="0" y="181760"/>
                </a:moveTo>
                <a:lnTo>
                  <a:pt x="5272145" y="0"/>
                </a:lnTo>
                <a:lnTo>
                  <a:pt x="5265458" y="5617059"/>
                </a:lnTo>
                <a:lnTo>
                  <a:pt x="7658" y="5617059"/>
                </a:lnTo>
                <a:cubicBezTo>
                  <a:pt x="3511" y="3810597"/>
                  <a:pt x="4147" y="1988222"/>
                  <a:pt x="0" y="181760"/>
                </a:cubicBez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 smtClean="0"/>
              <a:t>Click icon to insert picture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07540" y="1887070"/>
            <a:ext cx="4572000" cy="4294095"/>
          </a:xfrm>
        </p:spPr>
        <p:txBody>
          <a:bodyPr>
            <a:noAutofit/>
          </a:bodyPr>
          <a:lstStyle>
            <a:lvl1pPr marL="0" indent="0">
              <a:buNone/>
              <a:defRPr sz="3000" spc="-5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If you need to show multiple photos, try grouping them together. (Right-click images to change pictures). If images change size after inserting, right-click the slide thumbnail and reapply the current layout to fix them.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4114800"/>
            <a:ext cx="4189483" cy="2743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 smtClean="0"/>
              <a:t>Click icon to insert picture</a:t>
            </a:r>
            <a:endParaRPr lang="en-CA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Two Line Heading</a:t>
            </a:r>
            <a:br>
              <a:rPr lang="en-US" dirty="0" smtClean="0"/>
            </a:br>
            <a:r>
              <a:rPr lang="en-US" dirty="0" smtClean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008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07895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CA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 hasCustomPrompt="1"/>
          </p:nvPr>
        </p:nvSpPr>
        <p:spPr>
          <a:xfrm>
            <a:off x="372035" y="2550460"/>
            <a:ext cx="8153400" cy="30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 smtClean="0"/>
              <a:t>Click the icon to insert a new table</a:t>
            </a:r>
            <a:endParaRPr lang="en-CA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828799"/>
            <a:ext cx="7635240" cy="609601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 dirty="0" smtClean="0"/>
              <a:t>Small and simple table title</a:t>
            </a:r>
            <a:endParaRPr lang="en-CA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5715000"/>
            <a:ext cx="8305800" cy="990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pc="-50" baseline="0">
                <a:solidFill>
                  <a:schemeClr val="tx1"/>
                </a:solidFill>
                <a:latin typeface="+mn-lt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 dirty="0" smtClean="0"/>
              <a:t>Note: You can change the colour of your table by choosing a new ‘Table Style’ from the  ‘Design’ tab under the ‘Table Tools’ tab (select the table to see the ‘Table Tools’ tab). To maintain your formatting, right-click on the style you want to apply, and choose ‘Apply and Maintain Formatting’ (you can delete this instructional note from the slide)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451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 hasCustomPrompt="1"/>
          </p:nvPr>
        </p:nvSpPr>
        <p:spPr>
          <a:xfrm>
            <a:off x="372035" y="2550460"/>
            <a:ext cx="8153400" cy="30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 smtClean="0"/>
              <a:t>Click the icon to insert a new table</a:t>
            </a:r>
            <a:endParaRPr lang="en-CA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828799"/>
            <a:ext cx="7635240" cy="609601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 dirty="0" smtClean="0"/>
              <a:t>Small and simple table title</a:t>
            </a:r>
            <a:endParaRPr lang="en-CA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5715000"/>
            <a:ext cx="8305800" cy="990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pc="-50" baseline="0">
                <a:solidFill>
                  <a:schemeClr val="tx1"/>
                </a:solidFill>
                <a:latin typeface="+mn-lt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 dirty="0" smtClean="0"/>
              <a:t>Note: You can change the colour of your table by choosing a new ‘Table Style’ from the  ‘Design’ tab under the ‘Table Tools’ tab (select the table to see the ‘Table Tools’ tab). To maintain your formatting, right-click on the style you want to apply, and choose ‘Apply and Maintain Formatting’ (you can delete this instructional note from the slide)</a:t>
            </a:r>
            <a:endParaRPr lang="en-CA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Two Line Heading</a:t>
            </a:r>
            <a:br>
              <a:rPr lang="en-US" dirty="0" smtClean="0"/>
            </a:br>
            <a:r>
              <a:rPr lang="en-US" dirty="0" smtClean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2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11480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Blank Slide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42" y="365760"/>
            <a:ext cx="951058" cy="69500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38400"/>
            <a:ext cx="7635240" cy="3733800"/>
          </a:xfrm>
        </p:spPr>
        <p:txBody>
          <a:bodyPr>
            <a:normAutofit/>
          </a:bodyPr>
          <a:lstStyle>
            <a:lvl1pPr>
              <a:defRPr sz="2100"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sz="2100" baseline="0"/>
            </a:lvl5pPr>
          </a:lstStyle>
          <a:p>
            <a:pPr lvl="0"/>
            <a:r>
              <a:rPr lang="en-US" dirty="0" smtClean="0"/>
              <a:t>21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 err="1" smtClean="0"/>
              <a:t>Roboto</a:t>
            </a:r>
            <a:r>
              <a:rPr lang="en-US" dirty="0" smtClean="0"/>
              <a:t> Light minimum size. This line is an example of 21 </a:t>
            </a:r>
            <a:r>
              <a:rPr lang="en-US" dirty="0" err="1" smtClean="0"/>
              <a:t>pt</a:t>
            </a:r>
            <a:r>
              <a:rPr lang="en-US" dirty="0" smtClean="0"/>
              <a:t> type.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828799"/>
            <a:ext cx="7635240" cy="609601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 dirty="0" smtClean="0"/>
              <a:t>What about text sizes?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188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42" y="365760"/>
            <a:ext cx="951058" cy="69500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38400"/>
            <a:ext cx="7635240" cy="3733800"/>
          </a:xfrm>
        </p:spPr>
        <p:txBody>
          <a:bodyPr>
            <a:normAutofit/>
          </a:bodyPr>
          <a:lstStyle>
            <a:lvl1pPr>
              <a:defRPr sz="2100"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sz="2100" baseline="0"/>
            </a:lvl5pPr>
          </a:lstStyle>
          <a:p>
            <a:pPr lvl="0"/>
            <a:r>
              <a:rPr lang="en-US" dirty="0" smtClean="0"/>
              <a:t>21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 err="1" smtClean="0"/>
              <a:t>Roboto</a:t>
            </a:r>
            <a:r>
              <a:rPr lang="en-US" dirty="0" smtClean="0"/>
              <a:t> Light minimum size. This line is an example of 21 </a:t>
            </a:r>
            <a:r>
              <a:rPr lang="en-US" dirty="0" err="1" smtClean="0"/>
              <a:t>pt</a:t>
            </a:r>
            <a:r>
              <a:rPr lang="en-US" dirty="0" smtClean="0"/>
              <a:t> type.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828799"/>
            <a:ext cx="7635240" cy="609601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 dirty="0" smtClean="0"/>
              <a:t>What about text sizes?</a:t>
            </a:r>
            <a:endParaRPr lang="en-CA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Two Line Heading</a:t>
            </a:r>
            <a:br>
              <a:rPr lang="en-US" dirty="0" smtClean="0"/>
            </a:br>
            <a:r>
              <a:rPr lang="en-US" dirty="0" smtClean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840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635" y="1819835"/>
            <a:ext cx="7772400" cy="1685365"/>
          </a:xfrm>
        </p:spPr>
        <p:txBody>
          <a:bodyPr anchor="t">
            <a:normAutofit/>
          </a:bodyPr>
          <a:lstStyle>
            <a:lvl1pPr algn="l">
              <a:lnSpc>
                <a:spcPts val="4200"/>
              </a:lnSpc>
              <a:defRPr sz="3300" b="0" cap="none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smtClean="0"/>
              <a:t>If you need to create another slide of this type, right-click the thumbnail and select ‘Duplicate Slide’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42" y="367555"/>
            <a:ext cx="951058" cy="695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42" y="367555"/>
            <a:ext cx="951058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1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411480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3021105"/>
            <a:ext cx="7635240" cy="3078163"/>
          </a:xfrm>
        </p:spPr>
        <p:txBody>
          <a:bodyPr/>
          <a:lstStyle>
            <a:lvl1pPr marL="228600" indent="-228600">
              <a:defRPr baseline="0"/>
            </a:lvl1pPr>
            <a:lvl2pPr marL="457200" indent="-228600">
              <a:defRPr/>
            </a:lvl2pPr>
            <a:lvl4pPr marL="914400" indent="-228600">
              <a:defRPr/>
            </a:lvl4pPr>
          </a:lstStyle>
          <a:p>
            <a:pPr lvl="0"/>
            <a:r>
              <a:rPr lang="en-US" dirty="0" smtClean="0"/>
              <a:t>Bullet points should be short and to the point; try to keep points to one or two lines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828799"/>
            <a:ext cx="7635240" cy="1134035"/>
          </a:xfrm>
        </p:spPr>
        <p:txBody>
          <a:bodyPr>
            <a:norm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accent6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 smtClean="0"/>
              <a:t>Change </a:t>
            </a:r>
            <a:r>
              <a:rPr lang="en-US" dirty="0" err="1" smtClean="0"/>
              <a:t>colour</a:t>
            </a:r>
            <a:r>
              <a:rPr lang="en-US" dirty="0" smtClean="0"/>
              <a:t>: </a:t>
            </a:r>
            <a:r>
              <a:rPr lang="en-CA" noProof="0" dirty="0" smtClean="0"/>
              <a:t>colour</a:t>
            </a:r>
            <a:r>
              <a:rPr lang="en-US" dirty="0" smtClean="0"/>
              <a:t> palette can be found under ‘Theme </a:t>
            </a:r>
            <a:r>
              <a:rPr lang="en-CA" noProof="0" dirty="0" smtClean="0"/>
              <a:t>Colours</a:t>
            </a:r>
            <a:r>
              <a:rPr lang="en-US" dirty="0" smtClean="0"/>
              <a:t>’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730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Two Line Heading</a:t>
            </a:r>
            <a:br>
              <a:rPr lang="en-US" dirty="0" smtClean="0"/>
            </a:br>
            <a:r>
              <a:rPr lang="en-US" dirty="0" smtClean="0"/>
              <a:t>Slide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3021105"/>
            <a:ext cx="7635240" cy="3078163"/>
          </a:xfrm>
        </p:spPr>
        <p:txBody>
          <a:bodyPr/>
          <a:lstStyle>
            <a:lvl1pPr marL="228600" indent="-228600">
              <a:defRPr baseline="0"/>
            </a:lvl1pPr>
            <a:lvl2pPr marL="457200" indent="-228600">
              <a:defRPr/>
            </a:lvl2pPr>
            <a:lvl4pPr marL="914400" indent="-228600">
              <a:defRPr/>
            </a:lvl4pPr>
          </a:lstStyle>
          <a:p>
            <a:pPr lvl="0"/>
            <a:r>
              <a:rPr lang="en-US" dirty="0" smtClean="0"/>
              <a:t>Bullet points should be short and to the point; try to keep points to one or two lines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828799"/>
            <a:ext cx="7635240" cy="1134035"/>
          </a:xfrm>
        </p:spPr>
        <p:txBody>
          <a:bodyPr>
            <a:norm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accent6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 smtClean="0"/>
              <a:t>Change </a:t>
            </a:r>
            <a:r>
              <a:rPr lang="en-US" dirty="0" err="1" smtClean="0"/>
              <a:t>colour</a:t>
            </a:r>
            <a:r>
              <a:rPr lang="en-US" dirty="0" smtClean="0"/>
              <a:t>: </a:t>
            </a:r>
            <a:r>
              <a:rPr lang="en-CA" noProof="0" dirty="0" smtClean="0"/>
              <a:t>colour</a:t>
            </a:r>
            <a:r>
              <a:rPr lang="en-US" dirty="0" smtClean="0"/>
              <a:t> palette can be found under ‘Theme </a:t>
            </a:r>
            <a:r>
              <a:rPr lang="en-CA" noProof="0" dirty="0" smtClean="0"/>
              <a:t>Colours</a:t>
            </a:r>
            <a:r>
              <a:rPr lang="en-US" dirty="0" smtClean="0"/>
              <a:t>’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743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411480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828799"/>
            <a:ext cx="7635240" cy="4343400"/>
          </a:xfrm>
        </p:spPr>
        <p:txBody>
          <a:bodyPr/>
          <a:lstStyle>
            <a:lvl1pPr marL="228600" indent="-228600">
              <a:defRPr baseline="0"/>
            </a:lvl1pPr>
            <a:lvl2pPr marL="457200" indent="-228600">
              <a:defRPr/>
            </a:lvl2pPr>
            <a:lvl4pPr marL="914400" indent="-228600">
              <a:defRPr/>
            </a:lvl4pPr>
          </a:lstStyle>
          <a:p>
            <a:pPr lvl="0"/>
            <a:r>
              <a:rPr lang="en-US" dirty="0" smtClean="0"/>
              <a:t>Align the text to the title and line length to the left edge of the logo for balance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307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Two Line Heading</a:t>
            </a:r>
            <a:br>
              <a:rPr lang="en-US" dirty="0" smtClean="0"/>
            </a:br>
            <a:r>
              <a:rPr lang="en-US" dirty="0" smtClean="0"/>
              <a:t>Slide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828799"/>
            <a:ext cx="7635240" cy="4343400"/>
          </a:xfrm>
        </p:spPr>
        <p:txBody>
          <a:bodyPr/>
          <a:lstStyle>
            <a:lvl1pPr marL="228600" indent="-228600">
              <a:defRPr baseline="0"/>
            </a:lvl1pPr>
            <a:lvl2pPr marL="457200" indent="-228600">
              <a:defRPr/>
            </a:lvl2pPr>
            <a:lvl4pPr marL="914400" indent="-228600">
              <a:defRPr/>
            </a:lvl4pPr>
          </a:lstStyle>
          <a:p>
            <a:pPr lvl="0"/>
            <a:r>
              <a:rPr lang="en-US" dirty="0" smtClean="0"/>
              <a:t>Try to keep points to one or two lines as a maximum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15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402079"/>
            <a:ext cx="5259705" cy="5455921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9705" h="5410199">
                <a:moveTo>
                  <a:pt x="1905" y="118110"/>
                </a:moveTo>
                <a:lnTo>
                  <a:pt x="5259705" y="0"/>
                </a:lnTo>
                <a:lnTo>
                  <a:pt x="5257800" y="5410199"/>
                </a:lnTo>
                <a:lnTo>
                  <a:pt x="0" y="5410199"/>
                </a:lnTo>
                <a:lnTo>
                  <a:pt x="1905" y="11811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 smtClean="0"/>
              <a:t>Click icon to insert picture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10200" y="1878105"/>
            <a:ext cx="3474720" cy="4294095"/>
          </a:xfrm>
        </p:spPr>
        <p:txBody>
          <a:bodyPr>
            <a:noAutofit/>
          </a:bodyPr>
          <a:lstStyle>
            <a:lvl1pPr marL="0" indent="0">
              <a:buNone/>
              <a:defRPr sz="3000" spc="-5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Using one large strong image says more than many small images. Err on the side of less content is more – including slide titles. (Right-click image to change picture)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11480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010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402079"/>
            <a:ext cx="5259705" cy="5455921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9705" h="5410199">
                <a:moveTo>
                  <a:pt x="1905" y="118110"/>
                </a:moveTo>
                <a:lnTo>
                  <a:pt x="5259705" y="0"/>
                </a:lnTo>
                <a:lnTo>
                  <a:pt x="5257800" y="5410199"/>
                </a:lnTo>
                <a:lnTo>
                  <a:pt x="0" y="5410199"/>
                </a:lnTo>
                <a:lnTo>
                  <a:pt x="1905" y="11811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 smtClean="0"/>
              <a:t>Click icon to insert picture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10200" y="1878105"/>
            <a:ext cx="3474720" cy="4294095"/>
          </a:xfrm>
        </p:spPr>
        <p:txBody>
          <a:bodyPr>
            <a:noAutofit/>
          </a:bodyPr>
          <a:lstStyle>
            <a:lvl1pPr marL="0" indent="0">
              <a:buNone/>
              <a:defRPr sz="3000" spc="-5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Using one large strong image says more than many small images. Err on the side of less content is more – including slide titles. (Right-click image to change picture)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Two Line Heading</a:t>
            </a:r>
            <a:br>
              <a:rPr lang="en-US" dirty="0" smtClean="0"/>
            </a:br>
            <a:r>
              <a:rPr lang="en-US" dirty="0" smtClean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967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11480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CA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64428"/>
            <a:ext cx="9145906" cy="5493572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  <a:gd name="connsiteX0" fmla="*/ 1905 w 5259705"/>
              <a:gd name="connsiteY0" fmla="*/ 118110 h 5410199"/>
              <a:gd name="connsiteX1" fmla="*/ 3619915 w 5259705"/>
              <a:gd name="connsiteY1" fmla="*/ 23114 h 5410199"/>
              <a:gd name="connsiteX2" fmla="*/ 5259705 w 5259705"/>
              <a:gd name="connsiteY2" fmla="*/ 0 h 5410199"/>
              <a:gd name="connsiteX3" fmla="*/ 5257800 w 5259705"/>
              <a:gd name="connsiteY3" fmla="*/ 5410199 h 5410199"/>
              <a:gd name="connsiteX4" fmla="*/ 0 w 5259705"/>
              <a:gd name="connsiteY4" fmla="*/ 5410199 h 5410199"/>
              <a:gd name="connsiteX5" fmla="*/ 1905 w 5259705"/>
              <a:gd name="connsiteY5" fmla="*/ 118110 h 5410199"/>
              <a:gd name="connsiteX0" fmla="*/ 1905 w 5259705"/>
              <a:gd name="connsiteY0" fmla="*/ 155445 h 5447534"/>
              <a:gd name="connsiteX1" fmla="*/ 3806196 w 5259705"/>
              <a:gd name="connsiteY1" fmla="*/ 0 h 5447534"/>
              <a:gd name="connsiteX2" fmla="*/ 5259705 w 5259705"/>
              <a:gd name="connsiteY2" fmla="*/ 37335 h 5447534"/>
              <a:gd name="connsiteX3" fmla="*/ 5257800 w 5259705"/>
              <a:gd name="connsiteY3" fmla="*/ 5447534 h 5447534"/>
              <a:gd name="connsiteX4" fmla="*/ 0 w 5259705"/>
              <a:gd name="connsiteY4" fmla="*/ 5447534 h 5447534"/>
              <a:gd name="connsiteX5" fmla="*/ 1905 w 5259705"/>
              <a:gd name="connsiteY5" fmla="*/ 155445 h 5447534"/>
              <a:gd name="connsiteX0" fmla="*/ 1905 w 5260801"/>
              <a:gd name="connsiteY0" fmla="*/ 155445 h 5447534"/>
              <a:gd name="connsiteX1" fmla="*/ 3806196 w 5260801"/>
              <a:gd name="connsiteY1" fmla="*/ 0 h 5447534"/>
              <a:gd name="connsiteX2" fmla="*/ 5260801 w 5260801"/>
              <a:gd name="connsiteY2" fmla="*/ 171457 h 5447534"/>
              <a:gd name="connsiteX3" fmla="*/ 5257800 w 5260801"/>
              <a:gd name="connsiteY3" fmla="*/ 5447534 h 5447534"/>
              <a:gd name="connsiteX4" fmla="*/ 0 w 5260801"/>
              <a:gd name="connsiteY4" fmla="*/ 5447534 h 5447534"/>
              <a:gd name="connsiteX5" fmla="*/ 1905 w 5260801"/>
              <a:gd name="connsiteY5" fmla="*/ 155445 h 54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0801" h="5447534">
                <a:moveTo>
                  <a:pt x="1905" y="155445"/>
                </a:moveTo>
                <a:lnTo>
                  <a:pt x="3806196" y="0"/>
                </a:lnTo>
                <a:lnTo>
                  <a:pt x="5260801" y="171457"/>
                </a:lnTo>
                <a:cubicBezTo>
                  <a:pt x="5259801" y="1930149"/>
                  <a:pt x="5258800" y="3688842"/>
                  <a:pt x="5257800" y="5447534"/>
                </a:cubicBezTo>
                <a:lnTo>
                  <a:pt x="0" y="5447534"/>
                </a:lnTo>
                <a:lnTo>
                  <a:pt x="1905" y="155445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 smtClean="0"/>
              <a:t>Click icon to insert 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48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76352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195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73" r:id="rId5"/>
    <p:sldLayoutId id="2147483674" r:id="rId6"/>
    <p:sldLayoutId id="2147483664" r:id="rId7"/>
    <p:sldLayoutId id="2147483677" r:id="rId8"/>
    <p:sldLayoutId id="2147483675" r:id="rId9"/>
    <p:sldLayoutId id="2147483678" r:id="rId10"/>
    <p:sldLayoutId id="2147483676" r:id="rId11"/>
    <p:sldLayoutId id="2147483679" r:id="rId12"/>
    <p:sldLayoutId id="2147483667" r:id="rId13"/>
    <p:sldLayoutId id="2147483680" r:id="rId14"/>
    <p:sldLayoutId id="2147483666" r:id="rId15"/>
    <p:sldLayoutId id="2147483681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457200" indent="-228600" algn="l" defTabSz="914400" rtl="0" eaLnBrk="1" latinLnBrk="0" hangingPunct="1">
        <a:spcBef>
          <a:spcPct val="20000"/>
        </a:spcBef>
        <a:buSzPct val="7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–"/>
        <a:defRPr sz="26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4yr.ca/" TargetMode="External"/><Relationship Id="rId4" Type="http://schemas.openxmlformats.org/officeDocument/2006/relationships/image" Target="../media/image14.png"/><Relationship Id="rId5" Type="http://schemas.openxmlformats.org/officeDocument/2006/relationships/hyperlink" Target="http://literacy44.ca/" TargetMode="External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hyperlink" Target="http://nvsd44curriculumhub.ca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s://2culturetalks.wordpress.com/2013/10/30/two-different-operating-systems/" TargetMode="External"/><Relationship Id="rId5" Type="http://schemas.openxmlformats.org/officeDocument/2006/relationships/hyperlink" Target="http://amazingwomenrock.com/the-story-of-the-cracked-pot-for-anyone-whos-not-quite-perfect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r4yr.ca/" TargetMode="External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911"/>
            <a:ext cx="9144000" cy="4779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789040"/>
            <a:ext cx="8686800" cy="731520"/>
          </a:xfrm>
        </p:spPr>
        <p:txBody>
          <a:bodyPr>
            <a:noAutofit/>
          </a:bodyPr>
          <a:lstStyle/>
          <a:p>
            <a:pPr algn="ctr">
              <a:lnSpc>
                <a:spcPts val="5900"/>
              </a:lnSpc>
            </a:pPr>
            <a:r>
              <a:rPr lang="en-CA" sz="5000" dirty="0" smtClean="0"/>
              <a:t>Changing Results for </a:t>
            </a:r>
            <a:br>
              <a:rPr lang="en-CA" sz="5000" dirty="0" smtClean="0"/>
            </a:br>
            <a:r>
              <a:rPr lang="en-CA" sz="5000" dirty="0" smtClean="0"/>
              <a:t>Young Readers: K-7</a:t>
            </a:r>
            <a:br>
              <a:rPr lang="en-CA" sz="5000" dirty="0" smtClean="0"/>
            </a:br>
            <a:r>
              <a:rPr lang="en-CA" sz="5000" dirty="0" smtClean="0"/>
              <a:t> </a:t>
            </a:r>
            <a:endParaRPr lang="en-CA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8686800" cy="685805"/>
          </a:xfrm>
        </p:spPr>
        <p:txBody>
          <a:bodyPr>
            <a:noAutofit/>
          </a:bodyPr>
          <a:lstStyle/>
          <a:p>
            <a:pPr algn="ctr"/>
            <a:r>
              <a:rPr lang="en-CA" sz="2500" dirty="0" smtClean="0"/>
              <a:t>Literacy for all:  supporting struggling readers  </a:t>
            </a:r>
            <a:endParaRPr lang="en-CA" sz="2500" dirty="0"/>
          </a:p>
        </p:txBody>
      </p:sp>
    </p:spTree>
    <p:extLst>
      <p:ext uri="{BB962C8B-B14F-4D97-AF65-F5344CB8AC3E}">
        <p14:creationId xmlns:p14="http://schemas.microsoft.com/office/powerpoint/2010/main" val="175739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Agenda </a:t>
            </a:r>
            <a:endParaRPr lang="en-CA" sz="4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881227"/>
              </p:ext>
            </p:extLst>
          </p:nvPr>
        </p:nvGraphicFramePr>
        <p:xfrm>
          <a:off x="539552" y="1988840"/>
          <a:ext cx="8016240" cy="2697480"/>
        </p:xfrm>
        <a:graphic>
          <a:graphicData uri="http://schemas.openxmlformats.org/drawingml/2006/table">
            <a:tbl>
              <a:tblPr firstRow="1" bandRow="1"/>
              <a:tblGrid>
                <a:gridCol w="5500444"/>
                <a:gridCol w="2515796"/>
              </a:tblGrid>
              <a:tr h="36576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1:00pm - 3:00pm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39900" algn="l"/>
                        </a:tabLst>
                      </a:pPr>
                      <a:r>
                        <a:rPr lang="en-CA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Assessment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39900" algn="l"/>
                        </a:tabLst>
                      </a:pPr>
                      <a:endParaRPr lang="en-CA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39900" algn="l"/>
                        </a:tabLst>
                      </a:pP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Mountain View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286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Critical Literacy </a:t>
                      </a:r>
                      <a:endParaRPr lang="en-CA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286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286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Mountain View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286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Wrap up and February  </a:t>
                      </a:r>
                      <a:endParaRPr lang="en-CA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286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286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Mountain View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24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484784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  <a:hlinkClick r:id="rId3"/>
              </a:rPr>
              <a:t>https</a:t>
            </a:r>
            <a:r>
              <a:rPr lang="en-US" sz="2400" dirty="0" smtClean="0">
                <a:latin typeface="Century Gothic"/>
                <a:cs typeface="Century Gothic"/>
                <a:hlinkClick r:id="rId3"/>
              </a:rPr>
              <a:t>://cr4yr.ca</a:t>
            </a:r>
            <a:r>
              <a:rPr lang="en-US" sz="2400" dirty="0" smtClean="0">
                <a:latin typeface="Century Gothic"/>
                <a:cs typeface="Century Gothic"/>
              </a:rPr>
              <a:t>/</a:t>
            </a:r>
          </a:p>
          <a:p>
            <a:pPr algn="ctr"/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7" name="Picture 6" descr="Screen Shot 2015-12-09 at 8.43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68353"/>
            <a:ext cx="2768321" cy="1085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680440">
            <a:off x="-48322" y="2823328"/>
            <a:ext cx="4815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  <a:hlinkClick r:id="rId5"/>
              </a:rPr>
              <a:t>http://literacy44.ca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813" y="260648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dirty="0">
                <a:solidFill>
                  <a:schemeClr val="bg1"/>
                </a:solidFill>
                <a:latin typeface="+mj-lt"/>
                <a:cs typeface="Century Gothic"/>
              </a:rPr>
              <a:t>Literacy Resources</a:t>
            </a:r>
            <a:endParaRPr lang="en-CA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08719"/>
            <a:ext cx="4786313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t="19232" r="7241" b="4688"/>
          <a:stretch/>
        </p:blipFill>
        <p:spPr bwMode="auto">
          <a:xfrm>
            <a:off x="611560" y="3888303"/>
            <a:ext cx="5786267" cy="279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1411556">
            <a:off x="5588969" y="5449886"/>
            <a:ext cx="3405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hlinkClick r:id="rId8"/>
              </a:rPr>
              <a:t>http://</a:t>
            </a:r>
            <a:r>
              <a:rPr lang="en-CA" b="1" dirty="0">
                <a:solidFill>
                  <a:srgbClr val="0070C0"/>
                </a:solidFill>
                <a:hlinkClick r:id="rId8"/>
              </a:rPr>
              <a:t>nvsd44curriculumhub.ca</a:t>
            </a:r>
            <a:r>
              <a:rPr lang="en-CA" b="1" dirty="0" smtClean="0">
                <a:hlinkClick r:id="rId8"/>
              </a:rPr>
              <a:t>/</a:t>
            </a:r>
            <a:endParaRPr lang="en-CA" b="1" dirty="0" smtClean="0"/>
          </a:p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01011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001" r="10390" b="8944"/>
          <a:stretch/>
        </p:blipFill>
        <p:spPr>
          <a:xfrm>
            <a:off x="1259632" y="1916832"/>
            <a:ext cx="3168352" cy="42244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 descr="frenchfirstpeoplelearning8.5x11pdf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5461"/>
            <a:ext cx="2926480" cy="37872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Principles of Learning 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442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9656"/>
            <a:ext cx="9144000" cy="4779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971800"/>
            <a:ext cx="8686800" cy="135905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CA" sz="5000" dirty="0" smtClean="0">
                <a:latin typeface="+mj-lt"/>
                <a:cs typeface="Cambria"/>
              </a:rPr>
              <a:t>Self-</a:t>
            </a:r>
            <a:r>
              <a:rPr lang="en-CA" sz="5000" dirty="0">
                <a:latin typeface="+mj-lt"/>
                <a:cs typeface="Cambria"/>
              </a:rPr>
              <a:t>R</a:t>
            </a:r>
            <a:r>
              <a:rPr lang="en-CA" sz="5000" dirty="0" smtClean="0">
                <a:latin typeface="+mj-lt"/>
                <a:cs typeface="Cambria"/>
              </a:rPr>
              <a:t>egulation </a:t>
            </a:r>
            <a:r>
              <a:rPr lang="en-CA" sz="5000" dirty="0">
                <a:latin typeface="+mj-lt"/>
                <a:cs typeface="Cambria"/>
              </a:rPr>
              <a:t>&amp; Student-Teacher Connections</a:t>
            </a:r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228600" y="4572000"/>
            <a:ext cx="8686800" cy="685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44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kern="1200" cap="all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75000"/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 smtClean="0"/>
              <a:t>Darlene Sulis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410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35240" cy="914400"/>
          </a:xfrm>
        </p:spPr>
        <p:txBody>
          <a:bodyPr/>
          <a:lstStyle/>
          <a:p>
            <a:r>
              <a:rPr lang="en-CA" dirty="0">
                <a:latin typeface="+mj-lt"/>
                <a:cs typeface="Cambria"/>
              </a:rPr>
              <a:t>Big Ideas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828800"/>
            <a:ext cx="7924800" cy="4648200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dirty="0">
                <a:latin typeface="+mn-lt"/>
                <a:cs typeface="Cambria"/>
              </a:rPr>
              <a:t>Regardless of tools, strategies or program used, relationship building and nurturing is integral in student learning.</a:t>
            </a:r>
          </a:p>
          <a:p>
            <a:pPr lvl="0">
              <a:spcAft>
                <a:spcPts val="600"/>
              </a:spcAft>
            </a:pPr>
            <a:r>
              <a:rPr lang="en-US" dirty="0">
                <a:latin typeface="+mn-lt"/>
                <a:cs typeface="Cambria"/>
              </a:rPr>
              <a:t>Students learn as much if not more from what we do as teachers and how we are, than from what we say.</a:t>
            </a:r>
          </a:p>
          <a:p>
            <a:pPr lvl="0">
              <a:spcAft>
                <a:spcPts val="600"/>
              </a:spcAft>
            </a:pPr>
            <a:r>
              <a:rPr lang="en-US" dirty="0">
                <a:latin typeface="+mn-lt"/>
                <a:cs typeface="Cambria"/>
              </a:rPr>
              <a:t>Everyday we have the opportunity to teach with our words, our physical presence and our emotional response. </a:t>
            </a:r>
            <a:endParaRPr lang="en-CA" dirty="0">
              <a:latin typeface="+mn-lt"/>
              <a:cs typeface="Cambria"/>
            </a:endParaRPr>
          </a:p>
          <a:p>
            <a:endParaRPr lang="en-CA" dirty="0">
              <a:latin typeface="+mn-lt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51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35240" cy="914400"/>
          </a:xfrm>
        </p:spPr>
        <p:txBody>
          <a:bodyPr/>
          <a:lstStyle/>
          <a:p>
            <a:r>
              <a:rPr lang="en-CA" dirty="0">
                <a:latin typeface="+mj-lt"/>
                <a:cs typeface="Cambria"/>
              </a:rPr>
              <a:t>Perspective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8490" r="-8490"/>
          <a:stretch>
            <a:fillRect/>
          </a:stretch>
        </p:blipFill>
        <p:spPr>
          <a:xfrm>
            <a:off x="-152400" y="2316907"/>
            <a:ext cx="5157208" cy="316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0600" y="1992693"/>
            <a:ext cx="4038600" cy="38164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cs typeface="Cambria"/>
              </a:rPr>
              <a:t>“You might not be able to change certain things in your life, at work, or at home, but you can change </a:t>
            </a:r>
            <a:r>
              <a:rPr lang="en-US" sz="2800" i="1" dirty="0">
                <a:cs typeface="Cambria"/>
              </a:rPr>
              <a:t>how </a:t>
            </a:r>
            <a:r>
              <a:rPr lang="en-US" sz="2800" dirty="0">
                <a:cs typeface="Cambria"/>
              </a:rPr>
              <a:t>you experience those immutable aspects of life, work, and home.” </a:t>
            </a:r>
          </a:p>
          <a:p>
            <a:pPr algn="r"/>
            <a:r>
              <a:rPr lang="en-US" i="1" dirty="0">
                <a:cs typeface="Cambria"/>
              </a:rPr>
              <a:t>– Deborah </a:t>
            </a:r>
            <a:r>
              <a:rPr lang="en-US" i="1" dirty="0" err="1">
                <a:cs typeface="Cambria"/>
              </a:rPr>
              <a:t>Schoeberlain</a:t>
            </a:r>
            <a:r>
              <a:rPr lang="en-US" i="1" dirty="0">
                <a:cs typeface="Cambria"/>
              </a:rPr>
              <a:t> </a:t>
            </a:r>
            <a:r>
              <a:rPr lang="en-US" i="1" dirty="0" smtClean="0">
                <a:cs typeface="Cambria"/>
              </a:rPr>
              <a:t>David</a:t>
            </a:r>
            <a:endParaRPr lang="en-US" i="1" dirty="0">
              <a:cs typeface="Cambria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7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81000"/>
            <a:ext cx="7635240" cy="914400"/>
          </a:xfrm>
        </p:spPr>
        <p:txBody>
          <a:bodyPr>
            <a:normAutofit/>
          </a:bodyPr>
          <a:lstStyle/>
          <a:p>
            <a:r>
              <a:rPr lang="en-CA" sz="4400" dirty="0">
                <a:latin typeface="+mj-lt"/>
                <a:cs typeface="Cambria"/>
              </a:rPr>
              <a:t>Reflect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146630"/>
            <a:ext cx="3624783" cy="244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676400"/>
            <a:ext cx="7848600" cy="25908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cs typeface="Cambria"/>
              </a:rPr>
              <a:t>Reflect on your </a:t>
            </a:r>
            <a:r>
              <a:rPr lang="en-US" dirty="0" smtClean="0">
                <a:latin typeface="+mn-lt"/>
                <a:cs typeface="Cambria"/>
              </a:rPr>
              <a:t>practice</a:t>
            </a:r>
            <a:r>
              <a:rPr lang="en-US" dirty="0">
                <a:latin typeface="+mn-lt"/>
                <a:cs typeface="Cambria"/>
              </a:rPr>
              <a:t>, try to recall a particularly challenging situation with a student or group of students. What, if any, strategy did you draw on to respond to the situation in a loving and understanding way?</a:t>
            </a:r>
          </a:p>
          <a:p>
            <a:pPr marL="0" indent="0">
              <a:buNone/>
            </a:pPr>
            <a:endParaRPr lang="en-CA" dirty="0">
              <a:latin typeface="+mn-lt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31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7635240" cy="9144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j-lt"/>
                <a:cs typeface="Cambria"/>
              </a:rPr>
              <a:t>Responding </a:t>
            </a:r>
            <a:r>
              <a:rPr lang="en-US" sz="4400" dirty="0" err="1">
                <a:latin typeface="+mj-lt"/>
                <a:cs typeface="Cambria"/>
              </a:rPr>
              <a:t>vs</a:t>
            </a:r>
            <a:r>
              <a:rPr lang="en-US" sz="4400" dirty="0">
                <a:latin typeface="+mj-lt"/>
                <a:cs typeface="Cambria"/>
              </a:rPr>
              <a:t> Reacting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9248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+mn-lt"/>
                <a:cs typeface="Cambria"/>
              </a:rPr>
              <a:t>What techniques support </a:t>
            </a:r>
            <a:r>
              <a:rPr lang="en-US" sz="2800" i="1" dirty="0">
                <a:solidFill>
                  <a:schemeClr val="accent4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responding</a:t>
            </a:r>
            <a:r>
              <a:rPr lang="en-US" sz="2800" dirty="0">
                <a:latin typeface="+mn-lt"/>
                <a:cs typeface="Cambria"/>
              </a:rPr>
              <a:t> rather than </a:t>
            </a:r>
            <a:r>
              <a:rPr lang="en-US" sz="2800" i="1" dirty="0">
                <a:solidFill>
                  <a:schemeClr val="accent4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reacting</a:t>
            </a:r>
            <a:r>
              <a:rPr lang="en-US" sz="2800" dirty="0">
                <a:solidFill>
                  <a:schemeClr val="accent1"/>
                </a:solidFill>
                <a:latin typeface="+mn-lt"/>
                <a:cs typeface="Cambria"/>
              </a:rPr>
              <a:t> </a:t>
            </a:r>
            <a:r>
              <a:rPr lang="en-US" sz="2800" dirty="0">
                <a:latin typeface="+mn-lt"/>
                <a:cs typeface="Cambria"/>
              </a:rPr>
              <a:t>to our students and colleagues?</a:t>
            </a:r>
          </a:p>
          <a:p>
            <a:pPr marL="0" indent="0">
              <a:buNone/>
            </a:pPr>
            <a:endParaRPr lang="en-US" sz="2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69871"/>
            <a:ext cx="4799999" cy="36000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2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35240" cy="914400"/>
          </a:xfrm>
        </p:spPr>
        <p:txBody>
          <a:bodyPr/>
          <a:lstStyle/>
          <a:p>
            <a:r>
              <a:rPr lang="en-US" dirty="0">
                <a:latin typeface="+mj-lt"/>
                <a:cs typeface="Cambria"/>
              </a:rPr>
              <a:t>Embracing </a:t>
            </a:r>
            <a:r>
              <a:rPr lang="en-US" dirty="0" smtClean="0">
                <a:latin typeface="+mj-lt"/>
                <a:cs typeface="Cambria"/>
              </a:rPr>
              <a:t>Imperfection</a:t>
            </a:r>
            <a:endParaRPr lang="en-US" dirty="0">
              <a:latin typeface="+mj-lt"/>
              <a:cs typeface="Cambria"/>
            </a:endParaRPr>
          </a:p>
        </p:txBody>
      </p:sp>
      <p:pic>
        <p:nvPicPr>
          <p:cNvPr id="7" name="Picture 6" descr="crackedpot_or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3429000" cy="336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1650" y="2133600"/>
            <a:ext cx="3429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Cambria"/>
              </a:rPr>
              <a:t>How does the way we see inside inform the way we see outside?</a:t>
            </a:r>
          </a:p>
          <a:p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7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63" y="304800"/>
            <a:ext cx="7635240" cy="914400"/>
          </a:xfrm>
        </p:spPr>
        <p:txBody>
          <a:bodyPr/>
          <a:lstStyle/>
          <a:p>
            <a:r>
              <a:rPr lang="en-US" dirty="0">
                <a:latin typeface="+mj-lt"/>
                <a:cs typeface="Cambria"/>
              </a:rPr>
              <a:t>Helpful </a:t>
            </a:r>
            <a:r>
              <a:rPr lang="en-US" dirty="0" smtClean="0">
                <a:latin typeface="+mj-lt"/>
                <a:cs typeface="Cambria"/>
              </a:rPr>
              <a:t>Seeds</a:t>
            </a:r>
            <a:endParaRPr lang="en-US" dirty="0">
              <a:latin typeface="+mj-lt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346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+mn-lt"/>
                <a:cs typeface="Cambria"/>
              </a:rPr>
              <a:t>“We all have helpful and unhelpful seeds of emotion inside us. Depending on what seeds we choose to water, certain seeds grow more than others.” </a:t>
            </a:r>
          </a:p>
          <a:p>
            <a:pPr marL="0" indent="0">
              <a:buNone/>
            </a:pPr>
            <a:endParaRPr lang="en-US" sz="2800" dirty="0">
              <a:latin typeface="+mn-lt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220231"/>
            <a:ext cx="2244351" cy="3372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3220231"/>
            <a:ext cx="3060000" cy="3060000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91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26" y="3284984"/>
            <a:ext cx="3353657" cy="3059880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12371\Pictures\image1 (3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27"/>
          <a:stretch/>
        </p:blipFill>
        <p:spPr bwMode="auto">
          <a:xfrm rot="5400000">
            <a:off x="1077606" y="-105517"/>
            <a:ext cx="2536544" cy="3612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2371\Pictures\group2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38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7635240" cy="914400"/>
          </a:xfrm>
        </p:spPr>
        <p:txBody>
          <a:bodyPr/>
          <a:lstStyle/>
          <a:p>
            <a:r>
              <a:rPr lang="en-US" dirty="0">
                <a:latin typeface="+mj-lt"/>
                <a:cs typeface="Cambria"/>
              </a:rPr>
              <a:t>It </a:t>
            </a:r>
            <a:r>
              <a:rPr lang="en-US" dirty="0" smtClean="0">
                <a:latin typeface="+mj-lt"/>
                <a:cs typeface="Cambria"/>
              </a:rPr>
              <a:t>Comes </a:t>
            </a:r>
            <a:r>
              <a:rPr lang="en-US" dirty="0">
                <a:latin typeface="+mj-lt"/>
                <a:cs typeface="Cambria"/>
              </a:rPr>
              <a:t>D</a:t>
            </a:r>
            <a:r>
              <a:rPr lang="en-US" dirty="0" smtClean="0">
                <a:latin typeface="+mj-lt"/>
                <a:cs typeface="Cambria"/>
              </a:rPr>
              <a:t>own </a:t>
            </a:r>
            <a:r>
              <a:rPr lang="en-US" dirty="0">
                <a:latin typeface="+mj-lt"/>
                <a:cs typeface="Cambria"/>
              </a:rPr>
              <a:t>to ‘POWER’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1"/>
            <a:ext cx="7772400" cy="160019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+mn-lt"/>
                <a:cs typeface="Cambria"/>
              </a:rPr>
              <a:t>Historically, linear, fear-based approaches to changing </a:t>
            </a:r>
            <a:r>
              <a:rPr lang="en-US" sz="3600" dirty="0" err="1">
                <a:latin typeface="+mn-lt"/>
                <a:cs typeface="Cambria"/>
              </a:rPr>
              <a:t>behaviour</a:t>
            </a:r>
            <a:r>
              <a:rPr lang="en-US" sz="3600" dirty="0">
                <a:latin typeface="+mn-lt"/>
                <a:cs typeface="Cambria"/>
              </a:rPr>
              <a:t> have been the default approach in education.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505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What does power mean to you?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3033" y="4429245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What does power look like in your literacy practice?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8777"/>
          <a:stretch/>
        </p:blipFill>
        <p:spPr>
          <a:xfrm>
            <a:off x="838200" y="3505200"/>
            <a:ext cx="2626411" cy="2590800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70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j-lt"/>
                <a:cs typeface="Cambria"/>
              </a:rPr>
              <a:t>Two </a:t>
            </a:r>
            <a:r>
              <a:rPr lang="en-US" sz="4400" dirty="0" smtClean="0">
                <a:latin typeface="+mj-lt"/>
                <a:cs typeface="Cambria"/>
              </a:rPr>
              <a:t>Definitions </a:t>
            </a:r>
            <a:r>
              <a:rPr lang="en-US" sz="4400" dirty="0">
                <a:latin typeface="+mj-lt"/>
                <a:cs typeface="Cambria"/>
              </a:rPr>
              <a:t>of </a:t>
            </a:r>
            <a:r>
              <a:rPr lang="en-US" sz="4400" dirty="0" smtClean="0">
                <a:latin typeface="+mj-lt"/>
                <a:cs typeface="Cambria"/>
              </a:rPr>
              <a:t>‘Power</a:t>
            </a:r>
            <a:r>
              <a:rPr lang="en-US" sz="4400" dirty="0">
                <a:latin typeface="+mj-lt"/>
                <a:cs typeface="Cambria"/>
              </a:rPr>
              <a:t>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9599"/>
            <a:ext cx="3886200" cy="1752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+mn-lt"/>
                <a:cs typeface="Cambria"/>
              </a:rPr>
              <a:t>“To assert your will even against the will of others.”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191000"/>
            <a:ext cx="3657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cs typeface="Cambria"/>
              </a:rPr>
              <a:t>“To be all that you can be and to help others be all that they can be too.”</a:t>
            </a:r>
          </a:p>
          <a:p>
            <a:endParaRPr lang="en-US" dirty="0"/>
          </a:p>
        </p:txBody>
      </p:sp>
      <p:pic>
        <p:nvPicPr>
          <p:cNvPr id="5" name="Picture 4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74" y="1600200"/>
            <a:ext cx="3581726" cy="2311400"/>
          </a:xfrm>
          <a:prstGeom prst="rect">
            <a:avLst/>
          </a:prstGeom>
        </p:spPr>
      </p:pic>
      <p:pic>
        <p:nvPicPr>
          <p:cNvPr id="7" name="Picture 6" descr="kids_jumping2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74" y="4246670"/>
            <a:ext cx="3581726" cy="228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5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j-lt"/>
                <a:cs typeface="Cambria"/>
              </a:rPr>
              <a:t>Yes, but…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7540"/>
            <a:ext cx="78486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+mn-lt"/>
                <a:cs typeface="Cambria"/>
              </a:rPr>
              <a:t>What does power look like in a circular, relational, internally driven world?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895600"/>
            <a:ext cx="4816767" cy="3205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60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j-lt"/>
                <a:cs typeface="Cambria"/>
              </a:rPr>
              <a:t>Therefore…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069" y="1752599"/>
            <a:ext cx="7635240" cy="10668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+mn-lt"/>
                <a:cs typeface="Cambria"/>
              </a:rPr>
              <a:t>To avoid a reductive, linear approach, we have to look at the </a:t>
            </a:r>
            <a:r>
              <a:rPr lang="en-US" b="1" dirty="0">
                <a:latin typeface="+mn-lt"/>
                <a:cs typeface="Cambria"/>
              </a:rPr>
              <a:t>big</a:t>
            </a:r>
            <a:r>
              <a:rPr lang="en-US" dirty="0">
                <a:latin typeface="+mn-lt"/>
                <a:cs typeface="Cambria"/>
              </a:rPr>
              <a:t> questions of education...</a:t>
            </a:r>
          </a:p>
          <a:p>
            <a:pPr marL="0" indent="0">
              <a:buNone/>
            </a:pP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Picture 3" descr="GIRL_READING_2_VARIA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27116"/>
            <a:ext cx="2177225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2895600"/>
            <a:ext cx="510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ambria"/>
              </a:rPr>
              <a:t>Then</a:t>
            </a:r>
            <a:r>
              <a:rPr lang="en-US" dirty="0">
                <a:cs typeface="Cambria"/>
              </a:rPr>
              <a:t> we can decide on an overall curricula and strategies.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3645652"/>
            <a:ext cx="48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ambria"/>
              </a:rPr>
              <a:t>Then </a:t>
            </a:r>
            <a:r>
              <a:rPr lang="en-US" dirty="0">
                <a:cs typeface="Cambria"/>
              </a:rPr>
              <a:t>we are in a position to determine what curricular approaches work most effectively.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4503516"/>
            <a:ext cx="4800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ambria"/>
              </a:rPr>
              <a:t>Then </a:t>
            </a:r>
            <a:r>
              <a:rPr lang="en-US" dirty="0">
                <a:cs typeface="Cambria"/>
              </a:rPr>
              <a:t>we are in a better position to decide what is ethical and what is not, with regard to curriculum and pedagogy, and how we treat and address our struggling readers</a:t>
            </a:r>
            <a:r>
              <a:rPr lang="en-US" dirty="0" smtClean="0">
                <a:cs typeface="Cambria"/>
              </a:rPr>
              <a:t>.</a:t>
            </a:r>
            <a:endParaRPr lang="en-US" dirty="0">
              <a:cs typeface="Cambria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14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j-lt"/>
                <a:cs typeface="Cambria"/>
              </a:rPr>
              <a:t>It’s </a:t>
            </a:r>
            <a:r>
              <a:rPr lang="en-US" sz="4400" dirty="0" smtClean="0">
                <a:latin typeface="+mj-lt"/>
                <a:cs typeface="Cambria"/>
              </a:rPr>
              <a:t>Simple</a:t>
            </a:r>
            <a:r>
              <a:rPr lang="en-US" sz="4400" dirty="0">
                <a:latin typeface="+mj-lt"/>
                <a:cs typeface="Cambria"/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43" y="1735650"/>
            <a:ext cx="7635240" cy="7620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  <a:cs typeface="Cambria"/>
              </a:rPr>
              <a:t>It’s not about </a:t>
            </a:r>
            <a:r>
              <a:rPr lang="en-US" i="1" dirty="0" smtClean="0">
                <a:solidFill>
                  <a:schemeClr val="accent4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doing</a:t>
            </a:r>
            <a:r>
              <a:rPr lang="en-US" dirty="0" smtClean="0">
                <a:latin typeface="+mn-lt"/>
                <a:cs typeface="Cambria"/>
              </a:rPr>
              <a:t>… it’s about </a:t>
            </a:r>
            <a:r>
              <a:rPr lang="en-US" i="1" dirty="0" smtClean="0">
                <a:solidFill>
                  <a:schemeClr val="accent4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being</a:t>
            </a:r>
            <a:r>
              <a:rPr lang="en-US" dirty="0" smtClean="0">
                <a:latin typeface="+mn-lt"/>
                <a:cs typeface="Cambria"/>
              </a:rPr>
              <a:t>. </a:t>
            </a:r>
            <a:endParaRPr lang="en-US" dirty="0">
              <a:latin typeface="+mn-lt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566" y="2794493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chemeClr val="accent4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Be</a:t>
            </a:r>
            <a:r>
              <a:rPr lang="en-US" sz="3000" b="1" dirty="0">
                <a:solidFill>
                  <a:schemeClr val="accent4"/>
                </a:solidFill>
                <a:cs typeface="Cambria"/>
              </a:rPr>
              <a:t> </a:t>
            </a:r>
            <a:r>
              <a:rPr lang="en-US" sz="3000" dirty="0">
                <a:cs typeface="Cambria"/>
              </a:rPr>
              <a:t>something! Be in </a:t>
            </a:r>
            <a:r>
              <a:rPr lang="en-US" sz="3000" i="1" dirty="0">
                <a:solidFill>
                  <a:schemeClr val="accent4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relation</a:t>
            </a:r>
            <a:r>
              <a:rPr lang="en-US" sz="3000" b="1" dirty="0">
                <a:cs typeface="Cambria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566" y="38862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cs typeface="Cambria"/>
              </a:rPr>
              <a:t>Address the whole child in needs of that child, considering sociocultural, historical and other contexts.</a:t>
            </a:r>
          </a:p>
        </p:txBody>
      </p:sp>
      <p:pic>
        <p:nvPicPr>
          <p:cNvPr id="6" name="Picture 5" descr="lift_others-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421451"/>
            <a:ext cx="2374899" cy="3234298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94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635240" cy="914400"/>
          </a:xfrm>
        </p:spPr>
        <p:txBody>
          <a:bodyPr/>
          <a:lstStyle/>
          <a:p>
            <a:r>
              <a:rPr lang="en-US" dirty="0">
                <a:latin typeface="+mj-lt"/>
                <a:cs typeface="Cambria"/>
              </a:rPr>
              <a:t>Parker Palmer…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3424"/>
            <a:ext cx="8077200" cy="394833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latin typeface="+mn-lt"/>
                <a:cs typeface="Cambria"/>
              </a:rPr>
              <a:t>“Good teachers share one trait: they are truly present in the classroom, deeply engaged with their students and their subject….[they] are able to weave a complex web of connections among themselves, their subjects, and their students, so that their student can learn to weave a world for themselves. The connections made by good teachers are held not in their methods but in their hearts</a:t>
            </a:r>
            <a:r>
              <a:rPr lang="en-US" sz="2500" dirty="0" smtClean="0">
                <a:latin typeface="+mn-lt"/>
                <a:cs typeface="Cambria"/>
              </a:rPr>
              <a:t>.”</a:t>
            </a:r>
            <a:endParaRPr lang="en-US" sz="1400" dirty="0" smtClean="0">
              <a:latin typeface="+mn-lt"/>
              <a:cs typeface="Cambria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2500" dirty="0" smtClean="0">
                <a:latin typeface="+mn-lt"/>
                <a:cs typeface="Cambria"/>
              </a:rPr>
              <a:t>Parker Palmer,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500" i="1" dirty="0" smtClean="0">
                <a:latin typeface="+mn-lt"/>
                <a:cs typeface="Cambria"/>
              </a:rPr>
              <a:t>The Courage to Teach</a:t>
            </a:r>
            <a:endParaRPr lang="en-US" sz="2500" i="1" dirty="0">
              <a:latin typeface="+mn-lt"/>
              <a:cs typeface="Cambria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98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635240" cy="914400"/>
          </a:xfrm>
        </p:spPr>
        <p:txBody>
          <a:bodyPr/>
          <a:lstStyle/>
          <a:p>
            <a:r>
              <a:rPr lang="en-US" dirty="0" smtClean="0">
                <a:latin typeface="+mj-lt"/>
                <a:cs typeface="Cambria"/>
              </a:rPr>
              <a:t>References</a:t>
            </a:r>
            <a:endParaRPr lang="en-US" dirty="0">
              <a:latin typeface="+mj-lt"/>
              <a:cs typeface="Cambria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"/>
          <p:cNvSpPr txBox="1"/>
          <p:nvPr/>
        </p:nvSpPr>
        <p:spPr>
          <a:xfrm>
            <a:off x="533400" y="1752600"/>
            <a:ext cx="8001000" cy="2692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CA" sz="2400" b="1" dirty="0">
                <a:effectLst/>
                <a:ea typeface="MS Mincho"/>
                <a:cs typeface="Times New Roman"/>
              </a:rPr>
              <a:t>References for CR4YR Presentation – Darlene </a:t>
            </a:r>
            <a:r>
              <a:rPr lang="en-CA" sz="2400" b="1" dirty="0" err="1">
                <a:effectLst/>
                <a:ea typeface="MS Mincho"/>
                <a:cs typeface="Times New Roman"/>
              </a:rPr>
              <a:t>Sulis</a:t>
            </a:r>
            <a:endParaRPr lang="en-CA" sz="2400" dirty="0">
              <a:effectLst/>
              <a:ea typeface="MS Mincho"/>
              <a:cs typeface="Times New Roman"/>
            </a:endParaRPr>
          </a:p>
          <a:p>
            <a:pPr marL="342900" marR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 err="1" smtClean="0">
                <a:effectLst/>
                <a:ea typeface="MS Mincho"/>
                <a:cs typeface="Times New Roman"/>
              </a:rPr>
              <a:t>Schoeberlein</a:t>
            </a:r>
            <a:r>
              <a:rPr lang="en-CA" sz="2400" dirty="0">
                <a:effectLst/>
                <a:ea typeface="MS Mincho"/>
                <a:cs typeface="Times New Roman"/>
              </a:rPr>
              <a:t>, Deborah. </a:t>
            </a:r>
            <a:r>
              <a:rPr lang="en-CA" sz="2400" i="1" dirty="0">
                <a:effectLst/>
                <a:ea typeface="MS Mincho"/>
                <a:cs typeface="Times New Roman"/>
              </a:rPr>
              <a:t>Mindful Teaching and Teaching Mindfulness; A Guide For Anyone Who Teaches Anything.</a:t>
            </a:r>
            <a:r>
              <a:rPr lang="en-CA" sz="2400" dirty="0">
                <a:effectLst/>
                <a:ea typeface="MS Mincho"/>
                <a:cs typeface="Times New Roman"/>
              </a:rPr>
              <a:t> (slide 3)</a:t>
            </a:r>
          </a:p>
          <a:p>
            <a:pPr marL="342900" marR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 err="1" smtClean="0">
                <a:effectLst/>
                <a:ea typeface="MS Mincho"/>
                <a:cs typeface="Times New Roman"/>
              </a:rPr>
              <a:t>Meena</a:t>
            </a:r>
            <a:r>
              <a:rPr lang="en-CA" sz="2400" dirty="0" smtClean="0">
                <a:effectLst/>
                <a:ea typeface="MS Mincho"/>
                <a:cs typeface="Times New Roman"/>
              </a:rPr>
              <a:t> </a:t>
            </a:r>
            <a:r>
              <a:rPr lang="en-CA" sz="2400" dirty="0">
                <a:effectLst/>
                <a:ea typeface="MS Mincho"/>
                <a:cs typeface="Times New Roman"/>
              </a:rPr>
              <a:t>Srinivasan. </a:t>
            </a:r>
            <a:r>
              <a:rPr lang="en-CA" sz="2400" i="1" dirty="0">
                <a:effectLst/>
                <a:ea typeface="MS Mincho"/>
                <a:cs typeface="Times New Roman"/>
              </a:rPr>
              <a:t>Teach Breathe Learn. </a:t>
            </a:r>
            <a:r>
              <a:rPr lang="en-CA" sz="2400" dirty="0">
                <a:effectLst/>
                <a:ea typeface="MS Mincho"/>
                <a:cs typeface="Times New Roman"/>
              </a:rPr>
              <a:t>(slide 9)</a:t>
            </a:r>
          </a:p>
          <a:p>
            <a:pPr marL="342900" marR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effectLst/>
                <a:ea typeface="MS Mincho"/>
                <a:cs typeface="Times New Roman"/>
              </a:rPr>
              <a:t>Kim </a:t>
            </a:r>
            <a:r>
              <a:rPr lang="en-CA" sz="2400" dirty="0">
                <a:effectLst/>
                <a:ea typeface="MS Mincho"/>
                <a:cs typeface="Times New Roman"/>
              </a:rPr>
              <a:t>Hudson. Two Culture Talks. </a:t>
            </a:r>
            <a:r>
              <a:rPr lang="en-CA" sz="2400" u="sng" dirty="0">
                <a:solidFill>
                  <a:srgbClr val="0000FF"/>
                </a:solidFill>
                <a:effectLst/>
                <a:ea typeface="MS Mincho"/>
                <a:cs typeface="Times New Roman"/>
                <a:hlinkClick r:id="rId4"/>
              </a:rPr>
              <a:t>https://2culturetalks.wordpress.com/2013/10/30/two-different-operating-systems/</a:t>
            </a:r>
            <a:r>
              <a:rPr lang="en-CA" sz="2400" dirty="0">
                <a:effectLst/>
                <a:ea typeface="MS Mincho"/>
                <a:cs typeface="Times New Roman"/>
              </a:rPr>
              <a:t> (slide 10/11)</a:t>
            </a:r>
          </a:p>
          <a:p>
            <a:pPr marL="342900" marR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effectLst/>
                <a:ea typeface="MS Mincho"/>
                <a:cs typeface="Times New Roman"/>
              </a:rPr>
              <a:t>The </a:t>
            </a:r>
            <a:r>
              <a:rPr lang="en-CA" sz="2400" dirty="0">
                <a:effectLst/>
                <a:ea typeface="MS Mincho"/>
                <a:cs typeface="Times New Roman"/>
              </a:rPr>
              <a:t>Cracked Pot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CA" sz="2400" u="sng" dirty="0" smtClean="0">
                <a:solidFill>
                  <a:srgbClr val="0000FF"/>
                </a:solidFill>
                <a:effectLst/>
                <a:ea typeface="MS Mincho"/>
                <a:cs typeface="Times New Roman"/>
                <a:hlinkClick r:id="rId5"/>
              </a:rPr>
              <a:t>http</a:t>
            </a:r>
            <a:r>
              <a:rPr lang="en-CA" sz="2400" u="sng" dirty="0">
                <a:solidFill>
                  <a:srgbClr val="0000FF"/>
                </a:solidFill>
                <a:effectLst/>
                <a:ea typeface="MS Mincho"/>
                <a:cs typeface="Times New Roman"/>
                <a:hlinkClick r:id="rId5"/>
              </a:rPr>
              <a:t>://amazingwomenrock.com/the-story-of-the-cracked-pot-for-anyone-whos-not-quite-perfect</a:t>
            </a:r>
            <a:r>
              <a:rPr lang="en-CA" sz="2400" dirty="0">
                <a:effectLst/>
                <a:ea typeface="MS Mincho"/>
                <a:cs typeface="Times New Roman"/>
              </a:rPr>
              <a:t> (slide 6</a:t>
            </a:r>
            <a:r>
              <a:rPr lang="en-CA" sz="2400" dirty="0" smtClean="0">
                <a:effectLst/>
                <a:ea typeface="MS Mincho"/>
                <a:cs typeface="Times New Roman"/>
              </a:rPr>
              <a:t>)</a:t>
            </a:r>
            <a:endParaRPr lang="en-CA" sz="2400" dirty="0">
              <a:effectLst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190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CA" altLang="en-US" sz="4400" dirty="0" smtClean="0">
                <a:latin typeface="+mj-lt"/>
                <a:ea typeface="Roboto Light" pitchFamily="2" charset="0"/>
                <a:cs typeface="Roboto Light" pitchFamily="2" charset="0"/>
              </a:rPr>
              <a:t>Break Out Sessions  </a:t>
            </a:r>
            <a:endParaRPr lang="en-CA" sz="44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55647"/>
            <a:ext cx="19637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02825"/>
              </p:ext>
            </p:extLst>
          </p:nvPr>
        </p:nvGraphicFramePr>
        <p:xfrm>
          <a:off x="611560" y="1916832"/>
          <a:ext cx="8016240" cy="2504688"/>
        </p:xfrm>
        <a:graphic>
          <a:graphicData uri="http://schemas.openxmlformats.org/drawingml/2006/table">
            <a:tbl>
              <a:tblPr firstRow="1" bandRow="1"/>
              <a:tblGrid>
                <a:gridCol w="3785129"/>
                <a:gridCol w="1772492"/>
                <a:gridCol w="2458619"/>
              </a:tblGrid>
              <a:tr h="432048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Roboto Light"/>
                          <a:cs typeface="Roboto Light"/>
                        </a:rPr>
                        <a:t>   9:00am - </a:t>
                      </a:r>
                      <a:r>
                        <a:rPr lang="en-CA" sz="20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Roboto Light"/>
                          <a:cs typeface="Roboto Light"/>
                        </a:rPr>
                        <a:t>10:00am  - Break out Sessions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685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Topic 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Colour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Room </a:t>
                      </a:r>
                      <a:endParaRPr lang="en-CA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28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Word Knowledge</a:t>
                      </a:r>
                      <a:endParaRPr lang="en-CA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solidFill>
                            <a:srgbClr val="FF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Red</a:t>
                      </a:r>
                      <a:endParaRPr lang="en-CA" sz="1100" dirty="0"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Ocean View (5</a:t>
                      </a:r>
                      <a:r>
                        <a:rPr lang="en-CA" sz="20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CA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28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Comprehension 	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solidFill>
                            <a:srgbClr val="00B05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Green</a:t>
                      </a:r>
                      <a:endParaRPr lang="en-CA" sz="1100" dirty="0"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Mountain View 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28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Reading and Fluency	</a:t>
                      </a:r>
                      <a:endParaRPr lang="en-CA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White</a:t>
                      </a:r>
                      <a:endParaRPr lang="en-CA" sz="1100" dirty="0"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Reid (main)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28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Developmental Sequence  of Reading</a:t>
                      </a:r>
                      <a:endParaRPr lang="en-CA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solidFill>
                            <a:srgbClr val="FFFF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Yellow</a:t>
                      </a:r>
                      <a:endParaRPr lang="en-CA" sz="1100" dirty="0"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Davidson (4</a:t>
                      </a:r>
                      <a:r>
                        <a:rPr lang="en-CA" sz="20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CA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1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Agenda </a:t>
            </a:r>
            <a:endParaRPr lang="en-CA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9559" y="1520688"/>
            <a:ext cx="864096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3200" dirty="0" smtClean="0"/>
          </a:p>
          <a:p>
            <a:pPr marL="0" indent="0">
              <a:buNone/>
            </a:pPr>
            <a:endParaRPr lang="en-CA" sz="3200" dirty="0" smtClean="0"/>
          </a:p>
          <a:p>
            <a:endParaRPr lang="en-CA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436659"/>
              </p:ext>
            </p:extLst>
          </p:nvPr>
        </p:nvGraphicFramePr>
        <p:xfrm>
          <a:off x="179512" y="1700808"/>
          <a:ext cx="8526747" cy="4177665"/>
        </p:xfrm>
        <a:graphic>
          <a:graphicData uri="http://schemas.openxmlformats.org/drawingml/2006/table">
            <a:tbl>
              <a:tblPr firstRow="1" bandRow="1"/>
              <a:tblGrid>
                <a:gridCol w="6552728"/>
                <a:gridCol w="1974019"/>
              </a:tblGrid>
              <a:tr h="36576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effectLst/>
                          <a:latin typeface="Roboto Light"/>
                          <a:ea typeface="Calibri"/>
                          <a:cs typeface="Times New Roman"/>
                        </a:rPr>
                        <a:t>10:00am </a:t>
                      </a:r>
                      <a:r>
                        <a:rPr lang="en-CA" sz="2000" b="1" dirty="0">
                          <a:effectLst/>
                          <a:latin typeface="Roboto Light"/>
                          <a:ea typeface="Calibri"/>
                          <a:cs typeface="Times New Roman"/>
                        </a:rPr>
                        <a:t>- 1:00pm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39900" algn="l"/>
                        </a:tabLst>
                        <a:defRPr/>
                      </a:pPr>
                      <a:r>
                        <a:rPr lang="en-CA" sz="2000" dirty="0">
                          <a:effectLst/>
                          <a:latin typeface="Roboto Light"/>
                          <a:ea typeface="Calibri"/>
                          <a:cs typeface="Times New Roman"/>
                        </a:rPr>
                        <a:t>Coffee </a:t>
                      </a:r>
                      <a:r>
                        <a:rPr lang="en-CA" sz="2000" dirty="0" smtClean="0">
                          <a:effectLst/>
                          <a:latin typeface="Roboto Light"/>
                          <a:ea typeface="Calibri"/>
                          <a:cs typeface="Times New Roman"/>
                        </a:rPr>
                        <a:t>Break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Roboto Light"/>
                          <a:ea typeface="Times New Roman"/>
                          <a:cs typeface="Times New Roman"/>
                        </a:rPr>
                        <a:t>Sky View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39900" algn="l"/>
                        </a:tabLst>
                      </a:pPr>
                      <a:r>
                        <a:rPr lang="en-CA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School teams</a:t>
                      </a:r>
                      <a:r>
                        <a:rPr lang="en-CA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en-CA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CA" sz="2000" dirty="0" smtClean="0">
                          <a:effectLst/>
                          <a:latin typeface="Roboto Light"/>
                          <a:ea typeface="Calibri"/>
                          <a:cs typeface="Times New Roman"/>
                        </a:rPr>
                        <a:t>Jigsaw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Roboto Light"/>
                          <a:ea typeface="Times New Roman"/>
                          <a:cs typeface="Times New Roman"/>
                        </a:rPr>
                        <a:t>Mountain View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8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739900" algn="l"/>
                        </a:tabLs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School 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teams </a:t>
                      </a: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  <a:tabLst>
                          <a:tab pos="1739900" algn="l"/>
                        </a:tabLst>
                      </a:pP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How will  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your team 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present today’s 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information to your 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staff?</a:t>
                      </a:r>
                    </a:p>
                    <a:p>
                      <a:pPr marL="0" lvl="0" indent="0" algn="l">
                        <a:buFont typeface="Wingdings"/>
                        <a:buNone/>
                        <a:tabLst>
                          <a:tab pos="1739900" algn="l"/>
                        </a:tabLst>
                      </a:pPr>
                      <a:endParaRPr lang="en-CA" sz="2000" dirty="0">
                        <a:effectLst/>
                        <a:latin typeface="Calibri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/>
                        <a:buChar char=""/>
                        <a:tabLst>
                          <a:tab pos="1739900" algn="l"/>
                        </a:tabLst>
                        <a:defRPr/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How will you move your school forward with the literacy agenda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739900" algn="l"/>
                        </a:tabLst>
                        <a:defRPr/>
                      </a:pPr>
                      <a:r>
                        <a:rPr lang="en-CA" sz="20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What</a:t>
                      </a:r>
                      <a:r>
                        <a:rPr lang="en-CA" sz="20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</a:t>
                      </a:r>
                      <a:r>
                        <a:rPr lang="en-CA" sz="20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your  literacy plan ?</a:t>
                      </a:r>
                      <a:endParaRPr lang="en-CA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 smtClean="0">
                        <a:effectLst/>
                        <a:latin typeface="Roboto Ligh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 smtClean="0">
                        <a:effectLst/>
                        <a:latin typeface="Roboto Ligh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 smtClean="0">
                        <a:effectLst/>
                        <a:latin typeface="Roboto Ligh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effectLst/>
                          <a:latin typeface="Roboto Light"/>
                          <a:ea typeface="Times New Roman"/>
                          <a:cs typeface="Times New Roman"/>
                        </a:rPr>
                        <a:t>Mountain </a:t>
                      </a:r>
                      <a:r>
                        <a:rPr lang="en-CA" sz="2000" dirty="0">
                          <a:effectLst/>
                          <a:latin typeface="Roboto Light"/>
                          <a:ea typeface="Times New Roman"/>
                          <a:cs typeface="Times New Roman"/>
                        </a:rPr>
                        <a:t>View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739900" algn="l"/>
                        </a:tabLst>
                      </a:pP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Lunch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43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Putting The Pieces Together</a:t>
            </a:r>
            <a:endParaRPr lang="en-CA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2100" y="1908175"/>
            <a:ext cx="8491432" cy="4343400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000" dirty="0" smtClean="0"/>
              <a:t>Jigsaw Part 2 = School  groups </a:t>
            </a:r>
            <a:endParaRPr lang="en-CA" sz="4000" dirty="0"/>
          </a:p>
        </p:txBody>
      </p:sp>
      <p:pic>
        <p:nvPicPr>
          <p:cNvPr id="2" name="Picture 1" descr="csql_image_puzzle_pieces_full_colo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13" y="3171522"/>
            <a:ext cx="8210550" cy="286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5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260648"/>
            <a:ext cx="7635240" cy="914400"/>
          </a:xfrm>
        </p:spPr>
        <p:txBody>
          <a:bodyPr/>
          <a:lstStyle/>
          <a:p>
            <a:r>
              <a:rPr lang="en-CA" dirty="0" smtClean="0"/>
              <a:t>Team Members 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616373"/>
            <a:ext cx="4968552" cy="439248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CA" sz="2300" b="1" dirty="0" smtClean="0"/>
              <a:t>Julie </a:t>
            </a:r>
            <a:r>
              <a:rPr lang="en-CA" sz="2300" b="1" dirty="0"/>
              <a:t>Bertrand</a:t>
            </a:r>
          </a:p>
          <a:p>
            <a:pPr>
              <a:lnSpc>
                <a:spcPct val="110000"/>
              </a:lnSpc>
            </a:pPr>
            <a:r>
              <a:rPr lang="en-CA" sz="2300" b="1" dirty="0"/>
              <a:t>Kammi Clark</a:t>
            </a:r>
          </a:p>
          <a:p>
            <a:pPr>
              <a:lnSpc>
                <a:spcPct val="110000"/>
              </a:lnSpc>
            </a:pPr>
            <a:r>
              <a:rPr lang="en-CA" sz="2300" b="1" dirty="0" smtClean="0"/>
              <a:t>Jenny Crowe</a:t>
            </a:r>
          </a:p>
          <a:p>
            <a:pPr>
              <a:lnSpc>
                <a:spcPct val="110000"/>
              </a:lnSpc>
            </a:pPr>
            <a:r>
              <a:rPr lang="en-CA" sz="2300" b="1" dirty="0"/>
              <a:t>Jillian Gordon</a:t>
            </a:r>
          </a:p>
          <a:p>
            <a:pPr>
              <a:lnSpc>
                <a:spcPct val="110000"/>
              </a:lnSpc>
            </a:pPr>
            <a:r>
              <a:rPr lang="en-CA" sz="2300" b="1" dirty="0" smtClean="0"/>
              <a:t>Johneen Harris</a:t>
            </a:r>
          </a:p>
          <a:p>
            <a:pPr>
              <a:lnSpc>
                <a:spcPct val="110000"/>
              </a:lnSpc>
            </a:pPr>
            <a:r>
              <a:rPr lang="en-CA" sz="2300" b="1" dirty="0" smtClean="0"/>
              <a:t>Pat Murray</a:t>
            </a:r>
          </a:p>
          <a:p>
            <a:pPr>
              <a:lnSpc>
                <a:spcPct val="110000"/>
              </a:lnSpc>
            </a:pPr>
            <a:r>
              <a:rPr lang="en-CA" sz="2300" b="1" dirty="0" smtClean="0"/>
              <a:t>Heather Myhre</a:t>
            </a:r>
          </a:p>
          <a:p>
            <a:pPr>
              <a:lnSpc>
                <a:spcPct val="110000"/>
              </a:lnSpc>
            </a:pPr>
            <a:r>
              <a:rPr lang="en-CA" sz="2300" b="1" dirty="0"/>
              <a:t>Nicky Paiuk</a:t>
            </a:r>
          </a:p>
          <a:p>
            <a:pPr>
              <a:lnSpc>
                <a:spcPct val="110000"/>
              </a:lnSpc>
            </a:pPr>
            <a:r>
              <a:rPr lang="en-CA" sz="2300" b="1" dirty="0" smtClean="0"/>
              <a:t>Nadya Rickard</a:t>
            </a:r>
          </a:p>
          <a:p>
            <a:pPr>
              <a:lnSpc>
                <a:spcPct val="110000"/>
              </a:lnSpc>
            </a:pPr>
            <a:r>
              <a:rPr lang="en-CA" sz="2300" b="1" dirty="0"/>
              <a:t>Darlene Sulis</a:t>
            </a:r>
          </a:p>
          <a:p>
            <a:pPr>
              <a:lnSpc>
                <a:spcPct val="110000"/>
              </a:lnSpc>
            </a:pPr>
            <a:r>
              <a:rPr lang="en-CA" sz="2300" b="1" dirty="0" smtClean="0"/>
              <a:t>Ilona Wardas</a:t>
            </a:r>
          </a:p>
        </p:txBody>
      </p:sp>
      <p:pic>
        <p:nvPicPr>
          <p:cNvPr id="1027" name="Picture 3" descr="C:\Users\12371\Pictures\2016-09-14 001\IMG_0816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23" y="1988840"/>
            <a:ext cx="5561025" cy="3647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877272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838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7992888" cy="864096"/>
          </a:xfrm>
        </p:spPr>
        <p:txBody>
          <a:bodyPr/>
          <a:lstStyle/>
          <a:p>
            <a:pPr marL="0" indent="0">
              <a:buNone/>
            </a:pPr>
            <a:r>
              <a:rPr lang="en-CA" b="1" dirty="0">
                <a:solidFill>
                  <a:schemeClr val="bg1"/>
                </a:solidFill>
              </a:rPr>
              <a:t>http://cr4yr.ca/</a:t>
            </a: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12995" r="13904" b="5978"/>
          <a:stretch/>
        </p:blipFill>
        <p:spPr bwMode="auto">
          <a:xfrm>
            <a:off x="395536" y="1772816"/>
            <a:ext cx="8069344" cy="4326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58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Agenda </a:t>
            </a:r>
            <a:endParaRPr lang="en-CA" sz="4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248141"/>
              </p:ext>
            </p:extLst>
          </p:nvPr>
        </p:nvGraphicFramePr>
        <p:xfrm>
          <a:off x="467544" y="2132856"/>
          <a:ext cx="8016240" cy="1463040"/>
        </p:xfrm>
        <a:graphic>
          <a:graphicData uri="http://schemas.openxmlformats.org/drawingml/2006/table">
            <a:tbl>
              <a:tblPr firstRow="1" bandRow="1"/>
              <a:tblGrid>
                <a:gridCol w="5500444"/>
                <a:gridCol w="2515796"/>
              </a:tblGrid>
              <a:tr h="36576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1:00pm - 3:00pm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39900" algn="l"/>
                        </a:tabLst>
                      </a:pPr>
                      <a:r>
                        <a:rPr lang="en-CA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Assessment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Mountain View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286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Critical Literacy 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Mountain View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286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Wrap up and February  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Mountain View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55647"/>
            <a:ext cx="19637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84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425362"/>
              </p:ext>
            </p:extLst>
          </p:nvPr>
        </p:nvGraphicFramePr>
        <p:xfrm>
          <a:off x="467544" y="1844824"/>
          <a:ext cx="8208912" cy="42672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8208912"/>
              </a:tblGrid>
              <a:tr h="2702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4400" dirty="0" smtClean="0">
                          <a:solidFill>
                            <a:schemeClr val="tx1"/>
                          </a:solidFill>
                          <a:effectLst/>
                        </a:rPr>
                        <a:t>Literacy Leaders</a:t>
                      </a:r>
                    </a:p>
                  </a:txBody>
                  <a:tcPr marL="68580" marR="68580" marT="0" marB="0" anchor="ctr"/>
                </a:tc>
              </a:tr>
              <a:tr h="2162303">
                <a:tc>
                  <a:txBody>
                    <a:bodyPr/>
                    <a:lstStyle/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  <a:tabLst>
                          <a:tab pos="1739900" algn="l"/>
                        </a:tabLst>
                      </a:pPr>
                      <a:r>
                        <a:rPr lang="en-C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How will  </a:t>
                      </a:r>
                      <a:r>
                        <a:rPr lang="en-CA" sz="2000" kern="1200" dirty="0">
                          <a:solidFill>
                            <a:schemeClr val="tx1"/>
                          </a:solidFill>
                          <a:effectLst/>
                        </a:rPr>
                        <a:t>your team </a:t>
                      </a:r>
                      <a:r>
                        <a:rPr lang="en-C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present today’s </a:t>
                      </a:r>
                      <a:r>
                        <a:rPr lang="en-CA" sz="2000" kern="1200" dirty="0">
                          <a:solidFill>
                            <a:schemeClr val="tx1"/>
                          </a:solidFill>
                          <a:effectLst/>
                        </a:rPr>
                        <a:t>information to your </a:t>
                      </a:r>
                      <a:r>
                        <a:rPr lang="en-C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staff?</a:t>
                      </a:r>
                    </a:p>
                    <a:p>
                      <a:pPr marL="0" lvl="0" indent="0" algn="l">
                        <a:buFont typeface="Wingdings"/>
                        <a:buNone/>
                        <a:tabLst>
                          <a:tab pos="1739900" algn="l"/>
                        </a:tabLst>
                      </a:pPr>
                      <a:endParaRPr lang="en-CA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/>
                        <a:buChar char=""/>
                        <a:tabLst>
                          <a:tab pos="1739900" algn="l"/>
                        </a:tabLst>
                        <a:defRPr/>
                      </a:pPr>
                      <a:r>
                        <a:rPr lang="en-CA" sz="2000" kern="1200" dirty="0">
                          <a:solidFill>
                            <a:schemeClr val="tx1"/>
                          </a:solidFill>
                          <a:effectLst/>
                        </a:rPr>
                        <a:t>How will you move your school forward with the literacy agenda</a:t>
                      </a:r>
                      <a:r>
                        <a:rPr lang="en-C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739900" algn="l"/>
                        </a:tabLst>
                        <a:defRPr/>
                      </a:pPr>
                      <a:endParaRPr lang="en-CA" sz="200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739900" algn="l"/>
                        </a:tabLst>
                        <a:defRPr/>
                      </a:pPr>
                      <a:r>
                        <a:rPr lang="en-C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  What</a:t>
                      </a:r>
                      <a:r>
                        <a:rPr lang="en-CA" sz="20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is </a:t>
                      </a:r>
                      <a:r>
                        <a:rPr lang="en-C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 your  literacy plan 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739900" algn="l"/>
                        </a:tabLst>
                        <a:defRPr/>
                      </a:pPr>
                      <a:endParaRPr lang="en-CA" sz="200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739900" algn="l"/>
                        </a:tabLst>
                        <a:defRPr/>
                      </a:pPr>
                      <a:r>
                        <a:rPr lang="en-C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What happens next?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739900" algn="l"/>
                        </a:tabLst>
                        <a:defRPr/>
                      </a:pPr>
                      <a:endParaRPr lang="en-CA" sz="200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739900" algn="l"/>
                        </a:tabLst>
                        <a:defRPr/>
                      </a:pPr>
                      <a:endParaRPr lang="en-CA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20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Feedback Survey </a:t>
            </a:r>
            <a:endParaRPr lang="en-CA" sz="4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55647"/>
            <a:ext cx="19637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2117196" cy="2124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1" t="14356" r="34469" b="4420"/>
          <a:stretch/>
        </p:blipFill>
        <p:spPr bwMode="auto">
          <a:xfrm>
            <a:off x="1115616" y="1482905"/>
            <a:ext cx="3722108" cy="520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riped Right Arrow 2"/>
          <p:cNvSpPr/>
          <p:nvPr/>
        </p:nvSpPr>
        <p:spPr>
          <a:xfrm flipH="1">
            <a:off x="4932040" y="1844824"/>
            <a:ext cx="2808312" cy="988688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1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260648"/>
            <a:ext cx="7635240" cy="914400"/>
          </a:xfrm>
        </p:spPr>
        <p:txBody>
          <a:bodyPr/>
          <a:lstStyle/>
          <a:p>
            <a:r>
              <a:rPr lang="en-CA" dirty="0" smtClean="0"/>
              <a:t>Session Two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772816"/>
            <a:ext cx="8496944" cy="462119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CA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sz="4000" b="1" dirty="0" smtClean="0">
                <a:solidFill>
                  <a:srgbClr val="0070C0"/>
                </a:solidFill>
              </a:rPr>
              <a:t>February 6, 2017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2800" b="1" dirty="0">
                <a:solidFill>
                  <a:srgbClr val="0070C0"/>
                </a:solidFill>
              </a:rPr>
              <a:t>	</a:t>
            </a:r>
            <a:r>
              <a:rPr lang="en-CA" sz="2800" dirty="0"/>
              <a:t>	</a:t>
            </a:r>
            <a:endParaRPr lang="en-CA" sz="2800" dirty="0" smtClean="0"/>
          </a:p>
          <a:p>
            <a:pPr marL="0" indent="0">
              <a:spcBef>
                <a:spcPts val="0"/>
              </a:spcBef>
              <a:buNone/>
              <a:tabLst>
                <a:tab pos="360000" algn="l"/>
              </a:tabLst>
            </a:pPr>
            <a:r>
              <a:rPr lang="en-CA" sz="2800" dirty="0" smtClean="0"/>
              <a:t>4:00pm - 7:00pm </a:t>
            </a:r>
            <a:endParaRPr lang="en-CA" sz="2800" dirty="0"/>
          </a:p>
          <a:p>
            <a:pPr marL="0" indent="0">
              <a:spcBef>
                <a:spcPts val="0"/>
              </a:spcBef>
              <a:buNone/>
              <a:tabLst>
                <a:tab pos="360000" algn="l"/>
              </a:tabLst>
            </a:pPr>
            <a:r>
              <a:rPr lang="en-CA" sz="2800" dirty="0"/>
              <a:t>	</a:t>
            </a:r>
            <a:r>
              <a:rPr lang="en-CA" sz="2000" dirty="0" smtClean="0"/>
              <a:t>Faye </a:t>
            </a:r>
            <a:r>
              <a:rPr lang="en-CA" sz="2000" dirty="0" err="1" smtClean="0"/>
              <a:t>Brownlie</a:t>
            </a:r>
            <a:r>
              <a:rPr lang="en-CA" sz="2000" dirty="0" smtClean="0"/>
              <a:t> </a:t>
            </a:r>
          </a:p>
          <a:p>
            <a:pPr marL="0" indent="0">
              <a:spcBef>
                <a:spcPts val="0"/>
              </a:spcBef>
              <a:buNone/>
              <a:tabLst>
                <a:tab pos="360000" algn="l"/>
              </a:tabLst>
            </a:pPr>
            <a:r>
              <a:rPr lang="en-CA" sz="2000" dirty="0"/>
              <a:t>	</a:t>
            </a:r>
            <a:br>
              <a:rPr lang="en-CA" sz="2000" dirty="0"/>
            </a:br>
            <a:r>
              <a:rPr lang="en-CA" sz="2000" dirty="0"/>
              <a:t> </a:t>
            </a:r>
            <a:endParaRPr lang="en-CA" sz="2000" dirty="0" smtClean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3112740" cy="37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iped Right Arrow 1"/>
          <p:cNvSpPr/>
          <p:nvPr/>
        </p:nvSpPr>
        <p:spPr>
          <a:xfrm rot="19882004">
            <a:off x="1560096" y="4407758"/>
            <a:ext cx="2520280" cy="12961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903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Door Prizes </a:t>
            </a:r>
            <a:endParaRPr lang="en-CA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282">
            <a:off x="6705285" y="1115814"/>
            <a:ext cx="1752600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90018"/>
            <a:ext cx="21336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46" y="1700808"/>
            <a:ext cx="2381250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2" y="4190018"/>
            <a:ext cx="2695575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9033">
            <a:off x="508239" y="1249201"/>
            <a:ext cx="1874582" cy="2352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555" y="4190018"/>
            <a:ext cx="2181225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51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260648"/>
            <a:ext cx="7635240" cy="914400"/>
          </a:xfrm>
        </p:spPr>
        <p:txBody>
          <a:bodyPr/>
          <a:lstStyle/>
          <a:p>
            <a:r>
              <a:rPr lang="en-CA" dirty="0" smtClean="0"/>
              <a:t>This year’s program 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772816"/>
            <a:ext cx="8496944" cy="462119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CA" sz="2800" b="1" dirty="0" smtClean="0">
                <a:solidFill>
                  <a:srgbClr val="0070C0"/>
                </a:solidFill>
              </a:rPr>
              <a:t>September 26 </a:t>
            </a:r>
            <a:r>
              <a:rPr lang="en-CA" sz="2800" b="1" dirty="0">
                <a:solidFill>
                  <a:srgbClr val="0070C0"/>
                </a:solidFill>
              </a:rPr>
              <a:t>or </a:t>
            </a:r>
            <a:r>
              <a:rPr lang="en-CA" sz="2800" b="1" dirty="0" smtClean="0">
                <a:solidFill>
                  <a:srgbClr val="0070C0"/>
                </a:solidFill>
              </a:rPr>
              <a:t>27, 2016 </a:t>
            </a:r>
            <a:r>
              <a:rPr lang="en-CA" sz="2800" dirty="0"/>
              <a:t>		</a:t>
            </a:r>
            <a:endParaRPr lang="en-CA" sz="2800" dirty="0" smtClean="0"/>
          </a:p>
          <a:p>
            <a:pPr marL="0" indent="0">
              <a:spcBef>
                <a:spcPts val="0"/>
              </a:spcBef>
              <a:buNone/>
              <a:tabLst>
                <a:tab pos="360000" algn="l"/>
              </a:tabLst>
            </a:pPr>
            <a:r>
              <a:rPr lang="en-CA" sz="2800" dirty="0" smtClean="0"/>
              <a:t>8:30am - 3:00pm</a:t>
            </a:r>
          </a:p>
          <a:p>
            <a:pPr marL="0" indent="0">
              <a:spcBef>
                <a:spcPts val="0"/>
              </a:spcBef>
              <a:buNone/>
            </a:pPr>
            <a:endParaRPr lang="en-CA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sz="2800" b="1" dirty="0">
                <a:solidFill>
                  <a:srgbClr val="0070C0"/>
                </a:solidFill>
              </a:rPr>
              <a:t/>
            </a:r>
            <a:br>
              <a:rPr lang="en-CA" sz="2800" b="1" dirty="0">
                <a:solidFill>
                  <a:srgbClr val="0070C0"/>
                </a:solidFill>
              </a:rPr>
            </a:br>
            <a:r>
              <a:rPr lang="en-CA" sz="2800" b="1" dirty="0" smtClean="0">
                <a:solidFill>
                  <a:srgbClr val="0070C0"/>
                </a:solidFill>
              </a:rPr>
              <a:t>February 6, 2017 </a:t>
            </a:r>
            <a:r>
              <a:rPr lang="en-CA" sz="2800" b="1" dirty="0">
                <a:solidFill>
                  <a:srgbClr val="0070C0"/>
                </a:solidFill>
              </a:rPr>
              <a:t>	</a:t>
            </a:r>
            <a:r>
              <a:rPr lang="en-CA" sz="2800" dirty="0"/>
              <a:t>	</a:t>
            </a:r>
            <a:endParaRPr lang="en-CA" sz="2800" dirty="0" smtClean="0"/>
          </a:p>
          <a:p>
            <a:pPr marL="0" indent="0">
              <a:spcBef>
                <a:spcPts val="0"/>
              </a:spcBef>
              <a:buNone/>
              <a:tabLst>
                <a:tab pos="360000" algn="l"/>
              </a:tabLst>
            </a:pPr>
            <a:r>
              <a:rPr lang="en-CA" sz="2800" dirty="0" smtClean="0"/>
              <a:t>4:00pm - 7:00pm </a:t>
            </a:r>
            <a:endParaRPr lang="en-CA" sz="2800" dirty="0"/>
          </a:p>
          <a:p>
            <a:pPr marL="0" indent="0">
              <a:spcBef>
                <a:spcPts val="0"/>
              </a:spcBef>
              <a:buNone/>
              <a:tabLst>
                <a:tab pos="360000" algn="l"/>
              </a:tabLst>
            </a:pPr>
            <a:r>
              <a:rPr lang="en-CA" sz="2800" dirty="0"/>
              <a:t>	</a:t>
            </a:r>
            <a:r>
              <a:rPr lang="en-CA" sz="2000" dirty="0" smtClean="0"/>
              <a:t>Faye </a:t>
            </a:r>
            <a:r>
              <a:rPr lang="en-CA" sz="2000" dirty="0" err="1" smtClean="0"/>
              <a:t>Brownlie</a:t>
            </a:r>
            <a:r>
              <a:rPr lang="en-CA" sz="2000" dirty="0" smtClean="0"/>
              <a:t> </a:t>
            </a:r>
          </a:p>
          <a:p>
            <a:pPr marL="0" indent="0">
              <a:spcBef>
                <a:spcPts val="0"/>
              </a:spcBef>
              <a:buNone/>
              <a:tabLst>
                <a:tab pos="360000" algn="l"/>
              </a:tabLst>
            </a:pPr>
            <a:r>
              <a:rPr lang="en-CA" sz="2000" dirty="0"/>
              <a:t>	</a:t>
            </a:r>
            <a:r>
              <a:rPr lang="en-CA" sz="2000" dirty="0" smtClean="0"/>
              <a:t>Dinner </a:t>
            </a:r>
            <a:r>
              <a:rPr lang="en-CA" sz="2000" dirty="0"/>
              <a:t/>
            </a:r>
            <a:br>
              <a:rPr lang="en-CA" sz="2000" dirty="0"/>
            </a:br>
            <a:r>
              <a:rPr lang="en-CA" sz="2000" dirty="0"/>
              <a:t> </a:t>
            </a:r>
            <a:endParaRPr lang="en-CA" sz="2000" dirty="0" smtClean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81507"/>
            <a:ext cx="3289548" cy="3223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46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496944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400" dirty="0" smtClean="0"/>
              <a:t>Why we need </a:t>
            </a:r>
            <a:r>
              <a:rPr lang="en-CA" sz="4400" i="1" dirty="0" smtClean="0">
                <a:solidFill>
                  <a:schemeClr val="accent1">
                    <a:lumMod val="75000"/>
                  </a:schemeClr>
                </a:solidFill>
              </a:rPr>
              <a:t>Changing Results for Young Readers</a:t>
            </a:r>
            <a:r>
              <a:rPr lang="en-CA" sz="4400" dirty="0" smtClean="0"/>
              <a:t>…</a:t>
            </a:r>
          </a:p>
          <a:p>
            <a:endParaRPr lang="en-CA" sz="4400" dirty="0" smtClean="0"/>
          </a:p>
          <a:p>
            <a:endParaRPr lang="en-CA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35906"/>
            <a:ext cx="2308672" cy="231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35906"/>
            <a:ext cx="455763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772816"/>
            <a:ext cx="8568952" cy="14465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4400" dirty="0" smtClean="0">
                <a:solidFill>
                  <a:srgbClr val="C00000"/>
                </a:solidFill>
              </a:rPr>
              <a:t>Understanding the impact of instructional efforts </a:t>
            </a:r>
            <a:endParaRPr lang="en-CA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332656"/>
            <a:ext cx="7635240" cy="914400"/>
          </a:xfrm>
        </p:spPr>
        <p:txBody>
          <a:bodyPr/>
          <a:lstStyle/>
          <a:p>
            <a:r>
              <a:rPr lang="en-CA" dirty="0" smtClean="0"/>
              <a:t>2016-2017 Focus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844824"/>
            <a:ext cx="8064896" cy="434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+mn-lt"/>
                <a:cs typeface="Century Gothic"/>
              </a:rPr>
              <a:t>strategies/ideas for intervention  and support for struggling </a:t>
            </a:r>
            <a:r>
              <a:rPr lang="en-US" sz="2800" dirty="0" smtClean="0">
                <a:latin typeface="+mn-lt"/>
                <a:cs typeface="Century Gothic"/>
              </a:rPr>
              <a:t>readers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CA" altLang="en-US" sz="2400" dirty="0">
              <a:latin typeface="+mn-lt"/>
              <a:cs typeface="Century Gothic"/>
            </a:endParaRP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+mn-lt"/>
                <a:cs typeface="Century Gothic"/>
              </a:rPr>
              <a:t>universal</a:t>
            </a:r>
            <a:r>
              <a:rPr lang="en-US" sz="2800" dirty="0">
                <a:latin typeface="+mn-lt"/>
                <a:cs typeface="Century Gothic"/>
              </a:rPr>
              <a:t>, targeted and intensive interventions for </a:t>
            </a:r>
            <a:r>
              <a:rPr lang="en-US" sz="2800" dirty="0" smtClean="0">
                <a:latin typeface="+mn-lt"/>
                <a:cs typeface="Century Gothic"/>
              </a:rPr>
              <a:t>students </a:t>
            </a:r>
            <a:r>
              <a:rPr lang="en-US" sz="2800" dirty="0">
                <a:latin typeface="+mn-lt"/>
                <a:cs typeface="Century Gothic"/>
              </a:rPr>
              <a:t>who struggle with </a:t>
            </a:r>
            <a:r>
              <a:rPr lang="en-US" sz="2800" dirty="0" smtClean="0">
                <a:latin typeface="+mn-lt"/>
                <a:cs typeface="Century Gothic"/>
              </a:rPr>
              <a:t>reading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endParaRPr lang="en-US" sz="2800" dirty="0">
              <a:latin typeface="+mn-lt"/>
              <a:cs typeface="Century Gothic"/>
            </a:endParaRP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+mn-lt"/>
                <a:cs typeface="Century Gothic"/>
              </a:rPr>
              <a:t>b</a:t>
            </a:r>
            <a:r>
              <a:rPr lang="en-US" sz="2800" dirty="0" smtClean="0">
                <a:latin typeface="+mn-lt"/>
                <a:cs typeface="Century Gothic"/>
              </a:rPr>
              <a:t>uild the literacy community </a:t>
            </a:r>
            <a:r>
              <a:rPr lang="en-US" sz="2800" dirty="0">
                <a:latin typeface="+mn-lt"/>
                <a:cs typeface="Century Gothic"/>
              </a:rPr>
              <a:t>in </a:t>
            </a:r>
            <a:r>
              <a:rPr lang="en-US" sz="2800" dirty="0" smtClean="0">
                <a:latin typeface="+mn-lt"/>
                <a:cs typeface="Century Gothic"/>
              </a:rPr>
              <a:t>your school</a:t>
            </a:r>
          </a:p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>
              <a:latin typeface="+mn-lt"/>
              <a:cs typeface="Century Gothic"/>
            </a:endParaRPr>
          </a:p>
          <a:p>
            <a:endParaRPr lang="en-CA" dirty="0">
              <a:latin typeface="+mn-lt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evel 1"/>
          <p:cNvSpPr/>
          <p:nvPr/>
        </p:nvSpPr>
        <p:spPr>
          <a:xfrm>
            <a:off x="2195736" y="1844824"/>
            <a:ext cx="4392488" cy="3816424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tx1"/>
                </a:solidFill>
              </a:rPr>
              <a:t>What do you want your literacy program to look like ?</a:t>
            </a:r>
            <a:endParaRPr lang="en-C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1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7635240" cy="914400"/>
          </a:xfrm>
        </p:spPr>
        <p:txBody>
          <a:bodyPr>
            <a:normAutofit/>
          </a:bodyPr>
          <a:lstStyle/>
          <a:p>
            <a:pPr lvl="0"/>
            <a:r>
              <a:rPr lang="en-CA" altLang="en-US" sz="4400" dirty="0">
                <a:latin typeface="+mj-lt"/>
                <a:ea typeface="Roboto Light" pitchFamily="2" charset="0"/>
                <a:cs typeface="Roboto Light" pitchFamily="2" charset="0"/>
              </a:rPr>
              <a:t>September </a:t>
            </a:r>
            <a:r>
              <a:rPr lang="en-CA" altLang="en-US" sz="4400" dirty="0" smtClean="0">
                <a:latin typeface="+mj-lt"/>
                <a:ea typeface="Roboto Light" pitchFamily="2" charset="0"/>
                <a:cs typeface="Roboto Light" pitchFamily="2" charset="0"/>
              </a:rPr>
              <a:t>26/27 </a:t>
            </a:r>
            <a:r>
              <a:rPr lang="en-CA" sz="4400" dirty="0" smtClean="0">
                <a:latin typeface="+mj-lt"/>
              </a:rPr>
              <a:t>Agend</a:t>
            </a:r>
            <a:r>
              <a:rPr lang="en-CA" dirty="0" smtClean="0"/>
              <a:t>a </a:t>
            </a:r>
            <a:endParaRPr lang="en-CA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877272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72380"/>
              </p:ext>
            </p:extLst>
          </p:nvPr>
        </p:nvGraphicFramePr>
        <p:xfrm>
          <a:off x="539552" y="1772816"/>
          <a:ext cx="8016240" cy="1097280"/>
        </p:xfrm>
        <a:graphic>
          <a:graphicData uri="http://schemas.openxmlformats.org/drawingml/2006/table">
            <a:tbl>
              <a:tblPr firstRow="1" bandRow="1"/>
              <a:tblGrid>
                <a:gridCol w="5557621"/>
                <a:gridCol w="2458619"/>
              </a:tblGrid>
              <a:tr h="36576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Roboto Light"/>
                          <a:cs typeface="Roboto Light"/>
                        </a:rPr>
                        <a:t>8:30am - 9:00am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228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Roboto Light"/>
                          <a:cs typeface="Roboto Light"/>
                        </a:rPr>
                        <a:t>Welcome 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Roboto Light"/>
                          <a:cs typeface="Roboto Light"/>
                        </a:rPr>
                        <a:t>Mountain View</a:t>
                      </a:r>
                      <a:endParaRPr lang="en-CA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28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Roboto Light"/>
                          <a:cs typeface="Roboto Light"/>
                        </a:rPr>
                        <a:t>Making 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Roboto Light"/>
                          <a:cs typeface="Roboto Light"/>
                        </a:rPr>
                        <a:t>Connections 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Roboto Light"/>
                          <a:cs typeface="Roboto Light"/>
                        </a:rPr>
                        <a:t>Mountain View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905151"/>
              </p:ext>
            </p:extLst>
          </p:nvPr>
        </p:nvGraphicFramePr>
        <p:xfrm>
          <a:off x="539552" y="3284984"/>
          <a:ext cx="8016240" cy="2438400"/>
        </p:xfrm>
        <a:graphic>
          <a:graphicData uri="http://schemas.openxmlformats.org/drawingml/2006/table">
            <a:tbl>
              <a:tblPr firstRow="1" bandRow="1"/>
              <a:tblGrid>
                <a:gridCol w="3785129"/>
                <a:gridCol w="1772492"/>
                <a:gridCol w="2458619"/>
              </a:tblGrid>
              <a:tr h="36576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Roboto Light"/>
                          <a:cs typeface="Roboto Light"/>
                        </a:rPr>
                        <a:t>   9:00am - 10:00am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685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Topic 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Colour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Room </a:t>
                      </a:r>
                      <a:endParaRPr lang="en-CA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28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Word Knowledge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solidFill>
                            <a:srgbClr val="FF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Red</a:t>
                      </a:r>
                      <a:endParaRPr lang="en-CA" sz="1100" dirty="0"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Ocean View (5</a:t>
                      </a:r>
                      <a:r>
                        <a:rPr lang="en-CA" sz="20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CA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28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Comprehension 	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solidFill>
                            <a:srgbClr val="00B05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Green</a:t>
                      </a:r>
                      <a:endParaRPr lang="en-CA" sz="1100" dirty="0"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Mountain View 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28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Reading and Fluency	</a:t>
                      </a:r>
                      <a:endParaRPr lang="en-CA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White</a:t>
                      </a:r>
                      <a:endParaRPr lang="en-CA" sz="1100" dirty="0"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Reid (main)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28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Developmental Sequence  of Reading</a:t>
                      </a:r>
                      <a:endParaRPr lang="en-CA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solidFill>
                            <a:srgbClr val="FFFF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Yellow</a:t>
                      </a:r>
                      <a:endParaRPr lang="en-CA" sz="1100" dirty="0"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Davidson (4</a:t>
                      </a:r>
                      <a:r>
                        <a:rPr lang="en-CA" sz="20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CA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C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40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Putting The Pieces Together</a:t>
            </a:r>
            <a:endParaRPr lang="en-CA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2100" y="1908175"/>
            <a:ext cx="8491432" cy="4343400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4000" dirty="0"/>
          </a:p>
        </p:txBody>
      </p:sp>
      <p:pic>
        <p:nvPicPr>
          <p:cNvPr id="2" name="Picture 1" descr="csql_image_puzzle_pieces_full_colo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13" y="3171522"/>
            <a:ext cx="8210550" cy="286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0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Agenda </a:t>
            </a:r>
            <a:endParaRPr lang="en-CA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9559" y="1520688"/>
            <a:ext cx="864096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3200" dirty="0" smtClean="0"/>
          </a:p>
          <a:p>
            <a:pPr marL="0" indent="0">
              <a:buNone/>
            </a:pPr>
            <a:endParaRPr lang="en-CA" sz="3200" dirty="0" smtClean="0"/>
          </a:p>
          <a:p>
            <a:endParaRPr lang="en-CA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939552"/>
              </p:ext>
            </p:extLst>
          </p:nvPr>
        </p:nvGraphicFramePr>
        <p:xfrm>
          <a:off x="179512" y="1700808"/>
          <a:ext cx="8526747" cy="4177665"/>
        </p:xfrm>
        <a:graphic>
          <a:graphicData uri="http://schemas.openxmlformats.org/drawingml/2006/table">
            <a:tbl>
              <a:tblPr firstRow="1" bandRow="1"/>
              <a:tblGrid>
                <a:gridCol w="6552728"/>
                <a:gridCol w="1974019"/>
              </a:tblGrid>
              <a:tr h="36576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effectLst/>
                          <a:latin typeface="Roboto Light"/>
                          <a:ea typeface="Calibri"/>
                          <a:cs typeface="Times New Roman"/>
                        </a:rPr>
                        <a:t>10:00am </a:t>
                      </a:r>
                      <a:r>
                        <a:rPr lang="en-CA" sz="2000" b="1" dirty="0">
                          <a:effectLst/>
                          <a:latin typeface="Roboto Light"/>
                          <a:ea typeface="Calibri"/>
                          <a:cs typeface="Times New Roman"/>
                        </a:rPr>
                        <a:t>- 1:00pm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39900" algn="l"/>
                        </a:tabLst>
                        <a:defRPr/>
                      </a:pPr>
                      <a:r>
                        <a:rPr lang="en-CA" sz="2000" dirty="0">
                          <a:effectLst/>
                          <a:latin typeface="Roboto Light"/>
                          <a:ea typeface="Calibri"/>
                          <a:cs typeface="Times New Roman"/>
                        </a:rPr>
                        <a:t>Coffee </a:t>
                      </a:r>
                      <a:r>
                        <a:rPr lang="en-CA" sz="2000" dirty="0" smtClean="0">
                          <a:effectLst/>
                          <a:latin typeface="Roboto Light"/>
                          <a:ea typeface="Calibri"/>
                          <a:cs typeface="Times New Roman"/>
                        </a:rPr>
                        <a:t>Break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Roboto Light"/>
                          <a:ea typeface="Times New Roman"/>
                          <a:cs typeface="Times New Roman"/>
                        </a:rPr>
                        <a:t>Sky View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39900" algn="l"/>
                        </a:tabLst>
                      </a:pPr>
                      <a:r>
                        <a:rPr lang="en-CA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School teams</a:t>
                      </a:r>
                      <a:r>
                        <a:rPr lang="en-CA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en-CA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CA" sz="2000" dirty="0" smtClean="0">
                          <a:effectLst/>
                          <a:latin typeface="Roboto Light"/>
                          <a:ea typeface="Calibri"/>
                          <a:cs typeface="Times New Roman"/>
                        </a:rPr>
                        <a:t>Jigsaw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Roboto Light"/>
                          <a:ea typeface="Times New Roman"/>
                          <a:cs typeface="Times New Roman"/>
                        </a:rPr>
                        <a:t>Mountain View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8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739900" algn="l"/>
                        </a:tabLs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School 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teams </a:t>
                      </a: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  <a:tabLst>
                          <a:tab pos="1739900" algn="l"/>
                        </a:tabLst>
                      </a:pP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How will  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your team 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present today’s 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information to your 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staff?</a:t>
                      </a:r>
                    </a:p>
                    <a:p>
                      <a:pPr marL="0" lvl="0" indent="0" algn="l">
                        <a:buFont typeface="Wingdings"/>
                        <a:buNone/>
                        <a:tabLst>
                          <a:tab pos="1739900" algn="l"/>
                        </a:tabLst>
                      </a:pPr>
                      <a:endParaRPr lang="en-CA" sz="2000" dirty="0">
                        <a:effectLst/>
                        <a:latin typeface="Calibri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/>
                        <a:buChar char=""/>
                        <a:tabLst>
                          <a:tab pos="1739900" algn="l"/>
                        </a:tabLst>
                        <a:defRPr/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How will you move your school forward with the literacy agenda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739900" algn="l"/>
                        </a:tabLst>
                        <a:defRPr/>
                      </a:pPr>
                      <a:r>
                        <a:rPr lang="en-CA" sz="20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What</a:t>
                      </a:r>
                      <a:r>
                        <a:rPr lang="en-CA" sz="20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</a:t>
                      </a:r>
                      <a:r>
                        <a:rPr lang="en-CA" sz="20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your  literacy plan ?</a:t>
                      </a:r>
                      <a:endParaRPr lang="en-CA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 smtClean="0">
                        <a:effectLst/>
                        <a:latin typeface="Roboto Ligh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 smtClean="0">
                        <a:effectLst/>
                        <a:latin typeface="Roboto Ligh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 smtClean="0">
                        <a:effectLst/>
                        <a:latin typeface="Roboto Ligh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effectLst/>
                          <a:latin typeface="Roboto Light"/>
                          <a:ea typeface="Times New Roman"/>
                          <a:cs typeface="Times New Roman"/>
                        </a:rPr>
                        <a:t>Mountain </a:t>
                      </a:r>
                      <a:r>
                        <a:rPr lang="en-CA" sz="2000" dirty="0">
                          <a:effectLst/>
                          <a:latin typeface="Roboto Light"/>
                          <a:ea typeface="Times New Roman"/>
                          <a:cs typeface="Times New Roman"/>
                        </a:rPr>
                        <a:t>View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739900" algn="l"/>
                        </a:tabLst>
                      </a:pP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Lunch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evel 5"/>
          <p:cNvSpPr/>
          <p:nvPr/>
        </p:nvSpPr>
        <p:spPr>
          <a:xfrm>
            <a:off x="1691680" y="2453515"/>
            <a:ext cx="4392488" cy="3816424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tx1"/>
                </a:solidFill>
              </a:rPr>
              <a:t>What do you want your literacy program to look like ?</a:t>
            </a:r>
            <a:endParaRPr lang="en-C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6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CR4YR K- 7 intro">
  <a:themeElements>
    <a:clrScheme name="NVSD">
      <a:dk1>
        <a:sysClr val="windowText" lastClr="000000"/>
      </a:dk1>
      <a:lt1>
        <a:sysClr val="window" lastClr="FFFFFF"/>
      </a:lt1>
      <a:dk2>
        <a:srgbClr val="BFA078"/>
      </a:dk2>
      <a:lt2>
        <a:srgbClr val="EEECE1"/>
      </a:lt2>
      <a:accent1>
        <a:srgbClr val="6E86C3"/>
      </a:accent1>
      <a:accent2>
        <a:srgbClr val="65513C"/>
      </a:accent2>
      <a:accent3>
        <a:srgbClr val="BFA078"/>
      </a:accent3>
      <a:accent4>
        <a:srgbClr val="F3744E"/>
      </a:accent4>
      <a:accent5>
        <a:srgbClr val="FFCB39"/>
      </a:accent5>
      <a:accent6>
        <a:srgbClr val="98C23D"/>
      </a:accent6>
      <a:hlink>
        <a:srgbClr val="6E86C3"/>
      </a:hlink>
      <a:folHlink>
        <a:srgbClr val="800080"/>
      </a:folHlink>
    </a:clrScheme>
    <a:fontScheme name="NVSD">
      <a:majorFont>
        <a:latin typeface="Roboto Slab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CR4YR K- 7 intro</Template>
  <TotalTime>1531</TotalTime>
  <Words>1472</Words>
  <Application>Microsoft Macintosh PowerPoint</Application>
  <PresentationFormat>On-screen Show (4:3)</PresentationFormat>
  <Paragraphs>284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CR4YR K- 7 intro</vt:lpstr>
      <vt:lpstr>Changing Results for  Young Readers: K-7  </vt:lpstr>
      <vt:lpstr>PowerPoint Presentation</vt:lpstr>
      <vt:lpstr>Team Members </vt:lpstr>
      <vt:lpstr>This year’s program </vt:lpstr>
      <vt:lpstr>PowerPoint Presentation</vt:lpstr>
      <vt:lpstr>2016-2017 Focus</vt:lpstr>
      <vt:lpstr>September 26/27 Agenda </vt:lpstr>
      <vt:lpstr>Putting The Pieces Together</vt:lpstr>
      <vt:lpstr>Agenda </vt:lpstr>
      <vt:lpstr>Agenda </vt:lpstr>
      <vt:lpstr>PowerPoint Presentation</vt:lpstr>
      <vt:lpstr>PowerPoint Presentation</vt:lpstr>
      <vt:lpstr>Self-Regulation &amp; Student-Teacher Connections</vt:lpstr>
      <vt:lpstr>Big Ideas</vt:lpstr>
      <vt:lpstr>Perspective</vt:lpstr>
      <vt:lpstr>Reflect</vt:lpstr>
      <vt:lpstr>Responding vs Reacting</vt:lpstr>
      <vt:lpstr>Embracing Imperfection</vt:lpstr>
      <vt:lpstr>Helpful Seeds</vt:lpstr>
      <vt:lpstr>It Comes Down to ‘POWER’</vt:lpstr>
      <vt:lpstr>Two Definitions of ‘Power’</vt:lpstr>
      <vt:lpstr>Yes, but…</vt:lpstr>
      <vt:lpstr>Therefore…</vt:lpstr>
      <vt:lpstr>It’s Simple!</vt:lpstr>
      <vt:lpstr>Parker Palmer…</vt:lpstr>
      <vt:lpstr>References</vt:lpstr>
      <vt:lpstr>Break Out Sessions  </vt:lpstr>
      <vt:lpstr>Agenda </vt:lpstr>
      <vt:lpstr>Putting The Pieces Together</vt:lpstr>
      <vt:lpstr>PowerPoint Presentation</vt:lpstr>
      <vt:lpstr>Agenda </vt:lpstr>
      <vt:lpstr>PowerPoint Presentation</vt:lpstr>
      <vt:lpstr>Feedback Survey </vt:lpstr>
      <vt:lpstr>Session Two</vt:lpstr>
      <vt:lpstr>Door Prizes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CR4YR  K-7 – 2016-2017</dc:title>
  <dc:creator>Windows User</dc:creator>
  <cp:lastModifiedBy>Darlene Sulis</cp:lastModifiedBy>
  <cp:revision>131</cp:revision>
  <cp:lastPrinted>2016-09-26T14:03:07Z</cp:lastPrinted>
  <dcterms:created xsi:type="dcterms:W3CDTF">2016-09-07T22:08:50Z</dcterms:created>
  <dcterms:modified xsi:type="dcterms:W3CDTF">2016-09-27T20:11:52Z</dcterms:modified>
</cp:coreProperties>
</file>